
<file path=[Content_Types].xml><?xml version="1.0" encoding="utf-8"?>
<Types xmlns="http://schemas.openxmlformats.org/package/2006/content-types">
  <Default Extension="emf" ContentType="image/x-emf"/>
  <Default Extension="fntdata" ContentType="application/x-fontdata"/>
  <Default Extension="png" ContentType="image/png"/>
  <Default Extension="rels" ContentType="application/vnd.openxmlformats-package.relationships+xml"/>
  <Default Extension="svg" ContentType="image/svg+xml"/>
  <Default Extension="tiff" ContentType="image/tiff"/>
  <Default Extension="vml" ContentType="application/vnd.openxmlformats-officedocument.vmlDrawing"/>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9" r:id="rId1"/>
  </p:sldMasterIdLst>
  <p:notesMasterIdLst>
    <p:notesMasterId r:id="rId100"/>
  </p:notesMasterIdLst>
  <p:sldIdLst>
    <p:sldId id="256" r:id="rId2"/>
    <p:sldId id="261" r:id="rId3"/>
    <p:sldId id="262" r:id="rId4"/>
    <p:sldId id="291" r:id="rId5"/>
    <p:sldId id="284" r:id="rId6"/>
    <p:sldId id="263" r:id="rId7"/>
    <p:sldId id="398" r:id="rId8"/>
    <p:sldId id="285" r:id="rId9"/>
    <p:sldId id="305" r:id="rId10"/>
    <p:sldId id="271" r:id="rId11"/>
    <p:sldId id="292" r:id="rId12"/>
    <p:sldId id="326" r:id="rId13"/>
    <p:sldId id="293" r:id="rId14"/>
    <p:sldId id="290" r:id="rId15"/>
    <p:sldId id="272" r:id="rId16"/>
    <p:sldId id="327" r:id="rId17"/>
    <p:sldId id="328" r:id="rId18"/>
    <p:sldId id="370" r:id="rId19"/>
    <p:sldId id="371" r:id="rId20"/>
    <p:sldId id="329" r:id="rId21"/>
    <p:sldId id="379" r:id="rId22"/>
    <p:sldId id="330" r:id="rId23"/>
    <p:sldId id="265" r:id="rId24"/>
    <p:sldId id="306" r:id="rId25"/>
    <p:sldId id="307" r:id="rId26"/>
    <p:sldId id="310" r:id="rId27"/>
    <p:sldId id="331" r:id="rId28"/>
    <p:sldId id="289" r:id="rId29"/>
    <p:sldId id="381" r:id="rId30"/>
    <p:sldId id="376" r:id="rId31"/>
    <p:sldId id="403" r:id="rId32"/>
    <p:sldId id="380" r:id="rId33"/>
    <p:sldId id="362" r:id="rId34"/>
    <p:sldId id="308" r:id="rId35"/>
    <p:sldId id="273" r:id="rId36"/>
    <p:sldId id="266" r:id="rId37"/>
    <p:sldId id="312" r:id="rId38"/>
    <p:sldId id="269" r:id="rId39"/>
    <p:sldId id="313" r:id="rId40"/>
    <p:sldId id="315" r:id="rId41"/>
    <p:sldId id="314" r:id="rId42"/>
    <p:sldId id="333" r:id="rId43"/>
    <p:sldId id="297" r:id="rId44"/>
    <p:sldId id="332" r:id="rId45"/>
    <p:sldId id="321" r:id="rId46"/>
    <p:sldId id="323" r:id="rId47"/>
    <p:sldId id="274" r:id="rId48"/>
    <p:sldId id="286" r:id="rId49"/>
    <p:sldId id="337" r:id="rId50"/>
    <p:sldId id="317" r:id="rId51"/>
    <p:sldId id="334" r:id="rId52"/>
    <p:sldId id="318" r:id="rId53"/>
    <p:sldId id="336" r:id="rId54"/>
    <p:sldId id="319" r:id="rId55"/>
    <p:sldId id="335" r:id="rId56"/>
    <p:sldId id="275" r:id="rId57"/>
    <p:sldId id="399" r:id="rId58"/>
    <p:sldId id="339" r:id="rId59"/>
    <p:sldId id="400" r:id="rId60"/>
    <p:sldId id="324" r:id="rId61"/>
    <p:sldId id="373" r:id="rId62"/>
    <p:sldId id="340" r:id="rId63"/>
    <p:sldId id="345" r:id="rId64"/>
    <p:sldId id="343" r:id="rId65"/>
    <p:sldId id="344" r:id="rId66"/>
    <p:sldId id="282" r:id="rId67"/>
    <p:sldId id="404" r:id="rId68"/>
    <p:sldId id="405" r:id="rId69"/>
    <p:sldId id="353" r:id="rId70"/>
    <p:sldId id="383" r:id="rId71"/>
    <p:sldId id="384" r:id="rId72"/>
    <p:sldId id="385" r:id="rId73"/>
    <p:sldId id="365" r:id="rId74"/>
    <p:sldId id="382" r:id="rId75"/>
    <p:sldId id="386" r:id="rId76"/>
    <p:sldId id="367" r:id="rId77"/>
    <p:sldId id="299" r:id="rId78"/>
    <p:sldId id="302" r:id="rId79"/>
    <p:sldId id="300" r:id="rId80"/>
    <p:sldId id="303" r:id="rId81"/>
    <p:sldId id="301" r:id="rId82"/>
    <p:sldId id="304" r:id="rId83"/>
    <p:sldId id="281" r:id="rId84"/>
    <p:sldId id="257" r:id="rId85"/>
    <p:sldId id="356" r:id="rId86"/>
    <p:sldId id="357" r:id="rId87"/>
    <p:sldId id="358" r:id="rId88"/>
    <p:sldId id="346" r:id="rId89"/>
    <p:sldId id="350" r:id="rId90"/>
    <p:sldId id="348" r:id="rId91"/>
    <p:sldId id="349" r:id="rId92"/>
    <p:sldId id="283" r:id="rId93"/>
    <p:sldId id="280" r:id="rId94"/>
    <p:sldId id="388" r:id="rId95"/>
    <p:sldId id="402" r:id="rId96"/>
    <p:sldId id="401" r:id="rId97"/>
    <p:sldId id="406" r:id="rId98"/>
    <p:sldId id="407" r:id="rId99"/>
  </p:sldIdLst>
  <p:sldSz cx="9144000" cy="5143500" type="screen16x9"/>
  <p:notesSz cx="6858000" cy="9144000"/>
  <p:embeddedFontLst>
    <p:embeddedFont>
      <p:font typeface="Cambria" panose="02040503050406030204" pitchFamily="18" charset="0"/>
      <p:regular r:id="rId101"/>
      <p:bold r:id="rId102"/>
      <p:italic r:id="rId103"/>
      <p:boldItalic r:id="rId104"/>
    </p:embeddedFont>
    <p:embeddedFont>
      <p:font typeface="Lato" panose="020F0502020204030203" pitchFamily="34" charset="77"/>
      <p:regular r:id="rId105"/>
      <p:bold r:id="rId106"/>
      <p:italic r:id="rId107"/>
      <p:boldItalic r:id="rId108"/>
    </p:embeddedFont>
    <p:embeddedFont>
      <p:font typeface="Proxima Nova" panose="020F0502020204030204" pitchFamily="34" charset="0"/>
      <p:regular r:id="rId109"/>
      <p:bold r:id="rId110"/>
      <p:italic r:id="rId111"/>
      <p:boldItalic r:id="rId112"/>
    </p:embeddedFont>
    <p:embeddedFont>
      <p:font typeface="Quattrocento Sans" panose="020B0502050000020003" pitchFamily="34" charset="0"/>
      <p:regular r:id="rId113"/>
      <p:bold r:id="rId114"/>
      <p:italic r:id="rId115"/>
      <p:boldItalic r:id="rId116"/>
    </p:embeddedFont>
    <p:embeddedFont>
      <p:font typeface="Raleway" panose="020B0503030101060003" pitchFamily="34" charset="77"/>
      <p:regular r:id="rId117"/>
      <p:bold r:id="rId118"/>
      <p:italic r:id="rId119"/>
      <p:boldItalic r:id="rId12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ADD55"/>
    <a:srgbClr val="6DBA4E"/>
    <a:srgbClr val="FFA700"/>
    <a:srgbClr val="FFAE00"/>
    <a:srgbClr val="FF7E7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423"/>
    <p:restoredTop sz="93129"/>
  </p:normalViewPr>
  <p:slideViewPr>
    <p:cSldViewPr snapToGrid="0" snapToObjects="1">
      <p:cViewPr varScale="1">
        <p:scale>
          <a:sx n="153" d="100"/>
          <a:sy n="153" d="100"/>
        </p:scale>
        <p:origin x="1536"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font" Target="fonts/font17.fntdata"/><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font" Target="fonts/font12.fntdata"/><Relationship Id="rId16" Type="http://schemas.openxmlformats.org/officeDocument/2006/relationships/slide" Target="slides/slide15.xml"/><Relationship Id="rId107" Type="http://schemas.openxmlformats.org/officeDocument/2006/relationships/font" Target="fonts/font7.fntdata"/><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font" Target="fonts/font2.fntdata"/><Relationship Id="rId123" Type="http://schemas.openxmlformats.org/officeDocument/2006/relationships/theme" Target="theme/theme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font" Target="fonts/font13.fntdata"/><Relationship Id="rId118" Type="http://schemas.openxmlformats.org/officeDocument/2006/relationships/font" Target="fonts/font18.fntdata"/><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font" Target="fonts/font3.fntdata"/><Relationship Id="rId108" Type="http://schemas.openxmlformats.org/officeDocument/2006/relationships/font" Target="fonts/font8.fntdata"/><Relationship Id="rId124" Type="http://schemas.openxmlformats.org/officeDocument/2006/relationships/tableStyles" Target="tableStyle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font" Target="fonts/font14.fntdata"/><Relationship Id="rId119" Type="http://schemas.openxmlformats.org/officeDocument/2006/relationships/font" Target="fonts/font19.fntdata"/><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font" Target="fonts/font9.fntdata"/><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font" Target="fonts/font4.fntdata"/><Relationship Id="rId120" Type="http://schemas.openxmlformats.org/officeDocument/2006/relationships/font" Target="fonts/font20.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font" Target="fonts/font10.fntdata"/><Relationship Id="rId115" Type="http://schemas.openxmlformats.org/officeDocument/2006/relationships/font" Target="fonts/font15.fntdata"/><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notesMaster" Target="notesMasters/notesMaster1.xml"/><Relationship Id="rId105" Type="http://schemas.openxmlformats.org/officeDocument/2006/relationships/font" Target="fonts/font5.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presProps" Target="pres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font" Target="fonts/font16.fntdata"/><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font" Target="fonts/font11.fntdata"/><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font" Target="fonts/font6.fntdata"/><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font" Target="fonts/font1.fntdata"/><Relationship Id="rId122"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0.38006753932828458"/>
          <c:y val="0.19093818788665651"/>
          <c:w val="0.56995461156527405"/>
          <c:h val="0.49401649526905222"/>
        </c:manualLayout>
      </c:layout>
      <c:bar3DChart>
        <c:barDir val="bar"/>
        <c:grouping val="stacked"/>
        <c:varyColors val="0"/>
        <c:ser>
          <c:idx val="0"/>
          <c:order val="0"/>
          <c:tx>
            <c:strRef>
              <c:f>Sheet1!$D$2</c:f>
              <c:strCache>
                <c:ptCount val="1"/>
                <c:pt idx="0">
                  <c:v>Start date</c:v>
                </c:pt>
              </c:strCache>
            </c:strRef>
          </c:tx>
          <c:spPr>
            <a:noFill/>
            <a:ln>
              <a:noFill/>
            </a:ln>
            <a:effectLst/>
            <a:sp3d/>
          </c:spPr>
          <c:invertIfNegative val="0"/>
          <c:cat>
            <c:strRef>
              <c:f>Sheet1!$C$3:$C$9</c:f>
              <c:strCache>
                <c:ptCount val="7"/>
                <c:pt idx="0">
                  <c:v>System engineering (Project initiation)</c:v>
                </c:pt>
                <c:pt idx="1">
                  <c:v>Analysis(Requirement validation, estimation, scheduling, tracking)</c:v>
                </c:pt>
                <c:pt idx="2">
                  <c:v>Modelling(Design)</c:v>
                </c:pt>
                <c:pt idx="3">
                  <c:v>Coding</c:v>
                </c:pt>
                <c:pt idx="4">
                  <c:v>Testing</c:v>
                </c:pt>
                <c:pt idx="5">
                  <c:v>Capture customer behavior data(Increment 2)</c:v>
                </c:pt>
                <c:pt idx="6">
                  <c:v>Develop statistical recommendation model (Increment 3)</c:v>
                </c:pt>
              </c:strCache>
            </c:strRef>
          </c:cat>
          <c:val>
            <c:numRef>
              <c:f>Sheet1!$D$3:$D$9</c:f>
              <c:numCache>
                <c:formatCode>d\-mmm</c:formatCode>
                <c:ptCount val="7"/>
                <c:pt idx="0">
                  <c:v>43528</c:v>
                </c:pt>
                <c:pt idx="1">
                  <c:v>43549</c:v>
                </c:pt>
                <c:pt idx="2">
                  <c:v>43577</c:v>
                </c:pt>
                <c:pt idx="3">
                  <c:v>43595</c:v>
                </c:pt>
                <c:pt idx="4">
                  <c:v>43626</c:v>
                </c:pt>
                <c:pt idx="5">
                  <c:v>43549</c:v>
                </c:pt>
                <c:pt idx="6">
                  <c:v>43633</c:v>
                </c:pt>
              </c:numCache>
            </c:numRef>
          </c:val>
          <c:extLst>
            <c:ext xmlns:c16="http://schemas.microsoft.com/office/drawing/2014/chart" uri="{C3380CC4-5D6E-409C-BE32-E72D297353CC}">
              <c16:uniqueId val="{00000000-8C79-4C41-9760-90C1BD0CF726}"/>
            </c:ext>
          </c:extLst>
        </c:ser>
        <c:ser>
          <c:idx val="1"/>
          <c:order val="1"/>
          <c:tx>
            <c:strRef>
              <c:f>Sheet1!$E$2</c:f>
              <c:strCache>
                <c:ptCount val="1"/>
                <c:pt idx="0">
                  <c:v>Days to complete</c:v>
                </c:pt>
              </c:strCache>
            </c:strRef>
          </c:tx>
          <c:spPr>
            <a:solidFill>
              <a:srgbClr val="0070C0"/>
            </a:solidFill>
            <a:ln>
              <a:noFill/>
            </a:ln>
            <a:effectLst/>
            <a:sp3d/>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Sheet1!$C$3:$C$9</c:f>
              <c:strCache>
                <c:ptCount val="7"/>
                <c:pt idx="0">
                  <c:v>System engineering (Project initiation)</c:v>
                </c:pt>
                <c:pt idx="1">
                  <c:v>Analysis(Requirement validation, estimation, scheduling, tracking)</c:v>
                </c:pt>
                <c:pt idx="2">
                  <c:v>Modelling(Design)</c:v>
                </c:pt>
                <c:pt idx="3">
                  <c:v>Coding</c:v>
                </c:pt>
                <c:pt idx="4">
                  <c:v>Testing</c:v>
                </c:pt>
                <c:pt idx="5">
                  <c:v>Capture customer behavior data(Increment 2)</c:v>
                </c:pt>
                <c:pt idx="6">
                  <c:v>Develop statistical recommendation model (Increment 3)</c:v>
                </c:pt>
              </c:strCache>
            </c:strRef>
          </c:cat>
          <c:val>
            <c:numRef>
              <c:f>Sheet1!$E$3:$E$9</c:f>
              <c:numCache>
                <c:formatCode>General</c:formatCode>
                <c:ptCount val="7"/>
                <c:pt idx="0">
                  <c:v>15</c:v>
                </c:pt>
                <c:pt idx="1">
                  <c:v>25</c:v>
                </c:pt>
                <c:pt idx="2">
                  <c:v>20</c:v>
                </c:pt>
                <c:pt idx="3">
                  <c:v>30</c:v>
                </c:pt>
                <c:pt idx="4">
                  <c:v>20</c:v>
                </c:pt>
                <c:pt idx="5">
                  <c:v>30</c:v>
                </c:pt>
                <c:pt idx="6">
                  <c:v>50</c:v>
                </c:pt>
              </c:numCache>
            </c:numRef>
          </c:val>
          <c:extLst>
            <c:ext xmlns:c16="http://schemas.microsoft.com/office/drawing/2014/chart" uri="{C3380CC4-5D6E-409C-BE32-E72D297353CC}">
              <c16:uniqueId val="{00000001-8C79-4C41-9760-90C1BD0CF726}"/>
            </c:ext>
          </c:extLst>
        </c:ser>
        <c:dLbls>
          <c:showLegendKey val="0"/>
          <c:showVal val="0"/>
          <c:showCatName val="0"/>
          <c:showSerName val="0"/>
          <c:showPercent val="0"/>
          <c:showBubbleSize val="0"/>
        </c:dLbls>
        <c:gapWidth val="95"/>
        <c:gapDepth val="95"/>
        <c:shape val="box"/>
        <c:axId val="496919328"/>
        <c:axId val="496920312"/>
        <c:axId val="0"/>
      </c:bar3DChart>
      <c:catAx>
        <c:axId val="496919328"/>
        <c:scaling>
          <c:orientation val="maxMin"/>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spc="0" baseline="0">
                <a:solidFill>
                  <a:schemeClr val="tx1">
                    <a:lumMod val="65000"/>
                    <a:lumOff val="35000"/>
                  </a:schemeClr>
                </a:solidFill>
                <a:latin typeface="+mn-lt"/>
                <a:ea typeface="+mn-ea"/>
                <a:cs typeface="+mn-cs"/>
              </a:defRPr>
            </a:pPr>
            <a:endParaRPr lang="en-US"/>
          </a:p>
        </c:txPr>
        <c:crossAx val="496920312"/>
        <c:crosses val="autoZero"/>
        <c:auto val="1"/>
        <c:lblAlgn val="ctr"/>
        <c:lblOffset val="100"/>
        <c:noMultiLvlLbl val="0"/>
      </c:catAx>
      <c:valAx>
        <c:axId val="496920312"/>
        <c:scaling>
          <c:orientation val="minMax"/>
          <c:min val="43528"/>
        </c:scaling>
        <c:delete val="0"/>
        <c:axPos val="t"/>
        <c:majorGridlines>
          <c:spPr>
            <a:ln w="9525" cap="flat" cmpd="sng" algn="ctr">
              <a:solidFill>
                <a:schemeClr val="tx1">
                  <a:lumMod val="15000"/>
                  <a:lumOff val="85000"/>
                </a:schemeClr>
              </a:solidFill>
              <a:round/>
            </a:ln>
            <a:effectLst/>
          </c:spPr>
        </c:majorGridlines>
        <c:numFmt formatCode="d\-mmm"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96919328"/>
        <c:crosses val="autoZero"/>
        <c:crossBetween val="between"/>
        <c:majorUnit val="20"/>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900" b="0" i="0" u="none" strike="noStrike" kern="1200" baseline="0">
                <a:solidFill>
                  <a:schemeClr val="tx1">
                    <a:lumMod val="65000"/>
                    <a:lumOff val="35000"/>
                  </a:schemeClr>
                </a:solidFill>
                <a:latin typeface="+mn-lt"/>
                <a:ea typeface="+mn-ea"/>
                <a:cs typeface="+mn-cs"/>
              </a:defRPr>
            </a:pPr>
            <a:endParaRPr lang="en-US"/>
          </a:p>
        </c:txPr>
      </c:dTable>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7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Title</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Title</a:t>
            </a:r>
          </a:p>
        </p:txBody>
      </p:sp>
    </p:spTree>
    <p:extLst>
      <p:ext uri="{BB962C8B-B14F-4D97-AF65-F5344CB8AC3E}">
        <p14:creationId xmlns:p14="http://schemas.microsoft.com/office/powerpoint/2010/main" val="5428384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indent="-298450"/>
            <a:r>
              <a:rPr lang="en-US" sz="1100" b="0" i="0" u="none" strike="noStrike" cap="none" dirty="0">
                <a:solidFill>
                  <a:schemeClr val="tx2">
                    <a:lumMod val="10000"/>
                  </a:schemeClr>
                </a:solidFill>
                <a:latin typeface="Arial"/>
                <a:ea typeface="Arial"/>
                <a:cs typeface="Arial"/>
                <a:sym typeface="Arial"/>
              </a:rPr>
              <a:t>Through </a:t>
            </a:r>
            <a:r>
              <a:rPr lang="en-US" sz="1100" b="0" i="0" u="none" strike="noStrike" cap="none" dirty="0">
                <a:solidFill>
                  <a:schemeClr val="tx2">
                    <a:lumMod val="10000"/>
                  </a:schemeClr>
                </a:solidFill>
                <a:highlight>
                  <a:srgbClr val="FFFF00"/>
                </a:highlight>
                <a:latin typeface="Arial"/>
                <a:ea typeface="Arial"/>
                <a:cs typeface="Arial"/>
                <a:sym typeface="Arial"/>
              </a:rPr>
              <a:t>4 years of operation</a:t>
            </a:r>
            <a:r>
              <a:rPr lang="en-US" sz="1100" b="0" i="0" u="none" strike="noStrike" cap="none" dirty="0">
                <a:solidFill>
                  <a:schemeClr val="tx2">
                    <a:lumMod val="10000"/>
                  </a:schemeClr>
                </a:solidFill>
                <a:latin typeface="Arial"/>
                <a:ea typeface="Arial"/>
                <a:cs typeface="Arial"/>
                <a:sym typeface="Arial"/>
              </a:rPr>
              <a:t>, we have collected and analyzed decent amount of data to enable us to move in data driven way. However, the marketing team feels there are definitely opportunities to grow and expand.</a:t>
            </a:r>
          </a:p>
          <a:p>
            <a:pPr marL="457200" indent="-298450"/>
            <a:r>
              <a:rPr lang="en-US" sz="1100" b="0" i="0" u="none" strike="noStrike" cap="none" dirty="0">
                <a:solidFill>
                  <a:schemeClr val="tx2">
                    <a:lumMod val="10000"/>
                  </a:schemeClr>
                </a:solidFill>
                <a:latin typeface="Arial"/>
                <a:cs typeface="Arial"/>
                <a:sym typeface="Arial"/>
              </a:rPr>
              <a:t>Average</a:t>
            </a:r>
            <a:endParaRPr lang="en-US" dirty="0"/>
          </a:p>
        </p:txBody>
      </p:sp>
    </p:spTree>
    <p:extLst>
      <p:ext uri="{BB962C8B-B14F-4D97-AF65-F5344CB8AC3E}">
        <p14:creationId xmlns:p14="http://schemas.microsoft.com/office/powerpoint/2010/main" val="18666125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sz="1100" b="0" i="0" u="none" strike="noStrike" cap="none" dirty="0">
                <a:solidFill>
                  <a:schemeClr val="tx2">
                    <a:lumMod val="10000"/>
                  </a:schemeClr>
                </a:solidFill>
                <a:latin typeface="Arial"/>
                <a:cs typeface="Arial"/>
                <a:sym typeface="Arial"/>
              </a:rPr>
              <a:t>Simple</a:t>
            </a:r>
            <a:endParaRPr lang="en-US" dirty="0"/>
          </a:p>
        </p:txBody>
      </p:sp>
    </p:spTree>
    <p:extLst>
      <p:ext uri="{BB962C8B-B14F-4D97-AF65-F5344CB8AC3E}">
        <p14:creationId xmlns:p14="http://schemas.microsoft.com/office/powerpoint/2010/main" val="34243650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Average</a:t>
            </a:r>
          </a:p>
        </p:txBody>
      </p:sp>
    </p:spTree>
    <p:extLst>
      <p:ext uri="{BB962C8B-B14F-4D97-AF65-F5344CB8AC3E}">
        <p14:creationId xmlns:p14="http://schemas.microsoft.com/office/powerpoint/2010/main" val="26334658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Average</a:t>
            </a:r>
          </a:p>
        </p:txBody>
      </p:sp>
    </p:spTree>
    <p:extLst>
      <p:ext uri="{BB962C8B-B14F-4D97-AF65-F5344CB8AC3E}">
        <p14:creationId xmlns:p14="http://schemas.microsoft.com/office/powerpoint/2010/main" val="14613228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Title</a:t>
            </a:r>
          </a:p>
        </p:txBody>
      </p:sp>
    </p:spTree>
    <p:extLst>
      <p:ext uri="{BB962C8B-B14F-4D97-AF65-F5344CB8AC3E}">
        <p14:creationId xmlns:p14="http://schemas.microsoft.com/office/powerpoint/2010/main" val="30119601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Simple</a:t>
            </a:r>
          </a:p>
        </p:txBody>
      </p:sp>
    </p:spTree>
    <p:extLst>
      <p:ext uri="{BB962C8B-B14F-4D97-AF65-F5344CB8AC3E}">
        <p14:creationId xmlns:p14="http://schemas.microsoft.com/office/powerpoint/2010/main" val="25377388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Complex</a:t>
            </a:r>
          </a:p>
        </p:txBody>
      </p:sp>
    </p:spTree>
    <p:extLst>
      <p:ext uri="{BB962C8B-B14F-4D97-AF65-F5344CB8AC3E}">
        <p14:creationId xmlns:p14="http://schemas.microsoft.com/office/powerpoint/2010/main" val="8466503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Complex</a:t>
            </a:r>
          </a:p>
        </p:txBody>
      </p:sp>
    </p:spTree>
    <p:extLst>
      <p:ext uri="{BB962C8B-B14F-4D97-AF65-F5344CB8AC3E}">
        <p14:creationId xmlns:p14="http://schemas.microsoft.com/office/powerpoint/2010/main" val="3567971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Average</a:t>
            </a:r>
          </a:p>
          <a:p>
            <a:endParaRPr lang="en-US" dirty="0"/>
          </a:p>
        </p:txBody>
      </p:sp>
    </p:spTree>
    <p:extLst>
      <p:ext uri="{BB962C8B-B14F-4D97-AF65-F5344CB8AC3E}">
        <p14:creationId xmlns:p14="http://schemas.microsoft.com/office/powerpoint/2010/main" val="26724733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Average</a:t>
            </a:r>
          </a:p>
        </p:txBody>
      </p:sp>
    </p:spTree>
    <p:extLst>
      <p:ext uri="{BB962C8B-B14F-4D97-AF65-F5344CB8AC3E}">
        <p14:creationId xmlns:p14="http://schemas.microsoft.com/office/powerpoint/2010/main" val="194796765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Average</a:t>
            </a:r>
          </a:p>
          <a:p>
            <a:endParaRPr lang="en-US" dirty="0"/>
          </a:p>
        </p:txBody>
      </p:sp>
    </p:spTree>
    <p:extLst>
      <p:ext uri="{BB962C8B-B14F-4D97-AF65-F5344CB8AC3E}">
        <p14:creationId xmlns:p14="http://schemas.microsoft.com/office/powerpoint/2010/main" val="397242204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Average</a:t>
            </a:r>
          </a:p>
          <a:p>
            <a:endParaRPr lang="en-US" dirty="0"/>
          </a:p>
        </p:txBody>
      </p:sp>
    </p:spTree>
    <p:extLst>
      <p:ext uri="{BB962C8B-B14F-4D97-AF65-F5344CB8AC3E}">
        <p14:creationId xmlns:p14="http://schemas.microsoft.com/office/powerpoint/2010/main" val="312278605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Title</a:t>
            </a:r>
          </a:p>
        </p:txBody>
      </p:sp>
    </p:spTree>
    <p:extLst>
      <p:ext uri="{BB962C8B-B14F-4D97-AF65-F5344CB8AC3E}">
        <p14:creationId xmlns:p14="http://schemas.microsoft.com/office/powerpoint/2010/main" val="242251914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Average</a:t>
            </a:r>
          </a:p>
        </p:txBody>
      </p:sp>
    </p:spTree>
    <p:extLst>
      <p:ext uri="{BB962C8B-B14F-4D97-AF65-F5344CB8AC3E}">
        <p14:creationId xmlns:p14="http://schemas.microsoft.com/office/powerpoint/2010/main" val="255667853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Average</a:t>
            </a:r>
          </a:p>
        </p:txBody>
      </p:sp>
    </p:spTree>
    <p:extLst>
      <p:ext uri="{BB962C8B-B14F-4D97-AF65-F5344CB8AC3E}">
        <p14:creationId xmlns:p14="http://schemas.microsoft.com/office/powerpoint/2010/main" val="38874127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Average</a:t>
            </a:r>
          </a:p>
        </p:txBody>
      </p:sp>
    </p:spTree>
    <p:extLst>
      <p:ext uri="{BB962C8B-B14F-4D97-AF65-F5344CB8AC3E}">
        <p14:creationId xmlns:p14="http://schemas.microsoft.com/office/powerpoint/2010/main" val="241621203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Average</a:t>
            </a:r>
          </a:p>
        </p:txBody>
      </p:sp>
    </p:spTree>
    <p:extLst>
      <p:ext uri="{BB962C8B-B14F-4D97-AF65-F5344CB8AC3E}">
        <p14:creationId xmlns:p14="http://schemas.microsoft.com/office/powerpoint/2010/main" val="53516580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Title</a:t>
            </a:r>
          </a:p>
        </p:txBody>
      </p:sp>
    </p:spTree>
    <p:extLst>
      <p:ext uri="{BB962C8B-B14F-4D97-AF65-F5344CB8AC3E}">
        <p14:creationId xmlns:p14="http://schemas.microsoft.com/office/powerpoint/2010/main" val="151762447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Complex</a:t>
            </a:r>
          </a:p>
        </p:txBody>
      </p:sp>
    </p:spTree>
    <p:extLst>
      <p:ext uri="{BB962C8B-B14F-4D97-AF65-F5344CB8AC3E}">
        <p14:creationId xmlns:p14="http://schemas.microsoft.com/office/powerpoint/2010/main" val="393805781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Complex</a:t>
            </a:r>
          </a:p>
        </p:txBody>
      </p:sp>
    </p:spTree>
    <p:extLst>
      <p:ext uri="{BB962C8B-B14F-4D97-AF65-F5344CB8AC3E}">
        <p14:creationId xmlns:p14="http://schemas.microsoft.com/office/powerpoint/2010/main" val="15399881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Average</a:t>
            </a:r>
          </a:p>
        </p:txBody>
      </p:sp>
    </p:spTree>
    <p:extLst>
      <p:ext uri="{BB962C8B-B14F-4D97-AF65-F5344CB8AC3E}">
        <p14:creationId xmlns:p14="http://schemas.microsoft.com/office/powerpoint/2010/main" val="129903041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Complex</a:t>
            </a:r>
          </a:p>
        </p:txBody>
      </p:sp>
    </p:spTree>
    <p:extLst>
      <p:ext uri="{BB962C8B-B14F-4D97-AF65-F5344CB8AC3E}">
        <p14:creationId xmlns:p14="http://schemas.microsoft.com/office/powerpoint/2010/main" val="387688030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Complex</a:t>
            </a:r>
          </a:p>
        </p:txBody>
      </p:sp>
    </p:spTree>
    <p:extLst>
      <p:ext uri="{BB962C8B-B14F-4D97-AF65-F5344CB8AC3E}">
        <p14:creationId xmlns:p14="http://schemas.microsoft.com/office/powerpoint/2010/main" val="322345583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Simple</a:t>
            </a:r>
          </a:p>
        </p:txBody>
      </p:sp>
    </p:spTree>
    <p:extLst>
      <p:ext uri="{BB962C8B-B14F-4D97-AF65-F5344CB8AC3E}">
        <p14:creationId xmlns:p14="http://schemas.microsoft.com/office/powerpoint/2010/main" val="422673349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*Reference for number of nodes is specified in back up slide</a:t>
            </a:r>
            <a:r>
              <a:rPr lang="en-US" dirty="0">
                <a:highlight>
                  <a:srgbClr val="FFFF00"/>
                </a:highlight>
              </a:rPr>
              <a:t> </a:t>
            </a:r>
            <a:r>
              <a:rPr lang="en-US" dirty="0">
                <a:solidFill>
                  <a:srgbClr val="FF0000"/>
                </a:solidFill>
                <a:highlight>
                  <a:srgbClr val="FFFF00"/>
                </a:highlight>
              </a:rPr>
              <a:t>95</a:t>
            </a:r>
            <a:endParaRPr lang="en-US" dirty="0"/>
          </a:p>
          <a:p>
            <a:r>
              <a:rPr lang="en-US" dirty="0"/>
              <a:t>Average slide</a:t>
            </a:r>
          </a:p>
        </p:txBody>
      </p:sp>
    </p:spTree>
    <p:extLst>
      <p:ext uri="{BB962C8B-B14F-4D97-AF65-F5344CB8AC3E}">
        <p14:creationId xmlns:p14="http://schemas.microsoft.com/office/powerpoint/2010/main" val="194435763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solidFill>
                  <a:srgbClr val="FF0000"/>
                </a:solidFill>
                <a:highlight>
                  <a:srgbClr val="FFFF00"/>
                </a:highlight>
              </a:rPr>
              <a:t>Triggered query is a one-off query performed for special data extraction; Scheduled query is performed daily for updating data stores with data generated on the website.</a:t>
            </a:r>
          </a:p>
          <a:p>
            <a:r>
              <a:rPr lang="en-US" dirty="0"/>
              <a:t>Average</a:t>
            </a:r>
          </a:p>
        </p:txBody>
      </p:sp>
    </p:spTree>
    <p:extLst>
      <p:ext uri="{BB962C8B-B14F-4D97-AF65-F5344CB8AC3E}">
        <p14:creationId xmlns:p14="http://schemas.microsoft.com/office/powerpoint/2010/main" val="363119000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Title</a:t>
            </a:r>
          </a:p>
        </p:txBody>
      </p:sp>
    </p:spTree>
    <p:extLst>
      <p:ext uri="{BB962C8B-B14F-4D97-AF65-F5344CB8AC3E}">
        <p14:creationId xmlns:p14="http://schemas.microsoft.com/office/powerpoint/2010/main" val="326273354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FontTx/>
              <a:buNone/>
            </a:pPr>
            <a:r>
              <a:rPr lang="en-US" dirty="0"/>
              <a:t>Simple</a:t>
            </a:r>
          </a:p>
        </p:txBody>
      </p:sp>
    </p:spTree>
    <p:extLst>
      <p:ext uri="{BB962C8B-B14F-4D97-AF65-F5344CB8AC3E}">
        <p14:creationId xmlns:p14="http://schemas.microsoft.com/office/powerpoint/2010/main" val="422106925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FontTx/>
              <a:buNone/>
            </a:pPr>
            <a:r>
              <a:rPr lang="en-US" dirty="0"/>
              <a:t>*Runtimes compared with Hadoop on logistic regression. Data taken from </a:t>
            </a:r>
            <a:r>
              <a:rPr lang="en-US" dirty="0" err="1"/>
              <a:t>spark.apache.org</a:t>
            </a:r>
            <a:r>
              <a:rPr lang="en-US" dirty="0"/>
              <a:t>.</a:t>
            </a:r>
          </a:p>
          <a:p>
            <a:pPr marL="158750" indent="0">
              <a:buFontTx/>
              <a:buNone/>
            </a:pPr>
            <a:r>
              <a:rPr lang="en-US" dirty="0" err="1"/>
              <a:t>SImple</a:t>
            </a:r>
            <a:endParaRPr lang="en-US" dirty="0"/>
          </a:p>
        </p:txBody>
      </p:sp>
    </p:spTree>
    <p:extLst>
      <p:ext uri="{BB962C8B-B14F-4D97-AF65-F5344CB8AC3E}">
        <p14:creationId xmlns:p14="http://schemas.microsoft.com/office/powerpoint/2010/main" val="93939579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Average</a:t>
            </a:r>
          </a:p>
        </p:txBody>
      </p:sp>
    </p:spTree>
    <p:extLst>
      <p:ext uri="{BB962C8B-B14F-4D97-AF65-F5344CB8AC3E}">
        <p14:creationId xmlns:p14="http://schemas.microsoft.com/office/powerpoint/2010/main" val="412015748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Simple</a:t>
            </a:r>
          </a:p>
        </p:txBody>
      </p:sp>
    </p:spTree>
    <p:extLst>
      <p:ext uri="{BB962C8B-B14F-4D97-AF65-F5344CB8AC3E}">
        <p14:creationId xmlns:p14="http://schemas.microsoft.com/office/powerpoint/2010/main" val="21188086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Simple</a:t>
            </a:r>
          </a:p>
        </p:txBody>
      </p:sp>
    </p:spTree>
    <p:extLst>
      <p:ext uri="{BB962C8B-B14F-4D97-AF65-F5344CB8AC3E}">
        <p14:creationId xmlns:p14="http://schemas.microsoft.com/office/powerpoint/2010/main" val="107306999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Simple</a:t>
            </a:r>
          </a:p>
        </p:txBody>
      </p:sp>
    </p:spTree>
    <p:extLst>
      <p:ext uri="{BB962C8B-B14F-4D97-AF65-F5344CB8AC3E}">
        <p14:creationId xmlns:p14="http://schemas.microsoft.com/office/powerpoint/2010/main" val="363387997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Simple</a:t>
            </a:r>
          </a:p>
        </p:txBody>
      </p:sp>
    </p:spTree>
    <p:extLst>
      <p:ext uri="{BB962C8B-B14F-4D97-AF65-F5344CB8AC3E}">
        <p14:creationId xmlns:p14="http://schemas.microsoft.com/office/powerpoint/2010/main" val="157569457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Simple</a:t>
            </a:r>
          </a:p>
        </p:txBody>
      </p:sp>
    </p:spTree>
    <p:extLst>
      <p:ext uri="{BB962C8B-B14F-4D97-AF65-F5344CB8AC3E}">
        <p14:creationId xmlns:p14="http://schemas.microsoft.com/office/powerpoint/2010/main" val="279746695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Complex</a:t>
            </a:r>
          </a:p>
        </p:txBody>
      </p:sp>
    </p:spTree>
    <p:extLst>
      <p:ext uri="{BB962C8B-B14F-4D97-AF65-F5344CB8AC3E}">
        <p14:creationId xmlns:p14="http://schemas.microsoft.com/office/powerpoint/2010/main" val="397865192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Complex</a:t>
            </a:r>
          </a:p>
        </p:txBody>
      </p:sp>
    </p:spTree>
    <p:extLst>
      <p:ext uri="{BB962C8B-B14F-4D97-AF65-F5344CB8AC3E}">
        <p14:creationId xmlns:p14="http://schemas.microsoft.com/office/powerpoint/2010/main" val="31456861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Complex</a:t>
            </a:r>
          </a:p>
        </p:txBody>
      </p:sp>
    </p:spTree>
    <p:extLst>
      <p:ext uri="{BB962C8B-B14F-4D97-AF65-F5344CB8AC3E}">
        <p14:creationId xmlns:p14="http://schemas.microsoft.com/office/powerpoint/2010/main" val="373090720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Complex</a:t>
            </a:r>
          </a:p>
        </p:txBody>
      </p:sp>
    </p:spTree>
    <p:extLst>
      <p:ext uri="{BB962C8B-B14F-4D97-AF65-F5344CB8AC3E}">
        <p14:creationId xmlns:p14="http://schemas.microsoft.com/office/powerpoint/2010/main" val="87376703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Title</a:t>
            </a:r>
          </a:p>
        </p:txBody>
      </p:sp>
    </p:spTree>
    <p:extLst>
      <p:ext uri="{BB962C8B-B14F-4D97-AF65-F5344CB8AC3E}">
        <p14:creationId xmlns:p14="http://schemas.microsoft.com/office/powerpoint/2010/main" val="304981881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FontTx/>
              <a:buNone/>
            </a:pPr>
            <a:r>
              <a:rPr lang="en-US" dirty="0"/>
              <a:t>Simple</a:t>
            </a:r>
          </a:p>
        </p:txBody>
      </p:sp>
    </p:spTree>
    <p:extLst>
      <p:ext uri="{BB962C8B-B14F-4D97-AF65-F5344CB8AC3E}">
        <p14:creationId xmlns:p14="http://schemas.microsoft.com/office/powerpoint/2010/main" val="200839470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Simple</a:t>
            </a:r>
          </a:p>
        </p:txBody>
      </p:sp>
    </p:spTree>
    <p:extLst>
      <p:ext uri="{BB962C8B-B14F-4D97-AF65-F5344CB8AC3E}">
        <p14:creationId xmlns:p14="http://schemas.microsoft.com/office/powerpoint/2010/main" val="13351908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Average</a:t>
            </a:r>
          </a:p>
        </p:txBody>
      </p:sp>
    </p:spTree>
    <p:extLst>
      <p:ext uri="{BB962C8B-B14F-4D97-AF65-F5344CB8AC3E}">
        <p14:creationId xmlns:p14="http://schemas.microsoft.com/office/powerpoint/2010/main" val="100839621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Average</a:t>
            </a:r>
          </a:p>
        </p:txBody>
      </p:sp>
    </p:spTree>
    <p:extLst>
      <p:ext uri="{BB962C8B-B14F-4D97-AF65-F5344CB8AC3E}">
        <p14:creationId xmlns:p14="http://schemas.microsoft.com/office/powerpoint/2010/main" val="195660940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Average</a:t>
            </a:r>
          </a:p>
        </p:txBody>
      </p:sp>
    </p:spTree>
    <p:extLst>
      <p:ext uri="{BB962C8B-B14F-4D97-AF65-F5344CB8AC3E}">
        <p14:creationId xmlns:p14="http://schemas.microsoft.com/office/powerpoint/2010/main" val="115596070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Average</a:t>
            </a:r>
          </a:p>
        </p:txBody>
      </p:sp>
    </p:spTree>
    <p:extLst>
      <p:ext uri="{BB962C8B-B14F-4D97-AF65-F5344CB8AC3E}">
        <p14:creationId xmlns:p14="http://schemas.microsoft.com/office/powerpoint/2010/main" val="428814360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Average</a:t>
            </a:r>
          </a:p>
        </p:txBody>
      </p:sp>
    </p:spTree>
    <p:extLst>
      <p:ext uri="{BB962C8B-B14F-4D97-AF65-F5344CB8AC3E}">
        <p14:creationId xmlns:p14="http://schemas.microsoft.com/office/powerpoint/2010/main" val="323273887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Average</a:t>
            </a:r>
          </a:p>
        </p:txBody>
      </p:sp>
    </p:spTree>
    <p:extLst>
      <p:ext uri="{BB962C8B-B14F-4D97-AF65-F5344CB8AC3E}">
        <p14:creationId xmlns:p14="http://schemas.microsoft.com/office/powerpoint/2010/main" val="72683343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Simple</a:t>
            </a:r>
          </a:p>
        </p:txBody>
      </p:sp>
    </p:spTree>
    <p:extLst>
      <p:ext uri="{BB962C8B-B14F-4D97-AF65-F5344CB8AC3E}">
        <p14:creationId xmlns:p14="http://schemas.microsoft.com/office/powerpoint/2010/main" val="403268380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Title</a:t>
            </a:r>
          </a:p>
        </p:txBody>
      </p:sp>
    </p:spTree>
    <p:extLst>
      <p:ext uri="{BB962C8B-B14F-4D97-AF65-F5344CB8AC3E}">
        <p14:creationId xmlns:p14="http://schemas.microsoft.com/office/powerpoint/2010/main" val="165523468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Simple</a:t>
            </a:r>
          </a:p>
        </p:txBody>
      </p:sp>
    </p:spTree>
    <p:extLst>
      <p:ext uri="{BB962C8B-B14F-4D97-AF65-F5344CB8AC3E}">
        <p14:creationId xmlns:p14="http://schemas.microsoft.com/office/powerpoint/2010/main" val="171137226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Complex</a:t>
            </a:r>
          </a:p>
        </p:txBody>
      </p:sp>
    </p:spTree>
    <p:extLst>
      <p:ext uri="{BB962C8B-B14F-4D97-AF65-F5344CB8AC3E}">
        <p14:creationId xmlns:p14="http://schemas.microsoft.com/office/powerpoint/2010/main" val="145248929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Average</a:t>
            </a:r>
          </a:p>
        </p:txBody>
      </p:sp>
    </p:spTree>
    <p:extLst>
      <p:ext uri="{BB962C8B-B14F-4D97-AF65-F5344CB8AC3E}">
        <p14:creationId xmlns:p14="http://schemas.microsoft.com/office/powerpoint/2010/main" val="33663374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Simple</a:t>
            </a:r>
          </a:p>
        </p:txBody>
      </p:sp>
    </p:spTree>
    <p:extLst>
      <p:ext uri="{BB962C8B-B14F-4D97-AF65-F5344CB8AC3E}">
        <p14:creationId xmlns:p14="http://schemas.microsoft.com/office/powerpoint/2010/main" val="341680032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Simple</a:t>
            </a:r>
          </a:p>
        </p:txBody>
      </p:sp>
    </p:spTree>
    <p:extLst>
      <p:ext uri="{BB962C8B-B14F-4D97-AF65-F5344CB8AC3E}">
        <p14:creationId xmlns:p14="http://schemas.microsoft.com/office/powerpoint/2010/main" val="293009732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Average</a:t>
            </a:r>
          </a:p>
        </p:txBody>
      </p:sp>
    </p:spTree>
    <p:extLst>
      <p:ext uri="{BB962C8B-B14F-4D97-AF65-F5344CB8AC3E}">
        <p14:creationId xmlns:p14="http://schemas.microsoft.com/office/powerpoint/2010/main" val="106886666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Average</a:t>
            </a:r>
          </a:p>
        </p:txBody>
      </p:sp>
    </p:spTree>
    <p:extLst>
      <p:ext uri="{BB962C8B-B14F-4D97-AF65-F5344CB8AC3E}">
        <p14:creationId xmlns:p14="http://schemas.microsoft.com/office/powerpoint/2010/main" val="302012420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indent="-298450"/>
            <a:endParaRPr lang="en-US" dirty="0"/>
          </a:p>
          <a:p>
            <a:pPr marL="457200" indent="-298450"/>
            <a:r>
              <a:rPr lang="en-US" dirty="0"/>
              <a:t>Average</a:t>
            </a:r>
          </a:p>
        </p:txBody>
      </p:sp>
    </p:spTree>
    <p:extLst>
      <p:ext uri="{BB962C8B-B14F-4D97-AF65-F5344CB8AC3E}">
        <p14:creationId xmlns:p14="http://schemas.microsoft.com/office/powerpoint/2010/main" val="342457439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Average</a:t>
            </a:r>
          </a:p>
        </p:txBody>
      </p:sp>
    </p:spTree>
    <p:extLst>
      <p:ext uri="{BB962C8B-B14F-4D97-AF65-F5344CB8AC3E}">
        <p14:creationId xmlns:p14="http://schemas.microsoft.com/office/powerpoint/2010/main" val="396110521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Average</a:t>
            </a:r>
          </a:p>
        </p:txBody>
      </p:sp>
    </p:spTree>
    <p:extLst>
      <p:ext uri="{BB962C8B-B14F-4D97-AF65-F5344CB8AC3E}">
        <p14:creationId xmlns:p14="http://schemas.microsoft.com/office/powerpoint/2010/main" val="331713335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Title</a:t>
            </a:r>
          </a:p>
        </p:txBody>
      </p:sp>
    </p:spTree>
    <p:extLst>
      <p:ext uri="{BB962C8B-B14F-4D97-AF65-F5344CB8AC3E}">
        <p14:creationId xmlns:p14="http://schemas.microsoft.com/office/powerpoint/2010/main" val="208083024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defTabSz="914378"/>
            <a:r>
              <a:rPr lang="en-US" sz="1100" dirty="0">
                <a:highlight>
                  <a:srgbClr val="FFFF00"/>
                </a:highlight>
                <a:latin typeface="Cambria" panose="02040503050406030204"/>
              </a:rPr>
              <a:t>Gantt chart for project tasks without considering weekends</a:t>
            </a:r>
          </a:p>
          <a:p>
            <a:pPr defTabSz="914378"/>
            <a:r>
              <a:rPr lang="en-US" sz="1100" dirty="0">
                <a:highlight>
                  <a:srgbClr val="FFFF00"/>
                </a:highlight>
                <a:latin typeface="Cambria" panose="02040503050406030204"/>
              </a:rPr>
              <a:t>Average</a:t>
            </a:r>
          </a:p>
        </p:txBody>
      </p:sp>
    </p:spTree>
    <p:extLst>
      <p:ext uri="{BB962C8B-B14F-4D97-AF65-F5344CB8AC3E}">
        <p14:creationId xmlns:p14="http://schemas.microsoft.com/office/powerpoint/2010/main" val="322387240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Represents the start date of project tasks</a:t>
            </a:r>
          </a:p>
          <a:p>
            <a:r>
              <a:rPr lang="en-US" dirty="0"/>
              <a:t>Average</a:t>
            </a:r>
          </a:p>
        </p:txBody>
      </p:sp>
    </p:spTree>
    <p:extLst>
      <p:ext uri="{BB962C8B-B14F-4D97-AF65-F5344CB8AC3E}">
        <p14:creationId xmlns:p14="http://schemas.microsoft.com/office/powerpoint/2010/main" val="380629654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Title</a:t>
            </a:r>
          </a:p>
        </p:txBody>
      </p:sp>
    </p:spTree>
    <p:extLst>
      <p:ext uri="{BB962C8B-B14F-4D97-AF65-F5344CB8AC3E}">
        <p14:creationId xmlns:p14="http://schemas.microsoft.com/office/powerpoint/2010/main" val="3845493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tabLst/>
              <a:defRPr/>
            </a:pPr>
            <a:r>
              <a:rPr lang="en-US" sz="1100" b="0" i="0" u="none" strike="noStrike" cap="none" dirty="0">
                <a:solidFill>
                  <a:srgbClr val="002060"/>
                </a:solidFill>
                <a:highlight>
                  <a:srgbClr val="FFFF00"/>
                </a:highlight>
                <a:latin typeface="Arial"/>
                <a:ea typeface="Arial"/>
                <a:cs typeface="Arial"/>
                <a:sym typeface="Arial"/>
              </a:rPr>
              <a:t>The Analytics team extracts customer data, including customer profile, and transactional activities, and transforms these records into insights that can be used by Marketing team for developing customer acquisition and retention strategies.</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highlight>
                  <a:srgbClr val="FFFF00"/>
                </a:highlight>
              </a:rPr>
              <a:t>Average slide</a:t>
            </a:r>
          </a:p>
          <a:p>
            <a:pPr marL="457200" marR="0" lvl="0" indent="-298450" algn="l" defTabSz="914400" rtl="0" eaLnBrk="1" fontAlgn="auto" latinLnBrk="0" hangingPunct="1">
              <a:lnSpc>
                <a:spcPct val="100000"/>
              </a:lnSpc>
              <a:spcBef>
                <a:spcPts val="0"/>
              </a:spcBef>
              <a:spcAft>
                <a:spcPts val="0"/>
              </a:spcAft>
              <a:buClr>
                <a:srgbClr val="000000"/>
              </a:buClr>
              <a:buSzPts val="1100"/>
              <a:tabLst/>
              <a:defRPr/>
            </a:pPr>
            <a:endParaRPr lang="en-US" sz="1100" b="1" i="0" u="none" strike="noStrike" cap="none" dirty="0">
              <a:solidFill>
                <a:srgbClr val="002060"/>
              </a:solidFill>
              <a:highlight>
                <a:srgbClr val="FFFF00"/>
              </a:highlight>
              <a:latin typeface="Arial"/>
              <a:ea typeface="Arial"/>
              <a:cs typeface="Arial"/>
              <a:sym typeface="Arial"/>
            </a:endParaRPr>
          </a:p>
          <a:p>
            <a:pPr marL="158750" indent="0">
              <a:buNone/>
            </a:pPr>
            <a:endParaRPr lang="en-US" dirty="0"/>
          </a:p>
        </p:txBody>
      </p:sp>
    </p:spTree>
    <p:extLst>
      <p:ext uri="{BB962C8B-B14F-4D97-AF65-F5344CB8AC3E}">
        <p14:creationId xmlns:p14="http://schemas.microsoft.com/office/powerpoint/2010/main" val="294432792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Simple</a:t>
            </a:r>
          </a:p>
        </p:txBody>
      </p:sp>
    </p:spTree>
    <p:extLst>
      <p:ext uri="{BB962C8B-B14F-4D97-AF65-F5344CB8AC3E}">
        <p14:creationId xmlns:p14="http://schemas.microsoft.com/office/powerpoint/2010/main" val="78689659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Average</a:t>
            </a:r>
          </a:p>
        </p:txBody>
      </p:sp>
    </p:spTree>
    <p:extLst>
      <p:ext uri="{BB962C8B-B14F-4D97-AF65-F5344CB8AC3E}">
        <p14:creationId xmlns:p14="http://schemas.microsoft.com/office/powerpoint/2010/main" val="406001457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Average</a:t>
            </a:r>
          </a:p>
        </p:txBody>
      </p:sp>
    </p:spTree>
    <p:extLst>
      <p:ext uri="{BB962C8B-B14F-4D97-AF65-F5344CB8AC3E}">
        <p14:creationId xmlns:p14="http://schemas.microsoft.com/office/powerpoint/2010/main" val="161960576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*Expected query execution time will be decided for each type of query by the Data Scientist and documented in the test cases.</a:t>
            </a:r>
          </a:p>
          <a:p>
            <a:r>
              <a:rPr lang="en-US" dirty="0"/>
              <a:t>Average</a:t>
            </a:r>
          </a:p>
        </p:txBody>
      </p:sp>
    </p:spTree>
    <p:extLst>
      <p:ext uri="{BB962C8B-B14F-4D97-AF65-F5344CB8AC3E}">
        <p14:creationId xmlns:p14="http://schemas.microsoft.com/office/powerpoint/2010/main" val="73454443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Average</a:t>
            </a:r>
          </a:p>
        </p:txBody>
      </p:sp>
    </p:spTree>
    <p:extLst>
      <p:ext uri="{BB962C8B-B14F-4D97-AF65-F5344CB8AC3E}">
        <p14:creationId xmlns:p14="http://schemas.microsoft.com/office/powerpoint/2010/main" val="81386127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Average</a:t>
            </a:r>
          </a:p>
        </p:txBody>
      </p:sp>
    </p:spTree>
    <p:extLst>
      <p:ext uri="{BB962C8B-B14F-4D97-AF65-F5344CB8AC3E}">
        <p14:creationId xmlns:p14="http://schemas.microsoft.com/office/powerpoint/2010/main" val="98572907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Average</a:t>
            </a:r>
          </a:p>
        </p:txBody>
      </p:sp>
    </p:spTree>
    <p:extLst>
      <p:ext uri="{BB962C8B-B14F-4D97-AF65-F5344CB8AC3E}">
        <p14:creationId xmlns:p14="http://schemas.microsoft.com/office/powerpoint/2010/main" val="130484762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Title</a:t>
            </a:r>
          </a:p>
        </p:txBody>
      </p:sp>
    </p:spTree>
    <p:extLst>
      <p:ext uri="{BB962C8B-B14F-4D97-AF65-F5344CB8AC3E}">
        <p14:creationId xmlns:p14="http://schemas.microsoft.com/office/powerpoint/2010/main" val="62422121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Average</a:t>
            </a:r>
          </a:p>
        </p:txBody>
      </p:sp>
    </p:spTree>
    <p:extLst>
      <p:ext uri="{BB962C8B-B14F-4D97-AF65-F5344CB8AC3E}">
        <p14:creationId xmlns:p14="http://schemas.microsoft.com/office/powerpoint/2010/main" val="201277519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Average</a:t>
            </a:r>
          </a:p>
        </p:txBody>
      </p:sp>
    </p:spTree>
    <p:extLst>
      <p:ext uri="{BB962C8B-B14F-4D97-AF65-F5344CB8AC3E}">
        <p14:creationId xmlns:p14="http://schemas.microsoft.com/office/powerpoint/2010/main" val="15381636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FontTx/>
              <a:buNone/>
            </a:pPr>
            <a:r>
              <a:rPr lang="en-US" dirty="0"/>
              <a:t>The Org Chart has been limited to represent only Marketing and IT departments since our business problem is centered around these departments.</a:t>
            </a:r>
          </a:p>
          <a:p>
            <a:pPr marL="158750" indent="0">
              <a:buFontTx/>
              <a:buNone/>
            </a:pPr>
            <a:r>
              <a:rPr lang="en-US" dirty="0"/>
              <a:t>Simple</a:t>
            </a:r>
          </a:p>
        </p:txBody>
      </p:sp>
    </p:spTree>
    <p:extLst>
      <p:ext uri="{BB962C8B-B14F-4D97-AF65-F5344CB8AC3E}">
        <p14:creationId xmlns:p14="http://schemas.microsoft.com/office/powerpoint/2010/main" val="388293211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Average</a:t>
            </a:r>
          </a:p>
        </p:txBody>
      </p:sp>
    </p:spTree>
    <p:extLst>
      <p:ext uri="{BB962C8B-B14F-4D97-AF65-F5344CB8AC3E}">
        <p14:creationId xmlns:p14="http://schemas.microsoft.com/office/powerpoint/2010/main" val="59354794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Average</a:t>
            </a:r>
          </a:p>
        </p:txBody>
      </p:sp>
    </p:spTree>
    <p:extLst>
      <p:ext uri="{BB962C8B-B14F-4D97-AF65-F5344CB8AC3E}">
        <p14:creationId xmlns:p14="http://schemas.microsoft.com/office/powerpoint/2010/main" val="412666043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Average</a:t>
            </a:r>
          </a:p>
        </p:txBody>
      </p:sp>
    </p:spTree>
    <p:extLst>
      <p:ext uri="{BB962C8B-B14F-4D97-AF65-F5344CB8AC3E}">
        <p14:creationId xmlns:p14="http://schemas.microsoft.com/office/powerpoint/2010/main" val="3735915545"/>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Title</a:t>
            </a:r>
          </a:p>
        </p:txBody>
      </p:sp>
    </p:spTree>
    <p:extLst>
      <p:ext uri="{BB962C8B-B14F-4D97-AF65-F5344CB8AC3E}">
        <p14:creationId xmlns:p14="http://schemas.microsoft.com/office/powerpoint/2010/main" val="450698336"/>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Simple</a:t>
            </a:r>
          </a:p>
        </p:txBody>
      </p:sp>
    </p:spTree>
    <p:extLst>
      <p:ext uri="{BB962C8B-B14F-4D97-AF65-F5344CB8AC3E}">
        <p14:creationId xmlns:p14="http://schemas.microsoft.com/office/powerpoint/2010/main" val="1354678493"/>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Simple</a:t>
            </a:r>
          </a:p>
        </p:txBody>
      </p:sp>
    </p:spTree>
    <p:extLst>
      <p:ext uri="{BB962C8B-B14F-4D97-AF65-F5344CB8AC3E}">
        <p14:creationId xmlns:p14="http://schemas.microsoft.com/office/powerpoint/2010/main" val="714823659"/>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Simple</a:t>
            </a:r>
          </a:p>
        </p:txBody>
      </p:sp>
    </p:spTree>
    <p:extLst>
      <p:ext uri="{BB962C8B-B14F-4D97-AF65-F5344CB8AC3E}">
        <p14:creationId xmlns:p14="http://schemas.microsoft.com/office/powerpoint/2010/main" val="2196446197"/>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Simple</a:t>
            </a:r>
          </a:p>
        </p:txBody>
      </p:sp>
    </p:spTree>
    <p:extLst>
      <p:ext uri="{BB962C8B-B14F-4D97-AF65-F5344CB8AC3E}">
        <p14:creationId xmlns:p14="http://schemas.microsoft.com/office/powerpoint/2010/main" val="2542159082"/>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indent="-298450"/>
            <a:r>
              <a:rPr lang="en-US" dirty="0"/>
              <a:t>Since project execution time is 6 months, for 1</a:t>
            </a:r>
            <a:r>
              <a:rPr lang="en-US" baseline="30000" dirty="0"/>
              <a:t>st</a:t>
            </a:r>
            <a:r>
              <a:rPr lang="en-US" dirty="0"/>
              <a:t> year projected sales calculated for 6 month period and an average of 1% increase in sales considered.</a:t>
            </a:r>
          </a:p>
          <a:p>
            <a:pPr marL="457200" indent="-298450"/>
            <a:r>
              <a:rPr lang="en-US" dirty="0"/>
              <a:t>Average</a:t>
            </a:r>
          </a:p>
        </p:txBody>
      </p:sp>
    </p:spTree>
    <p:extLst>
      <p:ext uri="{BB962C8B-B14F-4D97-AF65-F5344CB8AC3E}">
        <p14:creationId xmlns:p14="http://schemas.microsoft.com/office/powerpoint/2010/main" val="1980459244"/>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Simple</a:t>
            </a:r>
          </a:p>
        </p:txBody>
      </p:sp>
    </p:spTree>
    <p:extLst>
      <p:ext uri="{BB962C8B-B14F-4D97-AF65-F5344CB8AC3E}">
        <p14:creationId xmlns:p14="http://schemas.microsoft.com/office/powerpoint/2010/main" val="7518174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Average</a:t>
            </a:r>
          </a:p>
        </p:txBody>
      </p:sp>
    </p:spTree>
    <p:extLst>
      <p:ext uri="{BB962C8B-B14F-4D97-AF65-F5344CB8AC3E}">
        <p14:creationId xmlns:p14="http://schemas.microsoft.com/office/powerpoint/2010/main" val="518802256"/>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Simple</a:t>
            </a:r>
          </a:p>
        </p:txBody>
      </p:sp>
    </p:spTree>
    <p:extLst>
      <p:ext uri="{BB962C8B-B14F-4D97-AF65-F5344CB8AC3E}">
        <p14:creationId xmlns:p14="http://schemas.microsoft.com/office/powerpoint/2010/main" val="2006162746"/>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Simple</a:t>
            </a:r>
          </a:p>
        </p:txBody>
      </p:sp>
    </p:spTree>
    <p:extLst>
      <p:ext uri="{BB962C8B-B14F-4D97-AF65-F5344CB8AC3E}">
        <p14:creationId xmlns:p14="http://schemas.microsoft.com/office/powerpoint/2010/main" val="780065367"/>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Title</a:t>
            </a:r>
          </a:p>
        </p:txBody>
      </p:sp>
    </p:spTree>
    <p:extLst>
      <p:ext uri="{BB962C8B-B14F-4D97-AF65-F5344CB8AC3E}">
        <p14:creationId xmlns:p14="http://schemas.microsoft.com/office/powerpoint/2010/main" val="1712701509"/>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Backup</a:t>
            </a:r>
          </a:p>
        </p:txBody>
      </p:sp>
    </p:spTree>
    <p:extLst>
      <p:ext uri="{BB962C8B-B14F-4D97-AF65-F5344CB8AC3E}">
        <p14:creationId xmlns:p14="http://schemas.microsoft.com/office/powerpoint/2010/main" val="2890890131"/>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Backup</a:t>
            </a:r>
          </a:p>
        </p:txBody>
      </p:sp>
    </p:spTree>
    <p:extLst>
      <p:ext uri="{BB962C8B-B14F-4D97-AF65-F5344CB8AC3E}">
        <p14:creationId xmlns:p14="http://schemas.microsoft.com/office/powerpoint/2010/main" val="2703345415"/>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Backup</a:t>
            </a:r>
          </a:p>
        </p:txBody>
      </p:sp>
    </p:spTree>
    <p:extLst>
      <p:ext uri="{BB962C8B-B14F-4D97-AF65-F5344CB8AC3E}">
        <p14:creationId xmlns:p14="http://schemas.microsoft.com/office/powerpoint/2010/main" val="1604784748"/>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Backup</a:t>
            </a:r>
          </a:p>
        </p:txBody>
      </p:sp>
    </p:spTree>
    <p:extLst>
      <p:ext uri="{BB962C8B-B14F-4D97-AF65-F5344CB8AC3E}">
        <p14:creationId xmlns:p14="http://schemas.microsoft.com/office/powerpoint/2010/main" val="4293998313"/>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Backup</a:t>
            </a:r>
          </a:p>
        </p:txBody>
      </p:sp>
    </p:spTree>
    <p:extLst>
      <p:ext uri="{BB962C8B-B14F-4D97-AF65-F5344CB8AC3E}">
        <p14:creationId xmlns:p14="http://schemas.microsoft.com/office/powerpoint/2010/main" val="1838192405"/>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Title</a:t>
            </a:r>
          </a:p>
        </p:txBody>
      </p:sp>
    </p:spTree>
    <p:extLst>
      <p:ext uri="{BB962C8B-B14F-4D97-AF65-F5344CB8AC3E}">
        <p14:creationId xmlns:p14="http://schemas.microsoft.com/office/powerpoint/2010/main" val="36752000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7"/>
        <p:cNvGrpSpPr/>
        <p:nvPr/>
      </p:nvGrpSpPr>
      <p:grpSpPr>
        <a:xfrm>
          <a:off x="0" y="0"/>
          <a:ext cx="0" cy="0"/>
          <a:chOff x="0" y="0"/>
          <a:chExt cx="0" cy="0"/>
        </a:xfrm>
      </p:grpSpPr>
      <p:sp>
        <p:nvSpPr>
          <p:cNvPr id="21" name="Google Shape;21;p3"/>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22" name="Google Shape;22;p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0"/>
        <p:cNvGrpSpPr/>
        <p:nvPr/>
      </p:nvGrpSpPr>
      <p:grpSpPr>
        <a:xfrm>
          <a:off x="0" y="0"/>
          <a:ext cx="0" cy="0"/>
          <a:chOff x="0" y="0"/>
          <a:chExt cx="0" cy="0"/>
        </a:xfrm>
      </p:grpSpPr>
      <p:sp>
        <p:nvSpPr>
          <p:cNvPr id="81" name="Google Shape;81;p1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slide" type="title">
  <p:cSld name="Title slide">
    <p:bg>
      <p:bgPr>
        <a:solidFill>
          <a:schemeClr val="lt2"/>
        </a:solidFill>
        <a:effectLst/>
      </p:bgPr>
    </p:bg>
    <p:spTree>
      <p:nvGrpSpPr>
        <p:cNvPr id="1"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Google Shape;14;p2"/>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a:endParaRPr/>
          </a:p>
        </p:txBody>
      </p:sp>
      <p:sp>
        <p:nvSpPr>
          <p:cNvPr id="15" name="Google Shape;15;p2"/>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6" name="Google Shape;16;p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45736616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4EE169-D6FA-0445-8A5E-4378BE3D897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F81674C-199E-0E4E-B599-CB51ABEE5D34}"/>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4E8CAB-0BDA-B544-9206-852B1B244066}"/>
              </a:ext>
            </a:extLst>
          </p:cNvPr>
          <p:cNvSpPr>
            <a:spLocks noGrp="1"/>
          </p:cNvSpPr>
          <p:nvPr>
            <p:ph type="dt" sz="half" idx="10"/>
          </p:nvPr>
        </p:nvSpPr>
        <p:spPr/>
        <p:txBody>
          <a:bodyPr/>
          <a:lstStyle/>
          <a:p>
            <a:fld id="{CA0C6483-0C23-6D40-886F-7B296C752045}" type="datetimeFigureOut">
              <a:rPr lang="en-US" smtClean="0"/>
              <a:t>3/11/19</a:t>
            </a:fld>
            <a:endParaRPr lang="en-US"/>
          </a:p>
        </p:txBody>
      </p:sp>
      <p:sp>
        <p:nvSpPr>
          <p:cNvPr id="5" name="Footer Placeholder 4">
            <a:extLst>
              <a:ext uri="{FF2B5EF4-FFF2-40B4-BE49-F238E27FC236}">
                <a16:creationId xmlns:a16="http://schemas.microsoft.com/office/drawing/2014/main" id="{22529736-394B-C04A-AF63-8AAD48D422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A829DBC-A70F-AF4E-9D49-C220BCE63BA8}"/>
              </a:ext>
            </a:extLst>
          </p:cNvPr>
          <p:cNvSpPr>
            <a:spLocks noGrp="1"/>
          </p:cNvSpPr>
          <p:nvPr>
            <p:ph type="sldNum" sz="quarter" idx="12"/>
          </p:nvPr>
        </p:nvSpPr>
        <p:spPr/>
        <p:txBody>
          <a:bodyPr/>
          <a:lstStyle/>
          <a:p>
            <a:fld id="{0D6042DF-4490-1D48-B0B6-AB0F124A346B}" type="slidenum">
              <a:rPr lang="en-US" smtClean="0"/>
              <a:t>‹#›</a:t>
            </a:fld>
            <a:endParaRPr lang="en-US"/>
          </a:p>
        </p:txBody>
      </p:sp>
    </p:spTree>
    <p:extLst>
      <p:ext uri="{BB962C8B-B14F-4D97-AF65-F5344CB8AC3E}">
        <p14:creationId xmlns:p14="http://schemas.microsoft.com/office/powerpoint/2010/main" val="15545576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3"/>
        <p:cNvGrpSpPr/>
        <p:nvPr/>
      </p:nvGrpSpPr>
      <p:grpSpPr>
        <a:xfrm>
          <a:off x="0" y="0"/>
          <a:ext cx="0" cy="0"/>
          <a:chOff x="0" y="0"/>
          <a:chExt cx="0" cy="0"/>
        </a:xfrm>
      </p:grpSpPr>
      <p:sp>
        <p:nvSpPr>
          <p:cNvPr id="24" name="Google Shape;24;p4"/>
          <p:cNvSpPr/>
          <p:nvPr/>
        </p:nvSpPr>
        <p:spPr>
          <a:xfrm>
            <a:off x="0" y="4655651"/>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4"/>
          <p:cNvSpPr txBox="1">
            <a:spLocks noGrp="1"/>
          </p:cNvSpPr>
          <p:nvPr>
            <p:ph type="title"/>
          </p:nvPr>
        </p:nvSpPr>
        <p:spPr>
          <a:xfrm>
            <a:off x="729450" y="306023"/>
            <a:ext cx="7688700" cy="637885"/>
          </a:xfrm>
          <a:prstGeom prst="rect">
            <a:avLst/>
          </a:prstGeom>
        </p:spPr>
        <p:txBody>
          <a:bodyPr spcFirstLastPara="1" wrap="square" lIns="91425" tIns="91425" rIns="91425" bIns="91425" anchor="t" anchorCtr="0"/>
          <a:lstStyle>
            <a:lvl1pPr lvl="0">
              <a:spcBef>
                <a:spcPts val="0"/>
              </a:spcBef>
              <a:spcAft>
                <a:spcPts val="0"/>
              </a:spcAft>
              <a:buClr>
                <a:schemeClr val="dk2"/>
              </a:buClr>
              <a:buSzPts val="2600"/>
              <a:buNone/>
              <a:defRPr sz="2600" b="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dirty="0"/>
          </a:p>
        </p:txBody>
      </p:sp>
      <p:sp>
        <p:nvSpPr>
          <p:cNvPr id="29" name="Google Shape;29;p4"/>
          <p:cNvSpPr txBox="1">
            <a:spLocks noGrp="1"/>
          </p:cNvSpPr>
          <p:nvPr>
            <p:ph type="body" idx="1"/>
          </p:nvPr>
        </p:nvSpPr>
        <p:spPr>
          <a:xfrm>
            <a:off x="729450" y="1159726"/>
            <a:ext cx="7688700" cy="3306973"/>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30" name="Google Shape;30;p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grpSp>
        <p:nvGrpSpPr>
          <p:cNvPr id="2" name="Group 1">
            <a:extLst>
              <a:ext uri="{FF2B5EF4-FFF2-40B4-BE49-F238E27FC236}">
                <a16:creationId xmlns:a16="http://schemas.microsoft.com/office/drawing/2014/main" id="{AD3921E0-E6FC-5B4B-A440-52B479421FD9}"/>
              </a:ext>
            </a:extLst>
          </p:cNvPr>
          <p:cNvGrpSpPr/>
          <p:nvPr userDrawn="1"/>
        </p:nvGrpSpPr>
        <p:grpSpPr>
          <a:xfrm>
            <a:off x="718882" y="990530"/>
            <a:ext cx="2237331" cy="45828"/>
            <a:chOff x="718882" y="990530"/>
            <a:chExt cx="2237331" cy="45828"/>
          </a:xfrm>
        </p:grpSpPr>
        <p:grpSp>
          <p:nvGrpSpPr>
            <p:cNvPr id="25" name="Google Shape;25;p4"/>
            <p:cNvGrpSpPr/>
            <p:nvPr/>
          </p:nvGrpSpPr>
          <p:grpSpPr>
            <a:xfrm>
              <a:off x="718882" y="990532"/>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p:nvPr/>
            </p:nvSpPr>
            <p:spPr>
              <a:xfrm rot="-5400000">
                <a:off x="4836311" y="2333254"/>
                <a:ext cx="25200" cy="536700"/>
              </a:xfrm>
              <a:prstGeom prst="rect">
                <a:avLst/>
              </a:prstGeom>
              <a:solidFill>
                <a:schemeClr val="accent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 name="Google Shape;25;p4">
              <a:extLst>
                <a:ext uri="{FF2B5EF4-FFF2-40B4-BE49-F238E27FC236}">
                  <a16:creationId xmlns:a16="http://schemas.microsoft.com/office/drawing/2014/main" id="{C0BC1D36-F395-0549-85F8-6CEB6D1DBAF3}"/>
                </a:ext>
              </a:extLst>
            </p:cNvPr>
            <p:cNvGrpSpPr/>
            <p:nvPr userDrawn="1"/>
          </p:nvGrpSpPr>
          <p:grpSpPr>
            <a:xfrm>
              <a:off x="1464666" y="990530"/>
              <a:ext cx="745763" cy="45826"/>
              <a:chOff x="4580561" y="2589004"/>
              <a:chExt cx="1064464" cy="25200"/>
            </a:xfrm>
          </p:grpSpPr>
          <p:sp>
            <p:nvSpPr>
              <p:cNvPr id="10" name="Google Shape;26;p4">
                <a:extLst>
                  <a:ext uri="{FF2B5EF4-FFF2-40B4-BE49-F238E27FC236}">
                    <a16:creationId xmlns:a16="http://schemas.microsoft.com/office/drawing/2014/main" id="{29D6A4E9-C846-4E4F-B331-6E9B510D80E3}"/>
                  </a:ext>
                </a:extLst>
              </p:cNvPr>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7;p4">
                <a:extLst>
                  <a:ext uri="{FF2B5EF4-FFF2-40B4-BE49-F238E27FC236}">
                    <a16:creationId xmlns:a16="http://schemas.microsoft.com/office/drawing/2014/main" id="{93481ACB-7F89-1E43-A735-2261FC3AD051}"/>
                  </a:ext>
                </a:extLst>
              </p:cNvPr>
              <p:cNvSpPr/>
              <p:nvPr/>
            </p:nvSpPr>
            <p:spPr>
              <a:xfrm rot="-5400000">
                <a:off x="4836311" y="2333254"/>
                <a:ext cx="25200" cy="536700"/>
              </a:xfrm>
              <a:prstGeom prst="rect">
                <a:avLst/>
              </a:prstGeom>
              <a:solidFill>
                <a:schemeClr val="accent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 name="Google Shape;25;p4">
              <a:extLst>
                <a:ext uri="{FF2B5EF4-FFF2-40B4-BE49-F238E27FC236}">
                  <a16:creationId xmlns:a16="http://schemas.microsoft.com/office/drawing/2014/main" id="{E50D7633-9878-E14F-80CA-0F7284CE9313}"/>
                </a:ext>
              </a:extLst>
            </p:cNvPr>
            <p:cNvGrpSpPr/>
            <p:nvPr userDrawn="1"/>
          </p:nvGrpSpPr>
          <p:grpSpPr>
            <a:xfrm>
              <a:off x="2210450" y="990530"/>
              <a:ext cx="745763" cy="45826"/>
              <a:chOff x="4580561" y="2589004"/>
              <a:chExt cx="1064464" cy="25200"/>
            </a:xfrm>
          </p:grpSpPr>
          <p:sp>
            <p:nvSpPr>
              <p:cNvPr id="16" name="Google Shape;26;p4">
                <a:extLst>
                  <a:ext uri="{FF2B5EF4-FFF2-40B4-BE49-F238E27FC236}">
                    <a16:creationId xmlns:a16="http://schemas.microsoft.com/office/drawing/2014/main" id="{8587F22A-FC00-FC4D-9EDA-37DF75216BCF}"/>
                  </a:ext>
                </a:extLst>
              </p:cNvPr>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7;p4">
                <a:extLst>
                  <a:ext uri="{FF2B5EF4-FFF2-40B4-BE49-F238E27FC236}">
                    <a16:creationId xmlns:a16="http://schemas.microsoft.com/office/drawing/2014/main" id="{1793C643-1962-4B48-8D4B-4FBBDE7CDB4F}"/>
                  </a:ext>
                </a:extLst>
              </p:cNvPr>
              <p:cNvSpPr/>
              <p:nvPr/>
            </p:nvSpPr>
            <p:spPr>
              <a:xfrm rot="-5400000">
                <a:off x="4836311" y="2333254"/>
                <a:ext cx="25200" cy="536700"/>
              </a:xfrm>
              <a:prstGeom prst="rect">
                <a:avLst/>
              </a:prstGeom>
              <a:solidFill>
                <a:schemeClr val="accent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userDrawn="1">
  <p:cSld name="TITLE_AND_TWO_COLUMNS">
    <p:spTree>
      <p:nvGrpSpPr>
        <p:cNvPr id="1" name="Shape 31"/>
        <p:cNvGrpSpPr/>
        <p:nvPr/>
      </p:nvGrpSpPr>
      <p:grpSpPr>
        <a:xfrm>
          <a:off x="0" y="0"/>
          <a:ext cx="0" cy="0"/>
          <a:chOff x="0" y="0"/>
          <a:chExt cx="0" cy="0"/>
        </a:xfrm>
      </p:grpSpPr>
      <p:sp>
        <p:nvSpPr>
          <p:cNvPr id="32" name="Google Shape;32;p5"/>
          <p:cNvSpPr/>
          <p:nvPr/>
        </p:nvSpPr>
        <p:spPr>
          <a:xfrm>
            <a:off x="0" y="4655651"/>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15" name="Google Shape;28;p4">
            <a:extLst>
              <a:ext uri="{FF2B5EF4-FFF2-40B4-BE49-F238E27FC236}">
                <a16:creationId xmlns:a16="http://schemas.microsoft.com/office/drawing/2014/main" id="{A95BD13C-E83F-9942-9634-B9584BD7C19B}"/>
              </a:ext>
            </a:extLst>
          </p:cNvPr>
          <p:cNvSpPr txBox="1">
            <a:spLocks noGrp="1"/>
          </p:cNvSpPr>
          <p:nvPr>
            <p:ph type="title"/>
          </p:nvPr>
        </p:nvSpPr>
        <p:spPr>
          <a:xfrm>
            <a:off x="729450" y="306023"/>
            <a:ext cx="7688700" cy="637885"/>
          </a:xfrm>
          <a:prstGeom prst="rect">
            <a:avLst/>
          </a:prstGeom>
        </p:spPr>
        <p:txBody>
          <a:bodyPr spcFirstLastPara="1" wrap="square" lIns="91425" tIns="91425" rIns="91425" bIns="91425" anchor="t" anchorCtr="0"/>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dirty="0"/>
          </a:p>
        </p:txBody>
      </p:sp>
      <p:sp>
        <p:nvSpPr>
          <p:cNvPr id="16" name="Google Shape;29;p4">
            <a:extLst>
              <a:ext uri="{FF2B5EF4-FFF2-40B4-BE49-F238E27FC236}">
                <a16:creationId xmlns:a16="http://schemas.microsoft.com/office/drawing/2014/main" id="{B079FDE5-2EB5-A042-B59E-E24C94B8E213}"/>
              </a:ext>
            </a:extLst>
          </p:cNvPr>
          <p:cNvSpPr txBox="1">
            <a:spLocks noGrp="1"/>
          </p:cNvSpPr>
          <p:nvPr>
            <p:ph type="body" idx="1"/>
          </p:nvPr>
        </p:nvSpPr>
        <p:spPr>
          <a:xfrm>
            <a:off x="729451" y="1159726"/>
            <a:ext cx="3842550" cy="3306973"/>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grpSp>
        <p:nvGrpSpPr>
          <p:cNvPr id="17" name="Group 16">
            <a:extLst>
              <a:ext uri="{FF2B5EF4-FFF2-40B4-BE49-F238E27FC236}">
                <a16:creationId xmlns:a16="http://schemas.microsoft.com/office/drawing/2014/main" id="{DAA7B0C2-6F99-7148-8F94-C651DFB6BBB4}"/>
              </a:ext>
            </a:extLst>
          </p:cNvPr>
          <p:cNvGrpSpPr/>
          <p:nvPr userDrawn="1"/>
        </p:nvGrpSpPr>
        <p:grpSpPr>
          <a:xfrm>
            <a:off x="718882" y="990530"/>
            <a:ext cx="2237331" cy="45828"/>
            <a:chOff x="718882" y="990530"/>
            <a:chExt cx="2237331" cy="45828"/>
          </a:xfrm>
        </p:grpSpPr>
        <p:grpSp>
          <p:nvGrpSpPr>
            <p:cNvPr id="18" name="Google Shape;25;p4">
              <a:extLst>
                <a:ext uri="{FF2B5EF4-FFF2-40B4-BE49-F238E27FC236}">
                  <a16:creationId xmlns:a16="http://schemas.microsoft.com/office/drawing/2014/main" id="{5FCC63EE-54D7-8844-92CD-2FAF14A8CC1B}"/>
                </a:ext>
              </a:extLst>
            </p:cNvPr>
            <p:cNvGrpSpPr/>
            <p:nvPr/>
          </p:nvGrpSpPr>
          <p:grpSpPr>
            <a:xfrm>
              <a:off x="718882" y="990532"/>
              <a:ext cx="745763" cy="45826"/>
              <a:chOff x="4580561" y="2589004"/>
              <a:chExt cx="1064464" cy="25200"/>
            </a:xfrm>
          </p:grpSpPr>
          <p:sp>
            <p:nvSpPr>
              <p:cNvPr id="25" name="Google Shape;26;p4">
                <a:extLst>
                  <a:ext uri="{FF2B5EF4-FFF2-40B4-BE49-F238E27FC236}">
                    <a16:creationId xmlns:a16="http://schemas.microsoft.com/office/drawing/2014/main" id="{B58965D9-EBE2-9B43-8AC8-24907376E063}"/>
                  </a:ext>
                </a:extLst>
              </p:cNvPr>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7;p4">
                <a:extLst>
                  <a:ext uri="{FF2B5EF4-FFF2-40B4-BE49-F238E27FC236}">
                    <a16:creationId xmlns:a16="http://schemas.microsoft.com/office/drawing/2014/main" id="{18E1BB5B-4B86-B743-844B-9BBA8B5AD56E}"/>
                  </a:ext>
                </a:extLst>
              </p:cNvPr>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 name="Google Shape;25;p4">
              <a:extLst>
                <a:ext uri="{FF2B5EF4-FFF2-40B4-BE49-F238E27FC236}">
                  <a16:creationId xmlns:a16="http://schemas.microsoft.com/office/drawing/2014/main" id="{D4E9D7AD-BF57-6B41-A63D-5174428137D5}"/>
                </a:ext>
              </a:extLst>
            </p:cNvPr>
            <p:cNvGrpSpPr/>
            <p:nvPr userDrawn="1"/>
          </p:nvGrpSpPr>
          <p:grpSpPr>
            <a:xfrm>
              <a:off x="1464666" y="990530"/>
              <a:ext cx="745763" cy="45826"/>
              <a:chOff x="4580561" y="2589004"/>
              <a:chExt cx="1064464" cy="25200"/>
            </a:xfrm>
          </p:grpSpPr>
          <p:sp>
            <p:nvSpPr>
              <p:cNvPr id="23" name="Google Shape;26;p4">
                <a:extLst>
                  <a:ext uri="{FF2B5EF4-FFF2-40B4-BE49-F238E27FC236}">
                    <a16:creationId xmlns:a16="http://schemas.microsoft.com/office/drawing/2014/main" id="{0603E101-5382-D240-A71C-13F708F5A794}"/>
                  </a:ext>
                </a:extLst>
              </p:cNvPr>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7;p4">
                <a:extLst>
                  <a:ext uri="{FF2B5EF4-FFF2-40B4-BE49-F238E27FC236}">
                    <a16:creationId xmlns:a16="http://schemas.microsoft.com/office/drawing/2014/main" id="{151E535D-B7E1-6349-999B-E180E485B8BD}"/>
                  </a:ext>
                </a:extLst>
              </p:cNvPr>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 name="Google Shape;25;p4">
              <a:extLst>
                <a:ext uri="{FF2B5EF4-FFF2-40B4-BE49-F238E27FC236}">
                  <a16:creationId xmlns:a16="http://schemas.microsoft.com/office/drawing/2014/main" id="{6FF820B7-F37A-FF41-BC8C-48C307A03882}"/>
                </a:ext>
              </a:extLst>
            </p:cNvPr>
            <p:cNvGrpSpPr/>
            <p:nvPr userDrawn="1"/>
          </p:nvGrpSpPr>
          <p:grpSpPr>
            <a:xfrm>
              <a:off x="2210450" y="990530"/>
              <a:ext cx="745763" cy="45826"/>
              <a:chOff x="4580561" y="2589004"/>
              <a:chExt cx="1064464" cy="25200"/>
            </a:xfrm>
          </p:grpSpPr>
          <p:sp>
            <p:nvSpPr>
              <p:cNvPr id="21" name="Google Shape;26;p4">
                <a:extLst>
                  <a:ext uri="{FF2B5EF4-FFF2-40B4-BE49-F238E27FC236}">
                    <a16:creationId xmlns:a16="http://schemas.microsoft.com/office/drawing/2014/main" id="{6BEDDD77-CDEE-FF4B-8694-E6B935A9FA29}"/>
                  </a:ext>
                </a:extLst>
              </p:cNvPr>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7;p4">
                <a:extLst>
                  <a:ext uri="{FF2B5EF4-FFF2-40B4-BE49-F238E27FC236}">
                    <a16:creationId xmlns:a16="http://schemas.microsoft.com/office/drawing/2014/main" id="{019671B7-4602-D64F-B242-350C2AAE0BA6}"/>
                  </a:ext>
                </a:extLst>
              </p:cNvPr>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7" name="Google Shape;29;p4">
            <a:extLst>
              <a:ext uri="{FF2B5EF4-FFF2-40B4-BE49-F238E27FC236}">
                <a16:creationId xmlns:a16="http://schemas.microsoft.com/office/drawing/2014/main" id="{391504DF-B6EA-7848-B8E0-86B5BE4C0CE3}"/>
              </a:ext>
            </a:extLst>
          </p:cNvPr>
          <p:cNvSpPr txBox="1">
            <a:spLocks noGrp="1"/>
          </p:cNvSpPr>
          <p:nvPr>
            <p:ph type="body" idx="13"/>
          </p:nvPr>
        </p:nvSpPr>
        <p:spPr>
          <a:xfrm>
            <a:off x="4572000" y="1163442"/>
            <a:ext cx="3842550" cy="3306973"/>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userDrawn="1">
  <p:cSld name="TITLE_ONLY">
    <p:spTree>
      <p:nvGrpSpPr>
        <p:cNvPr id="1" name="Shape 40"/>
        <p:cNvGrpSpPr/>
        <p:nvPr/>
      </p:nvGrpSpPr>
      <p:grpSpPr>
        <a:xfrm>
          <a:off x="0" y="0"/>
          <a:ext cx="0" cy="0"/>
          <a:chOff x="0" y="0"/>
          <a:chExt cx="0" cy="0"/>
        </a:xfrm>
      </p:grpSpPr>
      <p:sp>
        <p:nvSpPr>
          <p:cNvPr id="41" name="Google Shape;41;p6"/>
          <p:cNvSpPr/>
          <p:nvPr/>
        </p:nvSpPr>
        <p:spPr>
          <a:xfrm>
            <a:off x="0" y="4655651"/>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8" name="Google Shape;28;p4">
            <a:extLst>
              <a:ext uri="{FF2B5EF4-FFF2-40B4-BE49-F238E27FC236}">
                <a16:creationId xmlns:a16="http://schemas.microsoft.com/office/drawing/2014/main" id="{AFF80361-8047-C246-B438-93E18FA1AF07}"/>
              </a:ext>
            </a:extLst>
          </p:cNvPr>
          <p:cNvSpPr txBox="1">
            <a:spLocks noGrp="1"/>
          </p:cNvSpPr>
          <p:nvPr>
            <p:ph type="title"/>
          </p:nvPr>
        </p:nvSpPr>
        <p:spPr>
          <a:xfrm>
            <a:off x="729450" y="306023"/>
            <a:ext cx="7688700" cy="637885"/>
          </a:xfrm>
          <a:prstGeom prst="rect">
            <a:avLst/>
          </a:prstGeom>
        </p:spPr>
        <p:txBody>
          <a:bodyPr spcFirstLastPara="1" wrap="square" lIns="91425" tIns="91425" rIns="91425" bIns="91425" anchor="t" anchorCtr="0"/>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dirty="0"/>
          </a:p>
        </p:txBody>
      </p:sp>
      <p:grpSp>
        <p:nvGrpSpPr>
          <p:cNvPr id="9" name="Group 8">
            <a:extLst>
              <a:ext uri="{FF2B5EF4-FFF2-40B4-BE49-F238E27FC236}">
                <a16:creationId xmlns:a16="http://schemas.microsoft.com/office/drawing/2014/main" id="{77221DA0-7F62-FE4A-A9C5-007F42EE4D1A}"/>
              </a:ext>
            </a:extLst>
          </p:cNvPr>
          <p:cNvGrpSpPr/>
          <p:nvPr userDrawn="1"/>
        </p:nvGrpSpPr>
        <p:grpSpPr>
          <a:xfrm>
            <a:off x="718882" y="990530"/>
            <a:ext cx="2237331" cy="45828"/>
            <a:chOff x="718882" y="990530"/>
            <a:chExt cx="2237331" cy="45828"/>
          </a:xfrm>
        </p:grpSpPr>
        <p:grpSp>
          <p:nvGrpSpPr>
            <p:cNvPr id="10" name="Google Shape;25;p4">
              <a:extLst>
                <a:ext uri="{FF2B5EF4-FFF2-40B4-BE49-F238E27FC236}">
                  <a16:creationId xmlns:a16="http://schemas.microsoft.com/office/drawing/2014/main" id="{F9B673FD-1FB5-BE4A-8991-B9241714F5FB}"/>
                </a:ext>
              </a:extLst>
            </p:cNvPr>
            <p:cNvGrpSpPr/>
            <p:nvPr/>
          </p:nvGrpSpPr>
          <p:grpSpPr>
            <a:xfrm>
              <a:off x="718882" y="990532"/>
              <a:ext cx="745763" cy="45826"/>
              <a:chOff x="4580561" y="2589004"/>
              <a:chExt cx="1064464" cy="25200"/>
            </a:xfrm>
          </p:grpSpPr>
          <p:sp>
            <p:nvSpPr>
              <p:cNvPr id="17" name="Google Shape;26;p4">
                <a:extLst>
                  <a:ext uri="{FF2B5EF4-FFF2-40B4-BE49-F238E27FC236}">
                    <a16:creationId xmlns:a16="http://schemas.microsoft.com/office/drawing/2014/main" id="{EAA14979-B884-D642-A735-370B8BB4919E}"/>
                  </a:ext>
                </a:extLst>
              </p:cNvPr>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7;p4">
                <a:extLst>
                  <a:ext uri="{FF2B5EF4-FFF2-40B4-BE49-F238E27FC236}">
                    <a16:creationId xmlns:a16="http://schemas.microsoft.com/office/drawing/2014/main" id="{0D95A8BA-6EA5-0648-BE33-EDEC799A9F2E}"/>
                  </a:ext>
                </a:extLst>
              </p:cNvPr>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 name="Google Shape;25;p4">
              <a:extLst>
                <a:ext uri="{FF2B5EF4-FFF2-40B4-BE49-F238E27FC236}">
                  <a16:creationId xmlns:a16="http://schemas.microsoft.com/office/drawing/2014/main" id="{28629F59-46E4-A143-8206-9DB77295F3DB}"/>
                </a:ext>
              </a:extLst>
            </p:cNvPr>
            <p:cNvGrpSpPr/>
            <p:nvPr userDrawn="1"/>
          </p:nvGrpSpPr>
          <p:grpSpPr>
            <a:xfrm>
              <a:off x="1464666" y="990530"/>
              <a:ext cx="745763" cy="45826"/>
              <a:chOff x="4580561" y="2589004"/>
              <a:chExt cx="1064464" cy="25200"/>
            </a:xfrm>
          </p:grpSpPr>
          <p:sp>
            <p:nvSpPr>
              <p:cNvPr id="15" name="Google Shape;26;p4">
                <a:extLst>
                  <a:ext uri="{FF2B5EF4-FFF2-40B4-BE49-F238E27FC236}">
                    <a16:creationId xmlns:a16="http://schemas.microsoft.com/office/drawing/2014/main" id="{FB9BE7ED-F5A9-5040-AC25-B61FED1F87C6}"/>
                  </a:ext>
                </a:extLst>
              </p:cNvPr>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7;p4">
                <a:extLst>
                  <a:ext uri="{FF2B5EF4-FFF2-40B4-BE49-F238E27FC236}">
                    <a16:creationId xmlns:a16="http://schemas.microsoft.com/office/drawing/2014/main" id="{CECFBBDF-52C2-6E49-9652-A43670A97250}"/>
                  </a:ext>
                </a:extLst>
              </p:cNvPr>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 name="Google Shape;25;p4">
              <a:extLst>
                <a:ext uri="{FF2B5EF4-FFF2-40B4-BE49-F238E27FC236}">
                  <a16:creationId xmlns:a16="http://schemas.microsoft.com/office/drawing/2014/main" id="{7F73F8D5-81A9-6E4D-9F98-E6E9C8DBFEAE}"/>
                </a:ext>
              </a:extLst>
            </p:cNvPr>
            <p:cNvGrpSpPr/>
            <p:nvPr userDrawn="1"/>
          </p:nvGrpSpPr>
          <p:grpSpPr>
            <a:xfrm>
              <a:off x="2210450" y="990530"/>
              <a:ext cx="745763" cy="45826"/>
              <a:chOff x="4580561" y="2589004"/>
              <a:chExt cx="1064464" cy="25200"/>
            </a:xfrm>
          </p:grpSpPr>
          <p:sp>
            <p:nvSpPr>
              <p:cNvPr id="13" name="Google Shape;26;p4">
                <a:extLst>
                  <a:ext uri="{FF2B5EF4-FFF2-40B4-BE49-F238E27FC236}">
                    <a16:creationId xmlns:a16="http://schemas.microsoft.com/office/drawing/2014/main" id="{C25DD493-CBB5-574D-8916-49FE6805F111}"/>
                  </a:ext>
                </a:extLst>
              </p:cNvPr>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7;p4">
                <a:extLst>
                  <a:ext uri="{FF2B5EF4-FFF2-40B4-BE49-F238E27FC236}">
                    <a16:creationId xmlns:a16="http://schemas.microsoft.com/office/drawing/2014/main" id="{57E0CA1A-D7C5-3041-9701-8B28E2F77AB6}"/>
                  </a:ext>
                </a:extLst>
              </p:cNvPr>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7"/>
        <p:cNvGrpSpPr/>
        <p:nvPr/>
      </p:nvGrpSpPr>
      <p:grpSpPr>
        <a:xfrm>
          <a:off x="0" y="0"/>
          <a:ext cx="0" cy="0"/>
          <a:chOff x="0" y="0"/>
          <a:chExt cx="0" cy="0"/>
        </a:xfrm>
      </p:grpSpPr>
      <p:sp>
        <p:nvSpPr>
          <p:cNvPr id="48" name="Google Shape;48;p7"/>
          <p:cNvSpPr/>
          <p:nvPr/>
        </p:nvSpPr>
        <p:spPr>
          <a:xfrm>
            <a:off x="0" y="4655651"/>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7"/>
          <p:cNvSpPr txBox="1">
            <a:spLocks noGrp="1"/>
          </p:cNvSpPr>
          <p:nvPr>
            <p:ph type="title"/>
          </p:nvPr>
        </p:nvSpPr>
        <p:spPr>
          <a:xfrm>
            <a:off x="730000" y="1318650"/>
            <a:ext cx="3300900" cy="1381500"/>
          </a:xfrm>
          <a:prstGeom prst="rect">
            <a:avLst/>
          </a:prstGeom>
        </p:spPr>
        <p:txBody>
          <a:bodyPr spcFirstLastPara="1" wrap="square" lIns="91425" tIns="91425" rIns="91425" bIns="91425" anchor="t" anchorCtr="0"/>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53" name="Google Shape;53;p7"/>
          <p:cNvSpPr txBox="1">
            <a:spLocks noGrp="1"/>
          </p:cNvSpPr>
          <p:nvPr>
            <p:ph type="body" idx="1"/>
          </p:nvPr>
        </p:nvSpPr>
        <p:spPr>
          <a:xfrm>
            <a:off x="721225" y="2781725"/>
            <a:ext cx="3300900" cy="15975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54" name="Google Shape;54;p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grpSp>
        <p:nvGrpSpPr>
          <p:cNvPr id="9" name="Group 8">
            <a:extLst>
              <a:ext uri="{FF2B5EF4-FFF2-40B4-BE49-F238E27FC236}">
                <a16:creationId xmlns:a16="http://schemas.microsoft.com/office/drawing/2014/main" id="{DA3F51EB-EFE3-E84D-BBB2-AC729A7D9D1C}"/>
              </a:ext>
            </a:extLst>
          </p:cNvPr>
          <p:cNvGrpSpPr/>
          <p:nvPr userDrawn="1"/>
        </p:nvGrpSpPr>
        <p:grpSpPr>
          <a:xfrm>
            <a:off x="718882" y="990530"/>
            <a:ext cx="2237331" cy="45828"/>
            <a:chOff x="718882" y="990530"/>
            <a:chExt cx="2237331" cy="45828"/>
          </a:xfrm>
        </p:grpSpPr>
        <p:grpSp>
          <p:nvGrpSpPr>
            <p:cNvPr id="10" name="Google Shape;25;p4">
              <a:extLst>
                <a:ext uri="{FF2B5EF4-FFF2-40B4-BE49-F238E27FC236}">
                  <a16:creationId xmlns:a16="http://schemas.microsoft.com/office/drawing/2014/main" id="{FC03052A-0423-3B4C-950F-F38D35BFA1B7}"/>
                </a:ext>
              </a:extLst>
            </p:cNvPr>
            <p:cNvGrpSpPr/>
            <p:nvPr/>
          </p:nvGrpSpPr>
          <p:grpSpPr>
            <a:xfrm>
              <a:off x="718882" y="990532"/>
              <a:ext cx="745763" cy="45826"/>
              <a:chOff x="4580561" y="2589004"/>
              <a:chExt cx="1064464" cy="25200"/>
            </a:xfrm>
          </p:grpSpPr>
          <p:sp>
            <p:nvSpPr>
              <p:cNvPr id="17" name="Google Shape;26;p4">
                <a:extLst>
                  <a:ext uri="{FF2B5EF4-FFF2-40B4-BE49-F238E27FC236}">
                    <a16:creationId xmlns:a16="http://schemas.microsoft.com/office/drawing/2014/main" id="{1BC5B85F-BC33-D347-BC16-C8D453790C83}"/>
                  </a:ext>
                </a:extLst>
              </p:cNvPr>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7;p4">
                <a:extLst>
                  <a:ext uri="{FF2B5EF4-FFF2-40B4-BE49-F238E27FC236}">
                    <a16:creationId xmlns:a16="http://schemas.microsoft.com/office/drawing/2014/main" id="{DEAC0C2E-C996-F54B-95EC-1BC3AAA4A491}"/>
                  </a:ext>
                </a:extLst>
              </p:cNvPr>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 name="Google Shape;25;p4">
              <a:extLst>
                <a:ext uri="{FF2B5EF4-FFF2-40B4-BE49-F238E27FC236}">
                  <a16:creationId xmlns:a16="http://schemas.microsoft.com/office/drawing/2014/main" id="{873849B5-A2B5-B641-A93D-9318788F805C}"/>
                </a:ext>
              </a:extLst>
            </p:cNvPr>
            <p:cNvGrpSpPr/>
            <p:nvPr userDrawn="1"/>
          </p:nvGrpSpPr>
          <p:grpSpPr>
            <a:xfrm>
              <a:off x="1464666" y="990530"/>
              <a:ext cx="745763" cy="45826"/>
              <a:chOff x="4580561" y="2589004"/>
              <a:chExt cx="1064464" cy="25200"/>
            </a:xfrm>
          </p:grpSpPr>
          <p:sp>
            <p:nvSpPr>
              <p:cNvPr id="15" name="Google Shape;26;p4">
                <a:extLst>
                  <a:ext uri="{FF2B5EF4-FFF2-40B4-BE49-F238E27FC236}">
                    <a16:creationId xmlns:a16="http://schemas.microsoft.com/office/drawing/2014/main" id="{8FD3294D-CD01-E04B-92E9-B986E6C53E20}"/>
                  </a:ext>
                </a:extLst>
              </p:cNvPr>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7;p4">
                <a:extLst>
                  <a:ext uri="{FF2B5EF4-FFF2-40B4-BE49-F238E27FC236}">
                    <a16:creationId xmlns:a16="http://schemas.microsoft.com/office/drawing/2014/main" id="{F17BBB0E-4AC5-164B-ABE4-3932AF16391D}"/>
                  </a:ext>
                </a:extLst>
              </p:cNvPr>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 name="Google Shape;25;p4">
              <a:extLst>
                <a:ext uri="{FF2B5EF4-FFF2-40B4-BE49-F238E27FC236}">
                  <a16:creationId xmlns:a16="http://schemas.microsoft.com/office/drawing/2014/main" id="{0BFBC877-AC9A-5D4B-892A-87F3CE4E513D}"/>
                </a:ext>
              </a:extLst>
            </p:cNvPr>
            <p:cNvGrpSpPr/>
            <p:nvPr userDrawn="1"/>
          </p:nvGrpSpPr>
          <p:grpSpPr>
            <a:xfrm>
              <a:off x="2210450" y="990530"/>
              <a:ext cx="745763" cy="45826"/>
              <a:chOff x="4580561" y="2589004"/>
              <a:chExt cx="1064464" cy="25200"/>
            </a:xfrm>
          </p:grpSpPr>
          <p:sp>
            <p:nvSpPr>
              <p:cNvPr id="13" name="Google Shape;26;p4">
                <a:extLst>
                  <a:ext uri="{FF2B5EF4-FFF2-40B4-BE49-F238E27FC236}">
                    <a16:creationId xmlns:a16="http://schemas.microsoft.com/office/drawing/2014/main" id="{CCB77899-48D8-5E49-ABEB-C6DB56786B01}"/>
                  </a:ext>
                </a:extLst>
              </p:cNvPr>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7;p4">
                <a:extLst>
                  <a:ext uri="{FF2B5EF4-FFF2-40B4-BE49-F238E27FC236}">
                    <a16:creationId xmlns:a16="http://schemas.microsoft.com/office/drawing/2014/main" id="{5B38E7DA-6807-A042-864B-3C18D05B9892}"/>
                  </a:ext>
                </a:extLst>
              </p:cNvPr>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 name="Google Shape;59;p8"/>
          <p:cNvSpPr txBox="1">
            <a:spLocks noGrp="1"/>
          </p:cNvSpPr>
          <p:nvPr>
            <p:ph type="title"/>
          </p:nvPr>
        </p:nvSpPr>
        <p:spPr>
          <a:xfrm>
            <a:off x="729450" y="864300"/>
            <a:ext cx="7021200" cy="2985000"/>
          </a:xfrm>
          <a:prstGeom prst="rect">
            <a:avLst/>
          </a:prstGeom>
        </p:spPr>
        <p:txBody>
          <a:bodyPr spcFirstLastPara="1" wrap="square" lIns="91425" tIns="91425" rIns="91425" bIns="91425" anchor="ctr" anchorCtr="0"/>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60" name="Google Shape;60;p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9"/>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67" name="Google Shape;67;p9"/>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68" name="Google Shape;68;p9"/>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69" name="Google Shape;69;p9"/>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grpSp>
        <p:nvGrpSpPr>
          <p:cNvPr id="10" name="Group 9">
            <a:extLst>
              <a:ext uri="{FF2B5EF4-FFF2-40B4-BE49-F238E27FC236}">
                <a16:creationId xmlns:a16="http://schemas.microsoft.com/office/drawing/2014/main" id="{6FA78D04-DA3E-2143-A771-C13BE19BB5C5}"/>
              </a:ext>
            </a:extLst>
          </p:cNvPr>
          <p:cNvGrpSpPr/>
          <p:nvPr userDrawn="1"/>
        </p:nvGrpSpPr>
        <p:grpSpPr>
          <a:xfrm>
            <a:off x="718882" y="990530"/>
            <a:ext cx="2237331" cy="45828"/>
            <a:chOff x="718882" y="990530"/>
            <a:chExt cx="2237331" cy="45828"/>
          </a:xfrm>
        </p:grpSpPr>
        <p:grpSp>
          <p:nvGrpSpPr>
            <p:cNvPr id="11" name="Google Shape;25;p4">
              <a:extLst>
                <a:ext uri="{FF2B5EF4-FFF2-40B4-BE49-F238E27FC236}">
                  <a16:creationId xmlns:a16="http://schemas.microsoft.com/office/drawing/2014/main" id="{BB094C11-BB4B-C34D-84D9-B07ECB2A537E}"/>
                </a:ext>
              </a:extLst>
            </p:cNvPr>
            <p:cNvGrpSpPr/>
            <p:nvPr/>
          </p:nvGrpSpPr>
          <p:grpSpPr>
            <a:xfrm>
              <a:off x="718882" y="990532"/>
              <a:ext cx="745763" cy="45826"/>
              <a:chOff x="4580561" y="2589004"/>
              <a:chExt cx="1064464" cy="25200"/>
            </a:xfrm>
          </p:grpSpPr>
          <p:sp>
            <p:nvSpPr>
              <p:cNvPr id="18" name="Google Shape;26;p4">
                <a:extLst>
                  <a:ext uri="{FF2B5EF4-FFF2-40B4-BE49-F238E27FC236}">
                    <a16:creationId xmlns:a16="http://schemas.microsoft.com/office/drawing/2014/main" id="{7006E2F4-B6B2-6C44-A733-3EB3F0B31BC2}"/>
                  </a:ext>
                </a:extLst>
              </p:cNvPr>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7;p4">
                <a:extLst>
                  <a:ext uri="{FF2B5EF4-FFF2-40B4-BE49-F238E27FC236}">
                    <a16:creationId xmlns:a16="http://schemas.microsoft.com/office/drawing/2014/main" id="{A94C0612-1BC9-444F-B957-D4885995047D}"/>
                  </a:ext>
                </a:extLst>
              </p:cNvPr>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 name="Google Shape;25;p4">
              <a:extLst>
                <a:ext uri="{FF2B5EF4-FFF2-40B4-BE49-F238E27FC236}">
                  <a16:creationId xmlns:a16="http://schemas.microsoft.com/office/drawing/2014/main" id="{6188C154-EA93-E643-8D69-99AEDB910677}"/>
                </a:ext>
              </a:extLst>
            </p:cNvPr>
            <p:cNvGrpSpPr/>
            <p:nvPr userDrawn="1"/>
          </p:nvGrpSpPr>
          <p:grpSpPr>
            <a:xfrm>
              <a:off x="1464666" y="990530"/>
              <a:ext cx="745763" cy="45826"/>
              <a:chOff x="4580561" y="2589004"/>
              <a:chExt cx="1064464" cy="25200"/>
            </a:xfrm>
          </p:grpSpPr>
          <p:sp>
            <p:nvSpPr>
              <p:cNvPr id="16" name="Google Shape;26;p4">
                <a:extLst>
                  <a:ext uri="{FF2B5EF4-FFF2-40B4-BE49-F238E27FC236}">
                    <a16:creationId xmlns:a16="http://schemas.microsoft.com/office/drawing/2014/main" id="{59FAF058-D240-CB4C-8CB7-255FC274D2AF}"/>
                  </a:ext>
                </a:extLst>
              </p:cNvPr>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7;p4">
                <a:extLst>
                  <a:ext uri="{FF2B5EF4-FFF2-40B4-BE49-F238E27FC236}">
                    <a16:creationId xmlns:a16="http://schemas.microsoft.com/office/drawing/2014/main" id="{2FF865C5-90B8-154F-B8D2-7C3E862358A6}"/>
                  </a:ext>
                </a:extLst>
              </p:cNvPr>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 name="Google Shape;25;p4">
              <a:extLst>
                <a:ext uri="{FF2B5EF4-FFF2-40B4-BE49-F238E27FC236}">
                  <a16:creationId xmlns:a16="http://schemas.microsoft.com/office/drawing/2014/main" id="{42BBBCD6-F89A-BC4A-A428-2438FDA59077}"/>
                </a:ext>
              </a:extLst>
            </p:cNvPr>
            <p:cNvGrpSpPr/>
            <p:nvPr userDrawn="1"/>
          </p:nvGrpSpPr>
          <p:grpSpPr>
            <a:xfrm>
              <a:off x="2210450" y="990530"/>
              <a:ext cx="745763" cy="45826"/>
              <a:chOff x="4580561" y="2589004"/>
              <a:chExt cx="1064464" cy="25200"/>
            </a:xfrm>
          </p:grpSpPr>
          <p:sp>
            <p:nvSpPr>
              <p:cNvPr id="14" name="Google Shape;26;p4">
                <a:extLst>
                  <a:ext uri="{FF2B5EF4-FFF2-40B4-BE49-F238E27FC236}">
                    <a16:creationId xmlns:a16="http://schemas.microsoft.com/office/drawing/2014/main" id="{5894B4B9-679F-E748-8F7F-BA883B912A2F}"/>
                  </a:ext>
                </a:extLst>
              </p:cNvPr>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7;p4">
                <a:extLst>
                  <a:ext uri="{FF2B5EF4-FFF2-40B4-BE49-F238E27FC236}">
                    <a16:creationId xmlns:a16="http://schemas.microsoft.com/office/drawing/2014/main" id="{C55D1056-DAB5-354B-8718-D37051FFFDBF}"/>
                  </a:ext>
                </a:extLst>
              </p:cNvPr>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0"/>
        <p:cNvGrpSpPr/>
        <p:nvPr/>
      </p:nvGrpSpPr>
      <p:grpSpPr>
        <a:xfrm>
          <a:off x="0" y="0"/>
          <a:ext cx="0" cy="0"/>
          <a:chOff x="0" y="0"/>
          <a:chExt cx="0" cy="0"/>
        </a:xfrm>
      </p:grpSpPr>
      <p:sp>
        <p:nvSpPr>
          <p:cNvPr id="71" name="Google Shape;71;p10"/>
          <p:cNvSpPr txBox="1">
            <a:spLocks noGrp="1"/>
          </p:cNvSpPr>
          <p:nvPr>
            <p:ph type="body" idx="1"/>
          </p:nvPr>
        </p:nvSpPr>
        <p:spPr>
          <a:xfrm>
            <a:off x="724950" y="4372551"/>
            <a:ext cx="7697400" cy="4605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300"/>
              <a:buNone/>
              <a:defRPr/>
            </a:lvl1pPr>
          </a:lstStyle>
          <a:p>
            <a:endParaRPr/>
          </a:p>
        </p:txBody>
      </p:sp>
      <p:sp>
        <p:nvSpPr>
          <p:cNvPr id="72" name="Google Shape;72;p10"/>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 name="Google Shape;77;p11"/>
          <p:cNvSpPr txBox="1">
            <a:spLocks noGrp="1"/>
          </p:cNvSpPr>
          <p:nvPr>
            <p:ph type="title" hasCustomPrompt="1"/>
          </p:nvPr>
        </p:nvSpPr>
        <p:spPr>
          <a:xfrm>
            <a:off x="729450" y="733950"/>
            <a:ext cx="7688400" cy="1244700"/>
          </a:xfrm>
          <a:prstGeom prst="rect">
            <a:avLst/>
          </a:prstGeom>
        </p:spPr>
        <p:txBody>
          <a:bodyPr spcFirstLastPara="1" wrap="square" lIns="91425" tIns="91425" rIns="91425" bIns="91425" anchor="t" anchorCtr="0"/>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a:spLocks noGrp="1"/>
          </p:cNvSpPr>
          <p:nvPr>
            <p:ph type="body" idx="1"/>
          </p:nvPr>
        </p:nvSpPr>
        <p:spPr>
          <a:xfrm>
            <a:off x="729450" y="2272888"/>
            <a:ext cx="7688400" cy="1580400"/>
          </a:xfrm>
          <a:prstGeom prst="rect">
            <a:avLst/>
          </a:prstGeom>
        </p:spPr>
        <p:txBody>
          <a:bodyPr spcFirstLastPara="1" wrap="square" lIns="91425" tIns="91425" rIns="91425" bIns="91425" anchor="t" anchorCtr="0"/>
          <a:lstStyle>
            <a:lvl1pPr marL="457200" lvl="0" indent="-311150">
              <a:spcBef>
                <a:spcPts val="0"/>
              </a:spcBef>
              <a:spcAft>
                <a:spcPts val="0"/>
              </a:spcAft>
              <a:buClr>
                <a:schemeClr val="lt1"/>
              </a:buClr>
              <a:buSzPts val="1300"/>
              <a:buChar char="●"/>
              <a:defRPr>
                <a:solidFill>
                  <a:schemeClr val="lt1"/>
                </a:solidFill>
              </a:defRPr>
            </a:lvl1pPr>
            <a:lvl2pPr marL="914400" lvl="1" indent="-298450">
              <a:spcBef>
                <a:spcPts val="1600"/>
              </a:spcBef>
              <a:spcAft>
                <a:spcPts val="0"/>
              </a:spcAft>
              <a:buClr>
                <a:schemeClr val="lt1"/>
              </a:buClr>
              <a:buSzPts val="1100"/>
              <a:buChar char="○"/>
              <a:defRPr>
                <a:solidFill>
                  <a:schemeClr val="lt1"/>
                </a:solidFill>
              </a:defRPr>
            </a:lvl2pPr>
            <a:lvl3pPr marL="1371600" lvl="2" indent="-298450">
              <a:spcBef>
                <a:spcPts val="1600"/>
              </a:spcBef>
              <a:spcAft>
                <a:spcPts val="0"/>
              </a:spcAft>
              <a:buClr>
                <a:schemeClr val="lt1"/>
              </a:buClr>
              <a:buSzPts val="1100"/>
              <a:buChar char="■"/>
              <a:defRPr>
                <a:solidFill>
                  <a:schemeClr val="lt1"/>
                </a:solidFill>
              </a:defRPr>
            </a:lvl3pPr>
            <a:lvl4pPr marL="1828800" lvl="3" indent="-298450">
              <a:spcBef>
                <a:spcPts val="1600"/>
              </a:spcBef>
              <a:spcAft>
                <a:spcPts val="0"/>
              </a:spcAft>
              <a:buClr>
                <a:schemeClr val="lt1"/>
              </a:buClr>
              <a:buSzPts val="1100"/>
              <a:buChar char="●"/>
              <a:defRPr>
                <a:solidFill>
                  <a:schemeClr val="lt1"/>
                </a:solidFill>
              </a:defRPr>
            </a:lvl4pPr>
            <a:lvl5pPr marL="2286000" lvl="4" indent="-298450">
              <a:spcBef>
                <a:spcPts val="1600"/>
              </a:spcBef>
              <a:spcAft>
                <a:spcPts val="0"/>
              </a:spcAft>
              <a:buClr>
                <a:schemeClr val="lt1"/>
              </a:buClr>
              <a:buSzPts val="1100"/>
              <a:buChar char="○"/>
              <a:defRPr>
                <a:solidFill>
                  <a:schemeClr val="lt1"/>
                </a:solidFill>
              </a:defRPr>
            </a:lvl5pPr>
            <a:lvl6pPr marL="2743200" lvl="5" indent="-298450">
              <a:spcBef>
                <a:spcPts val="1600"/>
              </a:spcBef>
              <a:spcAft>
                <a:spcPts val="0"/>
              </a:spcAft>
              <a:buClr>
                <a:schemeClr val="lt1"/>
              </a:buClr>
              <a:buSzPts val="1100"/>
              <a:buChar char="■"/>
              <a:defRPr>
                <a:solidFill>
                  <a:schemeClr val="lt1"/>
                </a:solidFill>
              </a:defRPr>
            </a:lvl6pPr>
            <a:lvl7pPr marL="3200400" lvl="6" indent="-298450">
              <a:spcBef>
                <a:spcPts val="1600"/>
              </a:spcBef>
              <a:spcAft>
                <a:spcPts val="0"/>
              </a:spcAft>
              <a:buClr>
                <a:schemeClr val="lt1"/>
              </a:buClr>
              <a:buSzPts val="1100"/>
              <a:buChar char="●"/>
              <a:defRPr>
                <a:solidFill>
                  <a:schemeClr val="lt1"/>
                </a:solidFill>
              </a:defRPr>
            </a:lvl7pPr>
            <a:lvl8pPr marL="3657600" lvl="7" indent="-298450">
              <a:spcBef>
                <a:spcPts val="1600"/>
              </a:spcBef>
              <a:spcAft>
                <a:spcPts val="0"/>
              </a:spcAft>
              <a:buClr>
                <a:schemeClr val="lt1"/>
              </a:buClr>
              <a:buSzPts val="1100"/>
              <a:buChar char="○"/>
              <a:defRPr>
                <a:solidFill>
                  <a:schemeClr val="lt1"/>
                </a:solidFill>
              </a:defRPr>
            </a:lvl8pPr>
            <a:lvl9pPr marL="4114800" lvl="8" indent="-298450">
              <a:spcBef>
                <a:spcPts val="1600"/>
              </a:spcBef>
              <a:spcAft>
                <a:spcPts val="1600"/>
              </a:spcAft>
              <a:buClr>
                <a:schemeClr val="lt1"/>
              </a:buClr>
              <a:buSzPts val="1100"/>
              <a:buChar char="■"/>
              <a:defRPr>
                <a:solidFill>
                  <a:schemeClr val="lt1"/>
                </a:solidFill>
              </a:defRPr>
            </a:lvl9pPr>
          </a:lstStyle>
          <a:p>
            <a:endParaRPr/>
          </a:p>
        </p:txBody>
      </p:sp>
      <p:sp>
        <p:nvSpPr>
          <p:cNvPr id="79" name="Google Shape;79;p1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treamlin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SzPts val="2800"/>
              <a:buFont typeface="Raleway"/>
              <a:buNone/>
              <a:defRPr sz="2800" b="1">
                <a:latin typeface="Raleway"/>
                <a:ea typeface="Raleway"/>
                <a:cs typeface="Raleway"/>
                <a:sym typeface="Raleway"/>
              </a:defRPr>
            </a:lvl1pPr>
            <a:lvl2pPr lvl="1">
              <a:spcBef>
                <a:spcPts val="0"/>
              </a:spcBef>
              <a:spcAft>
                <a:spcPts val="0"/>
              </a:spcAft>
              <a:buSzPts val="2800"/>
              <a:buFont typeface="Raleway"/>
              <a:buNone/>
              <a:defRPr sz="2800" b="1">
                <a:latin typeface="Raleway"/>
                <a:ea typeface="Raleway"/>
                <a:cs typeface="Raleway"/>
                <a:sym typeface="Raleway"/>
              </a:defRPr>
            </a:lvl2pPr>
            <a:lvl3pPr lvl="2">
              <a:spcBef>
                <a:spcPts val="0"/>
              </a:spcBef>
              <a:spcAft>
                <a:spcPts val="0"/>
              </a:spcAft>
              <a:buSzPts val="2800"/>
              <a:buFont typeface="Raleway"/>
              <a:buNone/>
              <a:defRPr sz="2800" b="1">
                <a:latin typeface="Raleway"/>
                <a:ea typeface="Raleway"/>
                <a:cs typeface="Raleway"/>
                <a:sym typeface="Raleway"/>
              </a:defRPr>
            </a:lvl3pPr>
            <a:lvl4pPr lvl="3">
              <a:spcBef>
                <a:spcPts val="0"/>
              </a:spcBef>
              <a:spcAft>
                <a:spcPts val="0"/>
              </a:spcAft>
              <a:buSzPts val="2800"/>
              <a:buFont typeface="Raleway"/>
              <a:buNone/>
              <a:defRPr sz="2800" b="1">
                <a:latin typeface="Raleway"/>
                <a:ea typeface="Raleway"/>
                <a:cs typeface="Raleway"/>
                <a:sym typeface="Raleway"/>
              </a:defRPr>
            </a:lvl4pPr>
            <a:lvl5pPr lvl="4">
              <a:spcBef>
                <a:spcPts val="0"/>
              </a:spcBef>
              <a:spcAft>
                <a:spcPts val="0"/>
              </a:spcAft>
              <a:buSzPts val="2800"/>
              <a:buFont typeface="Raleway"/>
              <a:buNone/>
              <a:defRPr sz="2800" b="1">
                <a:latin typeface="Raleway"/>
                <a:ea typeface="Raleway"/>
                <a:cs typeface="Raleway"/>
                <a:sym typeface="Raleway"/>
              </a:defRPr>
            </a:lvl5pPr>
            <a:lvl6pPr lvl="5">
              <a:spcBef>
                <a:spcPts val="0"/>
              </a:spcBef>
              <a:spcAft>
                <a:spcPts val="0"/>
              </a:spcAft>
              <a:buSzPts val="2800"/>
              <a:buFont typeface="Raleway"/>
              <a:buNone/>
              <a:defRPr sz="2800" b="1">
                <a:latin typeface="Raleway"/>
                <a:ea typeface="Raleway"/>
                <a:cs typeface="Raleway"/>
                <a:sym typeface="Raleway"/>
              </a:defRPr>
            </a:lvl6pPr>
            <a:lvl7pPr lvl="6">
              <a:spcBef>
                <a:spcPts val="0"/>
              </a:spcBef>
              <a:spcAft>
                <a:spcPts val="0"/>
              </a:spcAft>
              <a:buSzPts val="2800"/>
              <a:buFont typeface="Raleway"/>
              <a:buNone/>
              <a:defRPr sz="2800" b="1">
                <a:latin typeface="Raleway"/>
                <a:ea typeface="Raleway"/>
                <a:cs typeface="Raleway"/>
                <a:sym typeface="Raleway"/>
              </a:defRPr>
            </a:lvl7pPr>
            <a:lvl8pPr lvl="7">
              <a:spcBef>
                <a:spcPts val="0"/>
              </a:spcBef>
              <a:spcAft>
                <a:spcPts val="0"/>
              </a:spcAft>
              <a:buSzPts val="2800"/>
              <a:buFont typeface="Raleway"/>
              <a:buNone/>
              <a:defRPr sz="2800" b="1">
                <a:latin typeface="Raleway"/>
                <a:ea typeface="Raleway"/>
                <a:cs typeface="Raleway"/>
                <a:sym typeface="Raleway"/>
              </a:defRPr>
            </a:lvl8pPr>
            <a:lvl9pPr lvl="8">
              <a:spcBef>
                <a:spcPts val="0"/>
              </a:spcBef>
              <a:spcAft>
                <a:spcPts val="0"/>
              </a:spcAft>
              <a:buSzPts val="2800"/>
              <a:buFont typeface="Raleway"/>
              <a:buNone/>
              <a:defRPr sz="2800" b="1">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1115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marL="914400" lvl="1"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marL="1371600" lvl="2"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marL="1828800" lvl="3"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marL="2286000" lvl="4"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marL="2743200" lvl="5"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marL="3200400" lvl="6"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marL="3657600" lvl="7"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marL="4114800" lvl="8" indent="-29845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60" r:id="rId11"/>
    <p:sldLayoutId id="2147483661"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hyperlink" Target="https://www.freelogodesign.org/"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medium.com/@m_n_malaeb/recall-and-precision-at-k-for-recommender-systems-618483226c54"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hyperlink" Target="https://www.freelogodesign.org/" TargetMode="External"/></Relationships>
</file>

<file path=ppt/slides/_rels/slide30.xml.rels><?xml version="1.0" encoding="UTF-8" standalone="yes"?>
<Relationships xmlns="http://schemas.openxmlformats.org/package/2006/relationships"><Relationship Id="rId3" Type="http://schemas.openxmlformats.org/officeDocument/2006/relationships/hyperlink" Target="https://towardsdatascience.com/prototyping-a-recommender-system-step-by-step-part-2-alternating-least-square-als-matrix-4a76c58714a1" TargetMode="External"/><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9.tiff"/><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hyperlink" Target="https://www.freelogodesign.org/" TargetMode="External"/><Relationship Id="rId4" Type="http://schemas.openxmlformats.org/officeDocument/2006/relationships/image" Target="../media/image30.tiff"/></Relationships>
</file>

<file path=ppt/slides/_rels/slide37.xml.rels><?xml version="1.0" encoding="UTF-8" standalone="yes"?>
<Relationships xmlns="http://schemas.openxmlformats.org/package/2006/relationships"><Relationship Id="rId8" Type="http://schemas.openxmlformats.org/officeDocument/2006/relationships/image" Target="../media/image36.sv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34.svg"/><Relationship Id="rId5" Type="http://schemas.openxmlformats.org/officeDocument/2006/relationships/image" Target="../media/image33.png"/><Relationship Id="rId10" Type="http://schemas.openxmlformats.org/officeDocument/2006/relationships/image" Target="../media/image38.svg"/><Relationship Id="rId4" Type="http://schemas.openxmlformats.org/officeDocument/2006/relationships/image" Target="../media/image32.svg"/><Relationship Id="rId9" Type="http://schemas.openxmlformats.org/officeDocument/2006/relationships/image" Target="../media/image37.png"/></Relationships>
</file>

<file path=ppt/slides/_rels/slide38.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1.tiff"/><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40.tiff"/><Relationship Id="rId5" Type="http://schemas.openxmlformats.org/officeDocument/2006/relationships/hyperlink" Target="https://www.freelogodesign.org/" TargetMode="External"/><Relationship Id="rId4" Type="http://schemas.openxmlformats.org/officeDocument/2006/relationships/hyperlink" Target="https://spark.apache.org/history.html" TargetMode="External"/></Relationships>
</file>

<file path=ppt/slides/_rels/slide39.xml.rels><?xml version="1.0" encoding="UTF-8" standalone="yes"?>
<Relationships xmlns="http://schemas.openxmlformats.org/package/2006/relationships"><Relationship Id="rId3" Type="http://schemas.openxmlformats.org/officeDocument/2006/relationships/hyperlink" Target="https://spark.apache.org/contributing.html" TargetMode="External"/><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hyperlink" Target="https://www.freelogodesign.org/" TargetMode="External"/></Relationships>
</file>

<file path=ppt/slides/_rels/slide40.xml.rels><?xml version="1.0" encoding="UTF-8" standalone="yes"?>
<Relationships xmlns="http://schemas.openxmlformats.org/package/2006/relationships"><Relationship Id="rId3" Type="http://schemas.openxmlformats.org/officeDocument/2006/relationships/hyperlink" Target="https://spark.apache.org/contributing.html" TargetMode="External"/><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1.xml"/><Relationship Id="rId1" Type="http://schemas.openxmlformats.org/officeDocument/2006/relationships/slideLayout" Target="../slideLayouts/slideLayout2.xml"/><Relationship Id="rId5" Type="http://schemas.openxmlformats.org/officeDocument/2006/relationships/hyperlink" Target="https://www.apache.org/foundation/thanks.html" TargetMode="External"/><Relationship Id="rId4" Type="http://schemas.openxmlformats.org/officeDocument/2006/relationships/image" Target="../media/image43.png"/></Relationships>
</file>

<file path=ppt/slides/_rels/slide4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2.xml"/><Relationship Id="rId1" Type="http://schemas.openxmlformats.org/officeDocument/2006/relationships/slideLayout" Target="../slideLayouts/slideLayout2.xml"/><Relationship Id="rId5" Type="http://schemas.openxmlformats.org/officeDocument/2006/relationships/hyperlink" Target="https://www.apache.org/foundation/thanks.html" TargetMode="External"/><Relationship Id="rId4" Type="http://schemas.openxmlformats.org/officeDocument/2006/relationships/image" Target="../media/image45.png"/></Relationships>
</file>

<file path=ppt/slides/_rels/slide43.xml.rels><?xml version="1.0" encoding="UTF-8" standalone="yes"?>
<Relationships xmlns="http://schemas.openxmlformats.org/package/2006/relationships"><Relationship Id="rId3" Type="http://schemas.openxmlformats.org/officeDocument/2006/relationships/hyperlink" Target="https://www.datamation.com/data-center/hadoop-vs.-spark-the-new-age-of-big-data.html" TargetMode="External"/><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hyperlink" Target="https://logz.io/blog/hadoop-vs-spark/" TargetMode="External"/></Relationships>
</file>

<file path=ppt/slides/_rels/slide44.xml.rels><?xml version="1.0" encoding="UTF-8" standalone="yes"?>
<Relationships xmlns="http://schemas.openxmlformats.org/package/2006/relationships"><Relationship Id="rId3" Type="http://schemas.openxmlformats.org/officeDocument/2006/relationships/hyperlink" Target="https://www.datamation.com/data-center/hadoop-vs.-spark-the-new-age-of-big-data.html" TargetMode="External"/><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hyperlink" Target="https://logz.io/blog/hadoop-vs-spark/" TargetMode="External"/></Relationships>
</file>

<file path=ppt/slides/_rels/slide45.xml.rels><?xml version="1.0" encoding="UTF-8" standalone="yes"?>
<Relationships xmlns="http://schemas.openxmlformats.org/package/2006/relationships"><Relationship Id="rId3" Type="http://schemas.openxmlformats.org/officeDocument/2006/relationships/hyperlink" Target="https://www.datamation.com/data-center/hadoop-vs.-spark-the-new-age-of-big-data.html" TargetMode="External"/><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hyperlink" Target="https://logz.io/blog/hadoop-vs-spark/" TargetMode="External"/></Relationships>
</file>

<file path=ppt/slides/_rels/slide46.xml.rels><?xml version="1.0" encoding="UTF-8" standalone="yes"?>
<Relationships xmlns="http://schemas.openxmlformats.org/package/2006/relationships"><Relationship Id="rId3" Type="http://schemas.openxmlformats.org/officeDocument/2006/relationships/hyperlink" Target="https://medium.com/@chandu_22532/apache-hadoop-vs-apache-spark-e584fe2616f9" TargetMode="External"/><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6.tiff"/><Relationship Id="rId5" Type="http://schemas.openxmlformats.org/officeDocument/2006/relationships/image" Target="../media/image5.tiff"/><Relationship Id="rId4" Type="http://schemas.openxmlformats.org/officeDocument/2006/relationships/image" Target="../media/image4.tiff"/></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6.tiff"/><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7.tiff"/><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8.tiff"/><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8" Type="http://schemas.openxmlformats.org/officeDocument/2006/relationships/image" Target="../media/image12.svg"/><Relationship Id="rId13" Type="http://schemas.openxmlformats.org/officeDocument/2006/relationships/image" Target="../media/image51.png"/><Relationship Id="rId18" Type="http://schemas.openxmlformats.org/officeDocument/2006/relationships/image" Target="../media/image18.svg"/><Relationship Id="rId3" Type="http://schemas.openxmlformats.org/officeDocument/2006/relationships/image" Target="../media/image9.png"/><Relationship Id="rId7" Type="http://schemas.openxmlformats.org/officeDocument/2006/relationships/image" Target="../media/image11.png"/><Relationship Id="rId12" Type="http://schemas.openxmlformats.org/officeDocument/2006/relationships/image" Target="../media/image16.svg"/><Relationship Id="rId17" Type="http://schemas.openxmlformats.org/officeDocument/2006/relationships/image" Target="../media/image17.png"/><Relationship Id="rId2" Type="http://schemas.openxmlformats.org/officeDocument/2006/relationships/notesSlide" Target="../notesSlides/notesSlide57.xml"/><Relationship Id="rId16" Type="http://schemas.openxmlformats.org/officeDocument/2006/relationships/image" Target="../media/image54.svg"/><Relationship Id="rId1" Type="http://schemas.openxmlformats.org/officeDocument/2006/relationships/slideLayout" Target="../slideLayouts/slideLayout2.xml"/><Relationship Id="rId6" Type="http://schemas.openxmlformats.org/officeDocument/2006/relationships/image" Target="../media/image50.svg"/><Relationship Id="rId11" Type="http://schemas.openxmlformats.org/officeDocument/2006/relationships/image" Target="../media/image15.png"/><Relationship Id="rId5" Type="http://schemas.openxmlformats.org/officeDocument/2006/relationships/image" Target="../media/image49.png"/><Relationship Id="rId15" Type="http://schemas.openxmlformats.org/officeDocument/2006/relationships/image" Target="../media/image53.png"/><Relationship Id="rId10" Type="http://schemas.openxmlformats.org/officeDocument/2006/relationships/image" Target="../media/image14.svg"/><Relationship Id="rId4" Type="http://schemas.openxmlformats.org/officeDocument/2006/relationships/image" Target="../media/image10.svg"/><Relationship Id="rId9" Type="http://schemas.openxmlformats.org/officeDocument/2006/relationships/image" Target="../media/image13.png"/><Relationship Id="rId14" Type="http://schemas.openxmlformats.org/officeDocument/2006/relationships/image" Target="../media/image52.svg"/></Relationships>
</file>

<file path=ppt/slides/_rels/slide5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8" Type="http://schemas.openxmlformats.org/officeDocument/2006/relationships/image" Target="../media/image12.svg"/><Relationship Id="rId13" Type="http://schemas.openxmlformats.org/officeDocument/2006/relationships/image" Target="../media/image56.tiff"/><Relationship Id="rId18" Type="http://schemas.openxmlformats.org/officeDocument/2006/relationships/image" Target="../media/image17.png"/><Relationship Id="rId3" Type="http://schemas.openxmlformats.org/officeDocument/2006/relationships/image" Target="../media/image9.png"/><Relationship Id="rId21" Type="http://schemas.openxmlformats.org/officeDocument/2006/relationships/hyperlink" Target="https://medium.com/@manuelmourato25/how-spark-dataframe-shuffling-can-hurt-your-partitioning-28d05fdcb6fa" TargetMode="External"/><Relationship Id="rId7" Type="http://schemas.openxmlformats.org/officeDocument/2006/relationships/image" Target="../media/image11.png"/><Relationship Id="rId12" Type="http://schemas.openxmlformats.org/officeDocument/2006/relationships/image" Target="../media/image16.svg"/><Relationship Id="rId17" Type="http://schemas.openxmlformats.org/officeDocument/2006/relationships/image" Target="../media/image54.svg"/><Relationship Id="rId2" Type="http://schemas.openxmlformats.org/officeDocument/2006/relationships/notesSlide" Target="../notesSlides/notesSlide59.xml"/><Relationship Id="rId16" Type="http://schemas.openxmlformats.org/officeDocument/2006/relationships/image" Target="../media/image53.png"/><Relationship Id="rId20" Type="http://schemas.openxmlformats.org/officeDocument/2006/relationships/hyperlink" Target="https://exponea.com/us/blog/using-exponea-for-customer-acquisition-targeting-automation/" TargetMode="External"/><Relationship Id="rId1" Type="http://schemas.openxmlformats.org/officeDocument/2006/relationships/slideLayout" Target="../slideLayouts/slideLayout2.xml"/><Relationship Id="rId6" Type="http://schemas.openxmlformats.org/officeDocument/2006/relationships/image" Target="../media/image50.svg"/><Relationship Id="rId11" Type="http://schemas.openxmlformats.org/officeDocument/2006/relationships/image" Target="../media/image15.png"/><Relationship Id="rId5" Type="http://schemas.openxmlformats.org/officeDocument/2006/relationships/image" Target="../media/image49.png"/><Relationship Id="rId15" Type="http://schemas.openxmlformats.org/officeDocument/2006/relationships/image" Target="../media/image52.svg"/><Relationship Id="rId10" Type="http://schemas.openxmlformats.org/officeDocument/2006/relationships/image" Target="../media/image14.svg"/><Relationship Id="rId19" Type="http://schemas.openxmlformats.org/officeDocument/2006/relationships/image" Target="../media/image18.svg"/><Relationship Id="rId4" Type="http://schemas.openxmlformats.org/officeDocument/2006/relationships/image" Target="../media/image10.svg"/><Relationship Id="rId9" Type="http://schemas.openxmlformats.org/officeDocument/2006/relationships/image" Target="../media/image13.png"/><Relationship Id="rId14" Type="http://schemas.openxmlformats.org/officeDocument/2006/relationships/image" Target="../media/image51.png"/></Relationships>
</file>

<file path=ppt/slides/_rels/slide6.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16.sv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0.sv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svg"/><Relationship Id="rId4" Type="http://schemas.openxmlformats.org/officeDocument/2006/relationships/image" Target="../media/image8.svg"/><Relationship Id="rId9" Type="http://schemas.openxmlformats.org/officeDocument/2006/relationships/image" Target="../media/image13.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59.tiff"/><Relationship Id="rId2" Type="http://schemas.openxmlformats.org/officeDocument/2006/relationships/notesSlide" Target="../notesSlides/notesSlide65.xml"/><Relationship Id="rId1" Type="http://schemas.openxmlformats.org/officeDocument/2006/relationships/slideLayout" Target="../slideLayouts/slideLayout2.xml"/><Relationship Id="rId5" Type="http://schemas.openxmlformats.org/officeDocument/2006/relationships/image" Target="../media/image60.png"/><Relationship Id="rId4" Type="http://schemas.openxmlformats.org/officeDocument/2006/relationships/hyperlink" Target="https://medium.com/@m_n_malaeb/recall-and-precision-at-k-for-recommender-systems-618483226c54" TargetMode="Externa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7.png"/><Relationship Id="rId7"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18.svg"/></Relationships>
</file>

<file path=ppt/slides/_rels/slide70.xml.rels><?xml version="1.0" encoding="UTF-8" standalone="yes"?>
<Relationships xmlns="http://schemas.openxmlformats.org/package/2006/relationships"><Relationship Id="rId3" Type="http://schemas.openxmlformats.org/officeDocument/2006/relationships/image" Target="../media/image62.tiff"/><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63.tiff"/><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64.tiff"/><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65.tiff"/><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66.tiff"/><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67.tiff"/><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68.tiff"/><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69.tiff"/><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notesSlide" Target="../notesSlides/notesSlide95.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71.emf"/><Relationship Id="rId4" Type="http://schemas.openxmlformats.org/officeDocument/2006/relationships/package" Target="../embeddings/Microsoft_Excel_Worksheet1.xlsx"/></Relationships>
</file>

<file path=ppt/slides/_rels/slide96.xml.rels><?xml version="1.0" encoding="UTF-8" standalone="yes"?>
<Relationships xmlns="http://schemas.openxmlformats.org/package/2006/relationships"><Relationship Id="rId3" Type="http://schemas.openxmlformats.org/officeDocument/2006/relationships/hyperlink" Target="http://electronsfree.blogspot.com/2016/04/what-would-it-cost-to-build-100-node.html" TargetMode="External"/><Relationship Id="rId2" Type="http://schemas.openxmlformats.org/officeDocument/2006/relationships/notesSlide" Target="../notesSlides/notesSlide96.xml"/><Relationship Id="rId1" Type="http://schemas.openxmlformats.org/officeDocument/2006/relationships/slideLayout" Target="../slideLayouts/slideLayout2.xml"/><Relationship Id="rId4" Type="http://schemas.openxmlformats.org/officeDocument/2006/relationships/image" Target="../media/image72.tiff"/></Relationships>
</file>

<file path=ppt/slides/_rels/slide97.xml.rels><?xml version="1.0" encoding="UTF-8" standalone="yes"?>
<Relationships xmlns="http://schemas.openxmlformats.org/package/2006/relationships"><Relationship Id="rId3" Type="http://schemas.openxmlformats.org/officeDocument/2006/relationships/image" Target="../media/image73.tiff"/><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30000">
              <a:schemeClr val="accent2">
                <a:lumMod val="40000"/>
                <a:lumOff val="60000"/>
              </a:schemeClr>
            </a:gs>
            <a:gs pos="85000">
              <a:schemeClr val="accent2">
                <a:lumMod val="95000"/>
                <a:lumOff val="5000"/>
              </a:schemeClr>
            </a:gs>
            <a:gs pos="100000">
              <a:schemeClr val="accent2">
                <a:lumMod val="60000"/>
              </a:schemeClr>
            </a:gs>
          </a:gsLst>
          <a:path path="circle">
            <a:fillToRect l="50000" t="130000" r="50000" b="-30000"/>
          </a:path>
          <a:tileRect/>
        </a:gradFill>
        <a:effectLst/>
      </p:bgPr>
    </p:bg>
    <p:spTree>
      <p:nvGrpSpPr>
        <p:cNvPr id="1" name="Shape 85"/>
        <p:cNvGrpSpPr/>
        <p:nvPr/>
      </p:nvGrpSpPr>
      <p:grpSpPr>
        <a:xfrm>
          <a:off x="0" y="0"/>
          <a:ext cx="0" cy="0"/>
          <a:chOff x="0" y="0"/>
          <a:chExt cx="0" cy="0"/>
        </a:xfrm>
      </p:grpSpPr>
      <p:sp>
        <p:nvSpPr>
          <p:cNvPr id="87" name="Google Shape;87;p13"/>
          <p:cNvSpPr txBox="1">
            <a:spLocks noGrp="1"/>
          </p:cNvSpPr>
          <p:nvPr>
            <p:ph type="subTitle" idx="4294967295"/>
          </p:nvPr>
        </p:nvSpPr>
        <p:spPr>
          <a:xfrm>
            <a:off x="1935489" y="3425110"/>
            <a:ext cx="2435377" cy="91253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lt1"/>
              </a:buClr>
              <a:buFont typeface="Quattrocento Sans"/>
              <a:buNone/>
            </a:pPr>
            <a:endParaRPr lang="en" sz="1400" b="1" dirty="0">
              <a:solidFill>
                <a:srgbClr val="002060"/>
              </a:solidFill>
              <a:latin typeface="Quattrocento Sans"/>
              <a:ea typeface="Quattrocento Sans"/>
              <a:cs typeface="Quattrocento Sans"/>
              <a:sym typeface="Quattrocento Sans"/>
            </a:endParaRPr>
          </a:p>
          <a:p>
            <a:pPr marL="0" lvl="0" indent="0" algn="ctr" rtl="0">
              <a:spcBef>
                <a:spcPts val="0"/>
              </a:spcBef>
              <a:spcAft>
                <a:spcPts val="0"/>
              </a:spcAft>
              <a:buClr>
                <a:schemeClr val="lt1"/>
              </a:buClr>
              <a:buFont typeface="Quattrocento Sans"/>
              <a:buNone/>
            </a:pPr>
            <a:endParaRPr lang="en" sz="1400" b="1" dirty="0">
              <a:solidFill>
                <a:srgbClr val="002060"/>
              </a:solidFill>
              <a:latin typeface="Quattrocento Sans"/>
              <a:ea typeface="Quattrocento Sans"/>
              <a:cs typeface="Quattrocento Sans"/>
              <a:sym typeface="Quattrocento Sans"/>
            </a:endParaRPr>
          </a:p>
          <a:p>
            <a:pPr marL="0" lvl="0" indent="0" algn="ctr" rtl="0">
              <a:spcBef>
                <a:spcPts val="0"/>
              </a:spcBef>
              <a:spcAft>
                <a:spcPts val="0"/>
              </a:spcAft>
              <a:buClr>
                <a:schemeClr val="lt1"/>
              </a:buClr>
              <a:buFont typeface="Quattrocento Sans"/>
              <a:buNone/>
            </a:pPr>
            <a:r>
              <a:rPr lang="en" sz="1400" b="1" dirty="0">
                <a:solidFill>
                  <a:srgbClr val="002060"/>
                </a:solidFill>
                <a:latin typeface="Quattrocento Sans"/>
                <a:ea typeface="Quattrocento Sans"/>
                <a:cs typeface="Quattrocento Sans"/>
                <a:sym typeface="Quattrocento Sans"/>
              </a:rPr>
              <a:t>Brett Castello</a:t>
            </a:r>
          </a:p>
          <a:p>
            <a:pPr marL="0" lvl="0" indent="0" algn="ctr" rtl="0">
              <a:spcBef>
                <a:spcPts val="0"/>
              </a:spcBef>
              <a:spcAft>
                <a:spcPts val="0"/>
              </a:spcAft>
              <a:buClr>
                <a:schemeClr val="lt1"/>
              </a:buClr>
              <a:buFont typeface="Quattrocento Sans"/>
              <a:buNone/>
            </a:pPr>
            <a:r>
              <a:rPr lang="en" sz="1400" b="1" dirty="0">
                <a:solidFill>
                  <a:srgbClr val="002060"/>
                </a:solidFill>
                <a:latin typeface="Quattrocento Sans"/>
                <a:ea typeface="Quattrocento Sans"/>
                <a:cs typeface="Quattrocento Sans"/>
                <a:sym typeface="Quattrocento Sans"/>
              </a:rPr>
              <a:t>Kyle Wright</a:t>
            </a:r>
          </a:p>
          <a:p>
            <a:pPr marL="0" indent="0" algn="ctr">
              <a:buClr>
                <a:schemeClr val="lt1"/>
              </a:buClr>
              <a:buNone/>
            </a:pPr>
            <a:r>
              <a:rPr lang="en-US" sz="1400" b="1" dirty="0" err="1">
                <a:solidFill>
                  <a:srgbClr val="002060"/>
                </a:solidFill>
                <a:latin typeface="Quattrocento Sans"/>
                <a:ea typeface="Quattrocento Sans"/>
                <a:cs typeface="Quattrocento Sans"/>
                <a:sym typeface="Quattrocento Sans"/>
              </a:rPr>
              <a:t>Ishu</a:t>
            </a:r>
            <a:endParaRPr lang="en-US" sz="1400" b="1" dirty="0">
              <a:solidFill>
                <a:srgbClr val="002060"/>
              </a:solidFill>
              <a:latin typeface="Quattrocento Sans"/>
              <a:ea typeface="Quattrocento Sans"/>
              <a:cs typeface="Quattrocento Sans"/>
              <a:sym typeface="Quattrocento Sans"/>
            </a:endParaRPr>
          </a:p>
          <a:p>
            <a:pPr marL="0" lvl="0" indent="0" algn="ctr" rtl="0">
              <a:spcBef>
                <a:spcPts val="0"/>
              </a:spcBef>
              <a:spcAft>
                <a:spcPts val="0"/>
              </a:spcAft>
              <a:buClr>
                <a:schemeClr val="lt1"/>
              </a:buClr>
              <a:buFont typeface="Quattrocento Sans"/>
              <a:buNone/>
            </a:pPr>
            <a:endParaRPr sz="1400" b="1" dirty="0">
              <a:solidFill>
                <a:srgbClr val="002060"/>
              </a:solidFill>
              <a:latin typeface="Quattrocento Sans"/>
              <a:ea typeface="Quattrocento Sans"/>
              <a:cs typeface="Quattrocento Sans"/>
              <a:sym typeface="Quattrocento Sans"/>
            </a:endParaRPr>
          </a:p>
        </p:txBody>
      </p:sp>
      <p:sp>
        <p:nvSpPr>
          <p:cNvPr id="6" name="Google Shape;86;p13">
            <a:extLst>
              <a:ext uri="{FF2B5EF4-FFF2-40B4-BE49-F238E27FC236}">
                <a16:creationId xmlns:a16="http://schemas.microsoft.com/office/drawing/2014/main" id="{B351C7DF-94A4-2F43-BDD3-1CB2A76CD346}"/>
              </a:ext>
            </a:extLst>
          </p:cNvPr>
          <p:cNvSpPr txBox="1">
            <a:spLocks/>
          </p:cNvSpPr>
          <p:nvPr/>
        </p:nvSpPr>
        <p:spPr>
          <a:xfrm>
            <a:off x="540894" y="867686"/>
            <a:ext cx="7688400" cy="120203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600"/>
              <a:buFont typeface="Raleway"/>
              <a:buNone/>
              <a:defRPr sz="3600" b="1" i="0" u="none" strike="noStrike" cap="none">
                <a:solidFill>
                  <a:schemeClr val="lt1"/>
                </a:solidFill>
                <a:latin typeface="Raleway"/>
                <a:ea typeface="Raleway"/>
                <a:cs typeface="Raleway"/>
                <a:sym typeface="Raleway"/>
              </a:defRPr>
            </a:lvl1pPr>
            <a:lvl2pPr marR="0" lvl="1" algn="l" rtl="0">
              <a:lnSpc>
                <a:spcPct val="100000"/>
              </a:lnSpc>
              <a:spcBef>
                <a:spcPts val="0"/>
              </a:spcBef>
              <a:spcAft>
                <a:spcPts val="0"/>
              </a:spcAft>
              <a:buClr>
                <a:schemeClr val="lt1"/>
              </a:buClr>
              <a:buSzPts val="3600"/>
              <a:buFont typeface="Raleway"/>
              <a:buNone/>
              <a:defRPr sz="3600" b="1" i="0" u="none" strike="noStrike" cap="none">
                <a:solidFill>
                  <a:schemeClr val="lt1"/>
                </a:solidFill>
                <a:latin typeface="Raleway"/>
                <a:ea typeface="Raleway"/>
                <a:cs typeface="Raleway"/>
                <a:sym typeface="Raleway"/>
              </a:defRPr>
            </a:lvl2pPr>
            <a:lvl3pPr marR="0" lvl="2" algn="l" rtl="0">
              <a:lnSpc>
                <a:spcPct val="100000"/>
              </a:lnSpc>
              <a:spcBef>
                <a:spcPts val="0"/>
              </a:spcBef>
              <a:spcAft>
                <a:spcPts val="0"/>
              </a:spcAft>
              <a:buClr>
                <a:schemeClr val="lt1"/>
              </a:buClr>
              <a:buSzPts val="3600"/>
              <a:buFont typeface="Raleway"/>
              <a:buNone/>
              <a:defRPr sz="3600" b="1" i="0" u="none" strike="noStrike" cap="none">
                <a:solidFill>
                  <a:schemeClr val="lt1"/>
                </a:solidFill>
                <a:latin typeface="Raleway"/>
                <a:ea typeface="Raleway"/>
                <a:cs typeface="Raleway"/>
                <a:sym typeface="Raleway"/>
              </a:defRPr>
            </a:lvl3pPr>
            <a:lvl4pPr marR="0" lvl="3" algn="l" rtl="0">
              <a:lnSpc>
                <a:spcPct val="100000"/>
              </a:lnSpc>
              <a:spcBef>
                <a:spcPts val="0"/>
              </a:spcBef>
              <a:spcAft>
                <a:spcPts val="0"/>
              </a:spcAft>
              <a:buClr>
                <a:schemeClr val="lt1"/>
              </a:buClr>
              <a:buSzPts val="3600"/>
              <a:buFont typeface="Raleway"/>
              <a:buNone/>
              <a:defRPr sz="3600" b="1" i="0" u="none" strike="noStrike" cap="none">
                <a:solidFill>
                  <a:schemeClr val="lt1"/>
                </a:solidFill>
                <a:latin typeface="Raleway"/>
                <a:ea typeface="Raleway"/>
                <a:cs typeface="Raleway"/>
                <a:sym typeface="Raleway"/>
              </a:defRPr>
            </a:lvl4pPr>
            <a:lvl5pPr marR="0" lvl="4" algn="l" rtl="0">
              <a:lnSpc>
                <a:spcPct val="100000"/>
              </a:lnSpc>
              <a:spcBef>
                <a:spcPts val="0"/>
              </a:spcBef>
              <a:spcAft>
                <a:spcPts val="0"/>
              </a:spcAft>
              <a:buClr>
                <a:schemeClr val="lt1"/>
              </a:buClr>
              <a:buSzPts val="3600"/>
              <a:buFont typeface="Raleway"/>
              <a:buNone/>
              <a:defRPr sz="3600" b="1" i="0" u="none" strike="noStrike" cap="none">
                <a:solidFill>
                  <a:schemeClr val="lt1"/>
                </a:solidFill>
                <a:latin typeface="Raleway"/>
                <a:ea typeface="Raleway"/>
                <a:cs typeface="Raleway"/>
                <a:sym typeface="Raleway"/>
              </a:defRPr>
            </a:lvl5pPr>
            <a:lvl6pPr marR="0" lvl="5" algn="l" rtl="0">
              <a:lnSpc>
                <a:spcPct val="100000"/>
              </a:lnSpc>
              <a:spcBef>
                <a:spcPts val="0"/>
              </a:spcBef>
              <a:spcAft>
                <a:spcPts val="0"/>
              </a:spcAft>
              <a:buClr>
                <a:schemeClr val="lt1"/>
              </a:buClr>
              <a:buSzPts val="3600"/>
              <a:buFont typeface="Raleway"/>
              <a:buNone/>
              <a:defRPr sz="3600" b="1" i="0" u="none" strike="noStrike" cap="none">
                <a:solidFill>
                  <a:schemeClr val="lt1"/>
                </a:solidFill>
                <a:latin typeface="Raleway"/>
                <a:ea typeface="Raleway"/>
                <a:cs typeface="Raleway"/>
                <a:sym typeface="Raleway"/>
              </a:defRPr>
            </a:lvl6pPr>
            <a:lvl7pPr marR="0" lvl="6" algn="l" rtl="0">
              <a:lnSpc>
                <a:spcPct val="100000"/>
              </a:lnSpc>
              <a:spcBef>
                <a:spcPts val="0"/>
              </a:spcBef>
              <a:spcAft>
                <a:spcPts val="0"/>
              </a:spcAft>
              <a:buClr>
                <a:schemeClr val="lt1"/>
              </a:buClr>
              <a:buSzPts val="3600"/>
              <a:buFont typeface="Raleway"/>
              <a:buNone/>
              <a:defRPr sz="3600" b="1" i="0" u="none" strike="noStrike" cap="none">
                <a:solidFill>
                  <a:schemeClr val="lt1"/>
                </a:solidFill>
                <a:latin typeface="Raleway"/>
                <a:ea typeface="Raleway"/>
                <a:cs typeface="Raleway"/>
                <a:sym typeface="Raleway"/>
              </a:defRPr>
            </a:lvl7pPr>
            <a:lvl8pPr marR="0" lvl="7" algn="l" rtl="0">
              <a:lnSpc>
                <a:spcPct val="100000"/>
              </a:lnSpc>
              <a:spcBef>
                <a:spcPts val="0"/>
              </a:spcBef>
              <a:spcAft>
                <a:spcPts val="0"/>
              </a:spcAft>
              <a:buClr>
                <a:schemeClr val="lt1"/>
              </a:buClr>
              <a:buSzPts val="3600"/>
              <a:buFont typeface="Raleway"/>
              <a:buNone/>
              <a:defRPr sz="3600" b="1" i="0" u="none" strike="noStrike" cap="none">
                <a:solidFill>
                  <a:schemeClr val="lt1"/>
                </a:solidFill>
                <a:latin typeface="Raleway"/>
                <a:ea typeface="Raleway"/>
                <a:cs typeface="Raleway"/>
                <a:sym typeface="Raleway"/>
              </a:defRPr>
            </a:lvl8pPr>
            <a:lvl9pPr marR="0" lvl="8" algn="l" rtl="0">
              <a:lnSpc>
                <a:spcPct val="100000"/>
              </a:lnSpc>
              <a:spcBef>
                <a:spcPts val="0"/>
              </a:spcBef>
              <a:spcAft>
                <a:spcPts val="0"/>
              </a:spcAft>
              <a:buClr>
                <a:schemeClr val="lt1"/>
              </a:buClr>
              <a:buSzPts val="3600"/>
              <a:buFont typeface="Raleway"/>
              <a:buNone/>
              <a:defRPr sz="3600" b="1" i="0" u="none" strike="noStrike" cap="none">
                <a:solidFill>
                  <a:schemeClr val="lt1"/>
                </a:solidFill>
                <a:latin typeface="Raleway"/>
                <a:ea typeface="Raleway"/>
                <a:cs typeface="Raleway"/>
                <a:sym typeface="Raleway"/>
              </a:defRPr>
            </a:lvl9pPr>
          </a:lstStyle>
          <a:p>
            <a:pPr algn="ctr"/>
            <a:r>
              <a:rPr lang="en-US" sz="3000" dirty="0">
                <a:solidFill>
                  <a:srgbClr val="002060"/>
                </a:solidFill>
                <a:latin typeface="Arial"/>
                <a:ea typeface="Arial"/>
                <a:cs typeface="Arial"/>
                <a:sym typeface="Arial"/>
              </a:rPr>
              <a:t>Bronco Barbells</a:t>
            </a:r>
          </a:p>
          <a:p>
            <a:pPr algn="ctr"/>
            <a:r>
              <a:rPr lang="en-US" sz="3000" dirty="0">
                <a:solidFill>
                  <a:srgbClr val="002060"/>
                </a:solidFill>
                <a:latin typeface="Arial"/>
                <a:cs typeface="Arial"/>
                <a:sym typeface="Arial"/>
              </a:rPr>
              <a:t>Data Analytics – Apache Spark</a:t>
            </a:r>
            <a:endParaRPr lang="en-US" dirty="0">
              <a:solidFill>
                <a:srgbClr val="002060"/>
              </a:solidFill>
            </a:endParaRPr>
          </a:p>
        </p:txBody>
      </p:sp>
      <p:sp>
        <p:nvSpPr>
          <p:cNvPr id="7" name="Google Shape;86;p13">
            <a:extLst>
              <a:ext uri="{FF2B5EF4-FFF2-40B4-BE49-F238E27FC236}">
                <a16:creationId xmlns:a16="http://schemas.microsoft.com/office/drawing/2014/main" id="{B2CE4692-458B-A146-9F79-DAB973F68C35}"/>
              </a:ext>
            </a:extLst>
          </p:cNvPr>
          <p:cNvSpPr txBox="1">
            <a:spLocks/>
          </p:cNvSpPr>
          <p:nvPr/>
        </p:nvSpPr>
        <p:spPr>
          <a:xfrm>
            <a:off x="540894" y="2190562"/>
            <a:ext cx="7688400" cy="120203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600"/>
              <a:buFont typeface="Raleway"/>
              <a:buNone/>
              <a:defRPr sz="3600" b="1" i="0" u="none" strike="noStrike" cap="none">
                <a:solidFill>
                  <a:schemeClr val="lt1"/>
                </a:solidFill>
                <a:latin typeface="Raleway"/>
                <a:ea typeface="Raleway"/>
                <a:cs typeface="Raleway"/>
                <a:sym typeface="Raleway"/>
              </a:defRPr>
            </a:lvl1pPr>
            <a:lvl2pPr marR="0" lvl="1" algn="l" rtl="0">
              <a:lnSpc>
                <a:spcPct val="100000"/>
              </a:lnSpc>
              <a:spcBef>
                <a:spcPts val="0"/>
              </a:spcBef>
              <a:spcAft>
                <a:spcPts val="0"/>
              </a:spcAft>
              <a:buClr>
                <a:schemeClr val="lt1"/>
              </a:buClr>
              <a:buSzPts val="3600"/>
              <a:buFont typeface="Raleway"/>
              <a:buNone/>
              <a:defRPr sz="3600" b="1" i="0" u="none" strike="noStrike" cap="none">
                <a:solidFill>
                  <a:schemeClr val="lt1"/>
                </a:solidFill>
                <a:latin typeface="Raleway"/>
                <a:ea typeface="Raleway"/>
                <a:cs typeface="Raleway"/>
                <a:sym typeface="Raleway"/>
              </a:defRPr>
            </a:lvl2pPr>
            <a:lvl3pPr marR="0" lvl="2" algn="l" rtl="0">
              <a:lnSpc>
                <a:spcPct val="100000"/>
              </a:lnSpc>
              <a:spcBef>
                <a:spcPts val="0"/>
              </a:spcBef>
              <a:spcAft>
                <a:spcPts val="0"/>
              </a:spcAft>
              <a:buClr>
                <a:schemeClr val="lt1"/>
              </a:buClr>
              <a:buSzPts val="3600"/>
              <a:buFont typeface="Raleway"/>
              <a:buNone/>
              <a:defRPr sz="3600" b="1" i="0" u="none" strike="noStrike" cap="none">
                <a:solidFill>
                  <a:schemeClr val="lt1"/>
                </a:solidFill>
                <a:latin typeface="Raleway"/>
                <a:ea typeface="Raleway"/>
                <a:cs typeface="Raleway"/>
                <a:sym typeface="Raleway"/>
              </a:defRPr>
            </a:lvl3pPr>
            <a:lvl4pPr marR="0" lvl="3" algn="l" rtl="0">
              <a:lnSpc>
                <a:spcPct val="100000"/>
              </a:lnSpc>
              <a:spcBef>
                <a:spcPts val="0"/>
              </a:spcBef>
              <a:spcAft>
                <a:spcPts val="0"/>
              </a:spcAft>
              <a:buClr>
                <a:schemeClr val="lt1"/>
              </a:buClr>
              <a:buSzPts val="3600"/>
              <a:buFont typeface="Raleway"/>
              <a:buNone/>
              <a:defRPr sz="3600" b="1" i="0" u="none" strike="noStrike" cap="none">
                <a:solidFill>
                  <a:schemeClr val="lt1"/>
                </a:solidFill>
                <a:latin typeface="Raleway"/>
                <a:ea typeface="Raleway"/>
                <a:cs typeface="Raleway"/>
                <a:sym typeface="Raleway"/>
              </a:defRPr>
            </a:lvl4pPr>
            <a:lvl5pPr marR="0" lvl="4" algn="l" rtl="0">
              <a:lnSpc>
                <a:spcPct val="100000"/>
              </a:lnSpc>
              <a:spcBef>
                <a:spcPts val="0"/>
              </a:spcBef>
              <a:spcAft>
                <a:spcPts val="0"/>
              </a:spcAft>
              <a:buClr>
                <a:schemeClr val="lt1"/>
              </a:buClr>
              <a:buSzPts val="3600"/>
              <a:buFont typeface="Raleway"/>
              <a:buNone/>
              <a:defRPr sz="3600" b="1" i="0" u="none" strike="noStrike" cap="none">
                <a:solidFill>
                  <a:schemeClr val="lt1"/>
                </a:solidFill>
                <a:latin typeface="Raleway"/>
                <a:ea typeface="Raleway"/>
                <a:cs typeface="Raleway"/>
                <a:sym typeface="Raleway"/>
              </a:defRPr>
            </a:lvl5pPr>
            <a:lvl6pPr marR="0" lvl="5" algn="l" rtl="0">
              <a:lnSpc>
                <a:spcPct val="100000"/>
              </a:lnSpc>
              <a:spcBef>
                <a:spcPts val="0"/>
              </a:spcBef>
              <a:spcAft>
                <a:spcPts val="0"/>
              </a:spcAft>
              <a:buClr>
                <a:schemeClr val="lt1"/>
              </a:buClr>
              <a:buSzPts val="3600"/>
              <a:buFont typeface="Raleway"/>
              <a:buNone/>
              <a:defRPr sz="3600" b="1" i="0" u="none" strike="noStrike" cap="none">
                <a:solidFill>
                  <a:schemeClr val="lt1"/>
                </a:solidFill>
                <a:latin typeface="Raleway"/>
                <a:ea typeface="Raleway"/>
                <a:cs typeface="Raleway"/>
                <a:sym typeface="Raleway"/>
              </a:defRPr>
            </a:lvl6pPr>
            <a:lvl7pPr marR="0" lvl="6" algn="l" rtl="0">
              <a:lnSpc>
                <a:spcPct val="100000"/>
              </a:lnSpc>
              <a:spcBef>
                <a:spcPts val="0"/>
              </a:spcBef>
              <a:spcAft>
                <a:spcPts val="0"/>
              </a:spcAft>
              <a:buClr>
                <a:schemeClr val="lt1"/>
              </a:buClr>
              <a:buSzPts val="3600"/>
              <a:buFont typeface="Raleway"/>
              <a:buNone/>
              <a:defRPr sz="3600" b="1" i="0" u="none" strike="noStrike" cap="none">
                <a:solidFill>
                  <a:schemeClr val="lt1"/>
                </a:solidFill>
                <a:latin typeface="Raleway"/>
                <a:ea typeface="Raleway"/>
                <a:cs typeface="Raleway"/>
                <a:sym typeface="Raleway"/>
              </a:defRPr>
            </a:lvl7pPr>
            <a:lvl8pPr marR="0" lvl="7" algn="l" rtl="0">
              <a:lnSpc>
                <a:spcPct val="100000"/>
              </a:lnSpc>
              <a:spcBef>
                <a:spcPts val="0"/>
              </a:spcBef>
              <a:spcAft>
                <a:spcPts val="0"/>
              </a:spcAft>
              <a:buClr>
                <a:schemeClr val="lt1"/>
              </a:buClr>
              <a:buSzPts val="3600"/>
              <a:buFont typeface="Raleway"/>
              <a:buNone/>
              <a:defRPr sz="3600" b="1" i="0" u="none" strike="noStrike" cap="none">
                <a:solidFill>
                  <a:schemeClr val="lt1"/>
                </a:solidFill>
                <a:latin typeface="Raleway"/>
                <a:ea typeface="Raleway"/>
                <a:cs typeface="Raleway"/>
                <a:sym typeface="Raleway"/>
              </a:defRPr>
            </a:lvl8pPr>
            <a:lvl9pPr marR="0" lvl="8" algn="l" rtl="0">
              <a:lnSpc>
                <a:spcPct val="100000"/>
              </a:lnSpc>
              <a:spcBef>
                <a:spcPts val="0"/>
              </a:spcBef>
              <a:spcAft>
                <a:spcPts val="0"/>
              </a:spcAft>
              <a:buClr>
                <a:schemeClr val="lt1"/>
              </a:buClr>
              <a:buSzPts val="3600"/>
              <a:buFont typeface="Raleway"/>
              <a:buNone/>
              <a:defRPr sz="3600" b="1" i="0" u="none" strike="noStrike" cap="none">
                <a:solidFill>
                  <a:schemeClr val="lt1"/>
                </a:solidFill>
                <a:latin typeface="Raleway"/>
                <a:ea typeface="Raleway"/>
                <a:cs typeface="Raleway"/>
                <a:sym typeface="Raleway"/>
              </a:defRPr>
            </a:lvl9pPr>
          </a:lstStyle>
          <a:p>
            <a:pPr algn="ctr"/>
            <a:r>
              <a:rPr lang="en-US" sz="2000" dirty="0">
                <a:solidFill>
                  <a:schemeClr val="accent6">
                    <a:lumMod val="50000"/>
                  </a:schemeClr>
                </a:solidFill>
                <a:latin typeface="Arial"/>
                <a:ea typeface="Arial"/>
                <a:cs typeface="Arial"/>
                <a:sym typeface="Arial"/>
              </a:rPr>
              <a:t>Project Report (Final)</a:t>
            </a:r>
          </a:p>
          <a:p>
            <a:pPr algn="ctr"/>
            <a:r>
              <a:rPr lang="en-US" sz="1600" dirty="0">
                <a:solidFill>
                  <a:schemeClr val="accent6">
                    <a:lumMod val="50000"/>
                  </a:schemeClr>
                </a:solidFill>
                <a:latin typeface="Arial"/>
                <a:cs typeface="Arial"/>
                <a:sym typeface="Arial"/>
              </a:rPr>
              <a:t>Date: 11 March 2019</a:t>
            </a:r>
            <a:endParaRPr lang="en-US" sz="1800" dirty="0">
              <a:solidFill>
                <a:schemeClr val="accent6">
                  <a:lumMod val="50000"/>
                </a:schemeClr>
              </a:solidFill>
            </a:endParaRPr>
          </a:p>
        </p:txBody>
      </p:sp>
      <p:sp>
        <p:nvSpPr>
          <p:cNvPr id="8" name="Google Shape;87;p13">
            <a:extLst>
              <a:ext uri="{FF2B5EF4-FFF2-40B4-BE49-F238E27FC236}">
                <a16:creationId xmlns:a16="http://schemas.microsoft.com/office/drawing/2014/main" id="{D0D0B247-4A5D-CB40-B298-018BAABAD1E6}"/>
              </a:ext>
            </a:extLst>
          </p:cNvPr>
          <p:cNvSpPr txBox="1">
            <a:spLocks/>
          </p:cNvSpPr>
          <p:nvPr/>
        </p:nvSpPr>
        <p:spPr>
          <a:xfrm>
            <a:off x="3079552" y="3397928"/>
            <a:ext cx="2435377" cy="91253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accent1"/>
              </a:buClr>
              <a:buSzPts val="1300"/>
              <a:buFont typeface="Lato"/>
              <a:buChar char="●"/>
              <a:defRPr sz="1300" b="0" i="0" u="none" strike="noStrike" cap="none">
                <a:solidFill>
                  <a:schemeClr val="accent1"/>
                </a:solidFill>
                <a:latin typeface="Lato"/>
                <a:ea typeface="Lato"/>
                <a:cs typeface="Lato"/>
                <a:sym typeface="Lato"/>
              </a:defRPr>
            </a:lvl1pPr>
            <a:lvl2pPr marL="914400" marR="0" lvl="1"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2pPr>
            <a:lvl3pPr marL="1371600" marR="0" lvl="2"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3pPr>
            <a:lvl4pPr marL="1828800" marR="0" lvl="3"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4pPr>
            <a:lvl5pPr marL="2286000" marR="0" lvl="4"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5pPr>
            <a:lvl6pPr marL="2743200" marR="0" lvl="5"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6pPr>
            <a:lvl7pPr marL="3200400" marR="0" lvl="6"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7pPr>
            <a:lvl8pPr marL="3657600" marR="0" lvl="7"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8pPr>
            <a:lvl9pPr marL="4114800" marR="0" lvl="8" indent="-298450" algn="l" rtl="0">
              <a:lnSpc>
                <a:spcPct val="115000"/>
              </a:lnSpc>
              <a:spcBef>
                <a:spcPts val="1600"/>
              </a:spcBef>
              <a:spcAft>
                <a:spcPts val="1600"/>
              </a:spcAft>
              <a:buClr>
                <a:schemeClr val="accent1"/>
              </a:buClr>
              <a:buSzPts val="1100"/>
              <a:buFont typeface="Lato"/>
              <a:buChar char="■"/>
              <a:defRPr sz="1100" b="0" i="0" u="none" strike="noStrike" cap="none">
                <a:solidFill>
                  <a:schemeClr val="accent1"/>
                </a:solidFill>
                <a:latin typeface="Lato"/>
                <a:ea typeface="Lato"/>
                <a:cs typeface="Lato"/>
                <a:sym typeface="Lato"/>
              </a:defRPr>
            </a:lvl9pPr>
          </a:lstStyle>
          <a:p>
            <a:pPr marL="0" indent="0" algn="ctr">
              <a:buClr>
                <a:schemeClr val="lt1"/>
              </a:buClr>
              <a:buNone/>
            </a:pPr>
            <a:r>
              <a:rPr lang="en" sz="1800" b="1" dirty="0">
                <a:solidFill>
                  <a:srgbClr val="002060"/>
                </a:solidFill>
                <a:latin typeface="Quattrocento Sans"/>
                <a:ea typeface="Quattrocento Sans"/>
                <a:cs typeface="Quattrocento Sans"/>
                <a:sym typeface="Quattrocento Sans"/>
              </a:rPr>
              <a:t>Team 1</a:t>
            </a:r>
          </a:p>
          <a:p>
            <a:pPr marL="0" indent="0" algn="ctr">
              <a:buClr>
                <a:schemeClr val="lt1"/>
              </a:buClr>
              <a:buFont typeface="Quattrocento Sans"/>
              <a:buNone/>
            </a:pPr>
            <a:endParaRPr lang="en-US" sz="1400" b="1" dirty="0">
              <a:solidFill>
                <a:srgbClr val="002060"/>
              </a:solidFill>
              <a:latin typeface="Quattrocento Sans"/>
              <a:ea typeface="Quattrocento Sans"/>
              <a:cs typeface="Quattrocento Sans"/>
              <a:sym typeface="Quattrocento Sans"/>
            </a:endParaRPr>
          </a:p>
          <a:p>
            <a:pPr marL="0" indent="0" algn="ctr">
              <a:buFont typeface="Lato"/>
              <a:buNone/>
            </a:pPr>
            <a:endParaRPr lang="en-US" b="1" dirty="0">
              <a:solidFill>
                <a:srgbClr val="002060"/>
              </a:solidFill>
            </a:endParaRPr>
          </a:p>
        </p:txBody>
      </p:sp>
      <p:sp>
        <p:nvSpPr>
          <p:cNvPr id="9" name="Google Shape;87;p13">
            <a:extLst>
              <a:ext uri="{FF2B5EF4-FFF2-40B4-BE49-F238E27FC236}">
                <a16:creationId xmlns:a16="http://schemas.microsoft.com/office/drawing/2014/main" id="{B8FAF33B-F15C-0A4B-90E8-EE0508A43C7B}"/>
              </a:ext>
            </a:extLst>
          </p:cNvPr>
          <p:cNvSpPr txBox="1">
            <a:spLocks/>
          </p:cNvSpPr>
          <p:nvPr/>
        </p:nvSpPr>
        <p:spPr>
          <a:xfrm>
            <a:off x="4572000" y="3405681"/>
            <a:ext cx="2435377" cy="81819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accent1"/>
              </a:buClr>
              <a:buSzPts val="1300"/>
              <a:buFont typeface="Lato"/>
              <a:buChar char="●"/>
              <a:defRPr sz="1300" b="0" i="0" u="none" strike="noStrike" cap="none">
                <a:solidFill>
                  <a:schemeClr val="accent1"/>
                </a:solidFill>
                <a:latin typeface="Lato"/>
                <a:ea typeface="Lato"/>
                <a:cs typeface="Lato"/>
                <a:sym typeface="Lato"/>
              </a:defRPr>
            </a:lvl1pPr>
            <a:lvl2pPr marL="914400" marR="0" lvl="1"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2pPr>
            <a:lvl3pPr marL="1371600" marR="0" lvl="2"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3pPr>
            <a:lvl4pPr marL="1828800" marR="0" lvl="3"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4pPr>
            <a:lvl5pPr marL="2286000" marR="0" lvl="4"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5pPr>
            <a:lvl6pPr marL="2743200" marR="0" lvl="5"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6pPr>
            <a:lvl7pPr marL="3200400" marR="0" lvl="6"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7pPr>
            <a:lvl8pPr marL="3657600" marR="0" lvl="7"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8pPr>
            <a:lvl9pPr marL="4114800" marR="0" lvl="8" indent="-298450" algn="l" rtl="0">
              <a:lnSpc>
                <a:spcPct val="115000"/>
              </a:lnSpc>
              <a:spcBef>
                <a:spcPts val="1600"/>
              </a:spcBef>
              <a:spcAft>
                <a:spcPts val="1600"/>
              </a:spcAft>
              <a:buClr>
                <a:schemeClr val="accent1"/>
              </a:buClr>
              <a:buSzPts val="1100"/>
              <a:buFont typeface="Lato"/>
              <a:buChar char="■"/>
              <a:defRPr sz="1100" b="0" i="0" u="none" strike="noStrike" cap="none">
                <a:solidFill>
                  <a:schemeClr val="accent1"/>
                </a:solidFill>
                <a:latin typeface="Lato"/>
                <a:ea typeface="Lato"/>
                <a:cs typeface="Lato"/>
                <a:sym typeface="Lato"/>
              </a:defRPr>
            </a:lvl9pPr>
          </a:lstStyle>
          <a:p>
            <a:pPr marL="0" indent="0" algn="ctr">
              <a:buClr>
                <a:schemeClr val="lt1"/>
              </a:buClr>
              <a:buFont typeface="Quattrocento Sans"/>
              <a:buNone/>
            </a:pPr>
            <a:endParaRPr lang="en-US" sz="1400" b="1" dirty="0">
              <a:solidFill>
                <a:srgbClr val="002060"/>
              </a:solidFill>
              <a:latin typeface="Quattrocento Sans"/>
              <a:ea typeface="Quattrocento Sans"/>
              <a:cs typeface="Quattrocento Sans"/>
              <a:sym typeface="Quattrocento Sans"/>
            </a:endParaRPr>
          </a:p>
          <a:p>
            <a:pPr marL="0" indent="0" algn="ctr">
              <a:buClr>
                <a:schemeClr val="lt1"/>
              </a:buClr>
              <a:buFont typeface="Quattrocento Sans"/>
              <a:buNone/>
            </a:pPr>
            <a:endParaRPr lang="en-US" sz="1400" b="1" dirty="0">
              <a:solidFill>
                <a:srgbClr val="002060"/>
              </a:solidFill>
              <a:latin typeface="Quattrocento Sans"/>
              <a:ea typeface="Quattrocento Sans"/>
              <a:cs typeface="Quattrocento Sans"/>
              <a:sym typeface="Quattrocento Sans"/>
            </a:endParaRPr>
          </a:p>
          <a:p>
            <a:pPr marL="0" indent="0" algn="ctr">
              <a:buClr>
                <a:schemeClr val="lt1"/>
              </a:buClr>
              <a:buNone/>
            </a:pPr>
            <a:r>
              <a:rPr lang="en-US" sz="1400" b="1" dirty="0">
                <a:solidFill>
                  <a:srgbClr val="002060"/>
                </a:solidFill>
                <a:latin typeface="Quattrocento Sans"/>
                <a:ea typeface="Quattrocento Sans"/>
                <a:cs typeface="Quattrocento Sans"/>
                <a:sym typeface="Quattrocento Sans"/>
              </a:rPr>
              <a:t>Prachi Sharma</a:t>
            </a:r>
          </a:p>
          <a:p>
            <a:pPr marL="0" indent="0" algn="ctr">
              <a:buClr>
                <a:schemeClr val="lt1"/>
              </a:buClr>
              <a:buFont typeface="Quattrocento Sans"/>
              <a:buNone/>
            </a:pPr>
            <a:r>
              <a:rPr lang="en-US" sz="1400" b="1" dirty="0" err="1">
                <a:solidFill>
                  <a:srgbClr val="002060"/>
                </a:solidFill>
                <a:latin typeface="Quattrocento Sans"/>
                <a:ea typeface="Quattrocento Sans"/>
                <a:cs typeface="Quattrocento Sans"/>
                <a:sym typeface="Quattrocento Sans"/>
              </a:rPr>
              <a:t>Prithviraj</a:t>
            </a:r>
            <a:r>
              <a:rPr lang="en-US" sz="1400" b="1" dirty="0">
                <a:solidFill>
                  <a:srgbClr val="002060"/>
                </a:solidFill>
                <a:latin typeface="Quattrocento Sans"/>
                <a:ea typeface="Quattrocento Sans"/>
                <a:cs typeface="Quattrocento Sans"/>
                <a:sym typeface="Quattrocento Sans"/>
              </a:rPr>
              <a:t> Naidu</a:t>
            </a:r>
          </a:p>
          <a:p>
            <a:pPr marL="0" indent="0" algn="ctr">
              <a:buClr>
                <a:schemeClr val="lt1"/>
              </a:buClr>
              <a:buFont typeface="Quattrocento Sans"/>
              <a:buNone/>
            </a:pPr>
            <a:r>
              <a:rPr lang="en-US" sz="1400" b="1" dirty="0">
                <a:solidFill>
                  <a:srgbClr val="002060"/>
                </a:solidFill>
                <a:latin typeface="Quattrocento Sans"/>
                <a:ea typeface="Quattrocento Sans"/>
                <a:cs typeface="Quattrocento Sans"/>
                <a:sym typeface="Quattrocento Sans"/>
              </a:rPr>
              <a:t>Shruti Trivedi</a:t>
            </a:r>
          </a:p>
          <a:p>
            <a:pPr marL="0" indent="0">
              <a:buFont typeface="Lato"/>
              <a:buNone/>
            </a:pPr>
            <a:endParaRPr lang="en-US" b="1" dirty="0">
              <a:solidFill>
                <a:srgbClr val="002060"/>
              </a:solidFill>
            </a:endParaRPr>
          </a:p>
        </p:txBody>
      </p:sp>
      <p:cxnSp>
        <p:nvCxnSpPr>
          <p:cNvPr id="10" name="Straight Connector 9">
            <a:extLst>
              <a:ext uri="{FF2B5EF4-FFF2-40B4-BE49-F238E27FC236}">
                <a16:creationId xmlns:a16="http://schemas.microsoft.com/office/drawing/2014/main" id="{88F367B4-E1B8-B54A-832A-642B0708F135}"/>
              </a:ext>
            </a:extLst>
          </p:cNvPr>
          <p:cNvCxnSpPr/>
          <p:nvPr/>
        </p:nvCxnSpPr>
        <p:spPr>
          <a:xfrm>
            <a:off x="-8626" y="2993362"/>
            <a:ext cx="9152626" cy="0"/>
          </a:xfrm>
          <a:prstGeom prst="line">
            <a:avLst/>
          </a:prstGeom>
          <a:ln>
            <a:solidFill>
              <a:schemeClr val="accent2">
                <a:lumMod val="40000"/>
                <a:lumOff val="60000"/>
              </a:schemeClr>
            </a:solidFill>
          </a:ln>
        </p:spPr>
        <p:style>
          <a:lnRef idx="2">
            <a:schemeClr val="accent3"/>
          </a:lnRef>
          <a:fillRef idx="0">
            <a:schemeClr val="accent3"/>
          </a:fillRef>
          <a:effectRef idx="1">
            <a:schemeClr val="accent3"/>
          </a:effectRef>
          <a:fontRef idx="minor">
            <a:schemeClr val="tx1"/>
          </a:fontRef>
        </p:style>
      </p:cxnSp>
      <p:sp>
        <p:nvSpPr>
          <p:cNvPr id="2" name="Slide Number Placeholder 1">
            <a:extLst>
              <a:ext uri="{FF2B5EF4-FFF2-40B4-BE49-F238E27FC236}">
                <a16:creationId xmlns:a16="http://schemas.microsoft.com/office/drawing/2014/main" id="{0377FA92-4058-464A-AA80-C48DE8D352B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a:t>
            </a:fld>
            <a:endParaRPr lang="en"/>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flip="none" rotWithShape="1">
          <a:gsLst>
            <a:gs pos="24000">
              <a:schemeClr val="accent2">
                <a:lumMod val="40000"/>
                <a:lumOff val="60000"/>
              </a:schemeClr>
            </a:gs>
            <a:gs pos="58000">
              <a:schemeClr val="accent2">
                <a:lumMod val="95000"/>
                <a:lumOff val="5000"/>
              </a:schemeClr>
            </a:gs>
            <a:gs pos="100000">
              <a:schemeClr val="accent2">
                <a:lumMod val="60000"/>
              </a:schemeClr>
            </a:gs>
          </a:gsLst>
          <a:path path="circle">
            <a:fillToRect l="50000" t="130000" r="50000" b="-30000"/>
          </a:path>
          <a:tileRect/>
        </a:gra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BFEAE62-E69C-0B4F-9104-7E04DC64D37A}"/>
              </a:ext>
            </a:extLst>
          </p:cNvPr>
          <p:cNvSpPr>
            <a:spLocks noGrp="1"/>
          </p:cNvSpPr>
          <p:nvPr>
            <p:ph type="title"/>
          </p:nvPr>
        </p:nvSpPr>
        <p:spPr>
          <a:xfrm>
            <a:off x="729450" y="1322450"/>
            <a:ext cx="7688400" cy="705133"/>
          </a:xfrm>
          <a:ln>
            <a:solidFill>
              <a:schemeClr val="bg1"/>
            </a:solidFill>
          </a:ln>
        </p:spPr>
        <p:txBody>
          <a:bodyPr anchor="t"/>
          <a:lstStyle/>
          <a:p>
            <a:r>
              <a:rPr lang="en-US" sz="2800" dirty="0">
                <a:solidFill>
                  <a:schemeClr val="bg1"/>
                </a:solidFill>
                <a:latin typeface="+mj-lt"/>
              </a:rPr>
              <a:t>Project Description</a:t>
            </a:r>
            <a:br>
              <a:rPr lang="en-US" sz="2400" dirty="0">
                <a:solidFill>
                  <a:schemeClr val="bg1"/>
                </a:solidFill>
                <a:latin typeface="+mj-lt"/>
              </a:rPr>
            </a:br>
            <a:r>
              <a:rPr lang="en-US" sz="2400" dirty="0">
                <a:solidFill>
                  <a:schemeClr val="bg1"/>
                </a:solidFill>
                <a:latin typeface="+mj-lt"/>
              </a:rPr>
              <a:t>	</a:t>
            </a:r>
            <a:br>
              <a:rPr lang="en-US" sz="2400" dirty="0">
                <a:solidFill>
                  <a:schemeClr val="bg1"/>
                </a:solidFill>
                <a:latin typeface="+mj-lt"/>
              </a:rPr>
            </a:br>
            <a:br>
              <a:rPr lang="en-US" sz="2400" dirty="0">
                <a:solidFill>
                  <a:schemeClr val="bg1"/>
                </a:solidFill>
                <a:latin typeface="+mj-lt"/>
              </a:rPr>
            </a:br>
            <a:r>
              <a:rPr lang="en-US" sz="2400" dirty="0">
                <a:solidFill>
                  <a:schemeClr val="bg1"/>
                </a:solidFill>
                <a:latin typeface="+mj-lt"/>
              </a:rPr>
              <a:t>	</a:t>
            </a:r>
            <a:br>
              <a:rPr lang="en-US" sz="2400" dirty="0">
                <a:solidFill>
                  <a:schemeClr val="bg1"/>
                </a:solidFill>
                <a:latin typeface="+mj-lt"/>
              </a:rPr>
            </a:br>
            <a:endParaRPr lang="en-US" sz="2400" dirty="0">
              <a:solidFill>
                <a:schemeClr val="bg1"/>
              </a:solidFill>
              <a:latin typeface="+mj-lt"/>
            </a:endParaRPr>
          </a:p>
        </p:txBody>
      </p:sp>
      <p:sp>
        <p:nvSpPr>
          <p:cNvPr id="5" name="TextBox 4">
            <a:extLst>
              <a:ext uri="{FF2B5EF4-FFF2-40B4-BE49-F238E27FC236}">
                <a16:creationId xmlns:a16="http://schemas.microsoft.com/office/drawing/2014/main" id="{6AF041CC-0EE7-7D4A-859E-2E36F1C410EF}"/>
              </a:ext>
            </a:extLst>
          </p:cNvPr>
          <p:cNvSpPr txBox="1"/>
          <p:nvPr/>
        </p:nvSpPr>
        <p:spPr>
          <a:xfrm>
            <a:off x="729450" y="2207383"/>
            <a:ext cx="4428876" cy="1420197"/>
          </a:xfrm>
          <a:prstGeom prst="rect">
            <a:avLst/>
          </a:prstGeom>
          <a:noFill/>
        </p:spPr>
        <p:txBody>
          <a:bodyPr wrap="square" rtlCol="0">
            <a:spAutoFit/>
          </a:bodyPr>
          <a:lstStyle/>
          <a:p>
            <a:pPr marL="342900" indent="-342900">
              <a:lnSpc>
                <a:spcPct val="150000"/>
              </a:lnSpc>
              <a:buFont typeface="Wingdings" pitchFamily="2" charset="2"/>
              <a:buChar char="Ø"/>
            </a:pPr>
            <a:r>
              <a:rPr lang="en-US" sz="2000" dirty="0">
                <a:solidFill>
                  <a:schemeClr val="bg1"/>
                </a:solidFill>
                <a:latin typeface="+mn-lt"/>
              </a:rPr>
              <a:t>Problems</a:t>
            </a:r>
          </a:p>
          <a:p>
            <a:pPr marL="342900" indent="-342900">
              <a:lnSpc>
                <a:spcPct val="150000"/>
              </a:lnSpc>
              <a:buFont typeface="Wingdings" pitchFamily="2" charset="2"/>
              <a:buChar char="Ø"/>
            </a:pPr>
            <a:r>
              <a:rPr lang="en-US" sz="2000" dirty="0">
                <a:solidFill>
                  <a:schemeClr val="bg1"/>
                </a:solidFill>
                <a:latin typeface="+mn-lt"/>
              </a:rPr>
              <a:t>Business objectives</a:t>
            </a:r>
          </a:p>
          <a:p>
            <a:pPr marL="342900" indent="-342900">
              <a:lnSpc>
                <a:spcPct val="150000"/>
              </a:lnSpc>
              <a:buFont typeface="Wingdings" pitchFamily="2" charset="2"/>
              <a:buChar char="Ø"/>
            </a:pPr>
            <a:r>
              <a:rPr lang="en-US" sz="2000" dirty="0">
                <a:solidFill>
                  <a:schemeClr val="bg1"/>
                </a:solidFill>
                <a:latin typeface="+mn-lt"/>
              </a:rPr>
              <a:t>Learning goals</a:t>
            </a:r>
          </a:p>
        </p:txBody>
      </p:sp>
      <p:sp>
        <p:nvSpPr>
          <p:cNvPr id="2" name="Slide Number Placeholder 1">
            <a:extLst>
              <a:ext uri="{FF2B5EF4-FFF2-40B4-BE49-F238E27FC236}">
                <a16:creationId xmlns:a16="http://schemas.microsoft.com/office/drawing/2014/main" id="{8A4FB9B8-F9D5-5E4E-9D55-F5901D5369B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a:t>
            </a:fld>
            <a:endParaRPr lang="en"/>
          </a:p>
        </p:txBody>
      </p:sp>
    </p:spTree>
    <p:extLst>
      <p:ext uri="{BB962C8B-B14F-4D97-AF65-F5344CB8AC3E}">
        <p14:creationId xmlns:p14="http://schemas.microsoft.com/office/powerpoint/2010/main" val="39977548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C9BC49-F135-7A49-A37A-9CF84A60EB98}"/>
              </a:ext>
            </a:extLst>
          </p:cNvPr>
          <p:cNvSpPr>
            <a:spLocks noGrp="1"/>
          </p:cNvSpPr>
          <p:nvPr>
            <p:ph type="title"/>
          </p:nvPr>
        </p:nvSpPr>
        <p:spPr/>
        <p:txBody>
          <a:bodyPr/>
          <a:lstStyle/>
          <a:p>
            <a:r>
              <a:rPr lang="en-US" b="0" dirty="0">
                <a:solidFill>
                  <a:schemeClr val="accent6">
                    <a:lumMod val="50000"/>
                  </a:schemeClr>
                </a:solidFill>
                <a:latin typeface="+mj-lt"/>
              </a:rPr>
              <a:t>Problems</a:t>
            </a:r>
          </a:p>
        </p:txBody>
      </p:sp>
      <p:sp>
        <p:nvSpPr>
          <p:cNvPr id="3" name="Text Placeholder 2">
            <a:extLst>
              <a:ext uri="{FF2B5EF4-FFF2-40B4-BE49-F238E27FC236}">
                <a16:creationId xmlns:a16="http://schemas.microsoft.com/office/drawing/2014/main" id="{5A14CBF9-36A0-894A-8C08-A179DD8D7526}"/>
              </a:ext>
            </a:extLst>
          </p:cNvPr>
          <p:cNvSpPr>
            <a:spLocks noGrp="1"/>
          </p:cNvSpPr>
          <p:nvPr>
            <p:ph type="body" idx="1"/>
          </p:nvPr>
        </p:nvSpPr>
        <p:spPr>
          <a:xfrm>
            <a:off x="729449" y="1271687"/>
            <a:ext cx="5015367" cy="3002139"/>
          </a:xfrm>
          <a:solidFill>
            <a:schemeClr val="accent2">
              <a:lumMod val="20000"/>
              <a:lumOff val="80000"/>
            </a:schemeClr>
          </a:solidFill>
          <a:ln>
            <a:noFill/>
          </a:ln>
        </p:spPr>
        <p:txBody>
          <a:bodyPr/>
          <a:lstStyle/>
          <a:p>
            <a:r>
              <a:rPr lang="en-US" sz="1400" b="1" dirty="0">
                <a:solidFill>
                  <a:srgbClr val="002060"/>
                </a:solidFill>
                <a:latin typeface="+mn-lt"/>
              </a:rPr>
              <a:t>Manual and time–consuming analytics </a:t>
            </a:r>
          </a:p>
          <a:p>
            <a:pPr lvl="1"/>
            <a:r>
              <a:rPr lang="en-US" sz="1200" dirty="0">
                <a:solidFill>
                  <a:srgbClr val="002060"/>
                </a:solidFill>
                <a:latin typeface="+mn-lt"/>
              </a:rPr>
              <a:t>Current analytics process takes </a:t>
            </a:r>
            <a:r>
              <a:rPr lang="en-US" sz="1200" b="1" dirty="0">
                <a:solidFill>
                  <a:srgbClr val="002060"/>
                </a:solidFill>
                <a:latin typeface="+mn-lt"/>
              </a:rPr>
              <a:t>~1 week</a:t>
            </a:r>
            <a:r>
              <a:rPr lang="en-US" sz="1200" dirty="0">
                <a:solidFill>
                  <a:srgbClr val="002060"/>
                </a:solidFill>
                <a:latin typeface="+mn-lt"/>
              </a:rPr>
              <a:t> due to the manual process of data retrieval and analysis</a:t>
            </a:r>
          </a:p>
          <a:p>
            <a:pPr marL="146050" indent="0">
              <a:buNone/>
            </a:pPr>
            <a:r>
              <a:rPr lang="en-US" sz="1600" dirty="0">
                <a:solidFill>
                  <a:srgbClr val="002060"/>
                </a:solidFill>
                <a:latin typeface="+mn-lt"/>
              </a:rPr>
              <a:t> </a:t>
            </a:r>
          </a:p>
          <a:p>
            <a:pPr marL="146050" indent="0">
              <a:buNone/>
            </a:pPr>
            <a:endParaRPr lang="en-US" sz="1600" dirty="0">
              <a:solidFill>
                <a:srgbClr val="002060"/>
              </a:solidFill>
              <a:latin typeface="+mn-lt"/>
            </a:endParaRPr>
          </a:p>
          <a:p>
            <a:pPr>
              <a:lnSpc>
                <a:spcPct val="100000"/>
              </a:lnSpc>
            </a:pPr>
            <a:r>
              <a:rPr lang="en-US" sz="1400" b="1" dirty="0">
                <a:solidFill>
                  <a:srgbClr val="002060"/>
                </a:solidFill>
                <a:latin typeface="+mn-lt"/>
              </a:rPr>
              <a:t>Lack of targeted product recommendations to customers</a:t>
            </a:r>
            <a:endParaRPr lang="en-US" sz="1400" dirty="0">
              <a:solidFill>
                <a:srgbClr val="002060"/>
              </a:solidFill>
              <a:latin typeface="+mn-lt"/>
            </a:endParaRPr>
          </a:p>
          <a:p>
            <a:pPr lvl="1">
              <a:lnSpc>
                <a:spcPct val="100000"/>
              </a:lnSpc>
            </a:pPr>
            <a:r>
              <a:rPr lang="en-US" sz="1200" dirty="0">
                <a:solidFill>
                  <a:srgbClr val="002060"/>
                </a:solidFill>
                <a:latin typeface="+mn-lt"/>
              </a:rPr>
              <a:t>We are not effectively analyzing data about </a:t>
            </a:r>
            <a:r>
              <a:rPr lang="en-US" sz="1200" b="1" i="1" dirty="0">
                <a:solidFill>
                  <a:srgbClr val="002060"/>
                </a:solidFill>
                <a:latin typeface="+mn-lt"/>
              </a:rPr>
              <a:t>product features </a:t>
            </a:r>
            <a:r>
              <a:rPr lang="en-US" sz="1200" dirty="0">
                <a:solidFill>
                  <a:srgbClr val="002060"/>
                </a:solidFill>
                <a:latin typeface="+mn-lt"/>
              </a:rPr>
              <a:t>and </a:t>
            </a:r>
            <a:r>
              <a:rPr lang="en-US" sz="1200" b="1" i="1" dirty="0">
                <a:solidFill>
                  <a:srgbClr val="002060"/>
                </a:solidFill>
                <a:latin typeface="+mn-lt"/>
              </a:rPr>
              <a:t>customer preferences </a:t>
            </a:r>
            <a:r>
              <a:rPr lang="en-US" sz="1200" dirty="0">
                <a:solidFill>
                  <a:srgbClr val="002060"/>
                </a:solidFill>
                <a:latin typeface="+mn-lt"/>
              </a:rPr>
              <a:t>to be able to correlate the two and provide targeted recommendations to customers based on past purchases.</a:t>
            </a:r>
            <a:endParaRPr lang="en-US" sz="1200" dirty="0">
              <a:solidFill>
                <a:srgbClr val="002060"/>
              </a:solidFill>
              <a:highlight>
                <a:srgbClr val="FFFF00"/>
              </a:highlight>
              <a:latin typeface="+mn-lt"/>
            </a:endParaRPr>
          </a:p>
        </p:txBody>
      </p:sp>
      <p:sp>
        <p:nvSpPr>
          <p:cNvPr id="4" name="Slide Number Placeholder 3">
            <a:extLst>
              <a:ext uri="{FF2B5EF4-FFF2-40B4-BE49-F238E27FC236}">
                <a16:creationId xmlns:a16="http://schemas.microsoft.com/office/drawing/2014/main" id="{8D39BBAA-0869-214E-800E-8DF75F47BF1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a:t>
            </a:fld>
            <a:endParaRPr lang="en"/>
          </a:p>
        </p:txBody>
      </p:sp>
      <p:pic>
        <p:nvPicPr>
          <p:cNvPr id="6" name="Picture 5">
            <a:extLst>
              <a:ext uri="{FF2B5EF4-FFF2-40B4-BE49-F238E27FC236}">
                <a16:creationId xmlns:a16="http://schemas.microsoft.com/office/drawing/2014/main" id="{D653A46D-37F9-FF47-8356-284624638B4F}"/>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5906160" y="723867"/>
            <a:ext cx="2630142" cy="3258412"/>
          </a:xfrm>
          <a:prstGeom prst="rect">
            <a:avLst/>
          </a:prstGeom>
        </p:spPr>
      </p:pic>
      <p:sp>
        <p:nvSpPr>
          <p:cNvPr id="7" name="TextBox 6">
            <a:extLst>
              <a:ext uri="{FF2B5EF4-FFF2-40B4-BE49-F238E27FC236}">
                <a16:creationId xmlns:a16="http://schemas.microsoft.com/office/drawing/2014/main" id="{401C8D8F-82F8-1D4D-AE2C-457FF8A8CBC3}"/>
              </a:ext>
            </a:extLst>
          </p:cNvPr>
          <p:cNvSpPr txBox="1"/>
          <p:nvPr/>
        </p:nvSpPr>
        <p:spPr>
          <a:xfrm>
            <a:off x="6379818" y="4184679"/>
            <a:ext cx="2961861" cy="215444"/>
          </a:xfrm>
          <a:prstGeom prst="rect">
            <a:avLst/>
          </a:prstGeom>
          <a:noFill/>
        </p:spPr>
        <p:txBody>
          <a:bodyPr wrap="square" rtlCol="0">
            <a:spAutoFit/>
          </a:bodyPr>
          <a:lstStyle/>
          <a:p>
            <a:r>
              <a:rPr lang="en-US" sz="800" dirty="0">
                <a:solidFill>
                  <a:schemeClr val="accent6">
                    <a:lumMod val="50000"/>
                  </a:schemeClr>
                </a:solidFill>
                <a:latin typeface="+mn-lt"/>
              </a:rPr>
              <a:t>Source</a:t>
            </a:r>
            <a:r>
              <a:rPr lang="en-US" sz="800" dirty="0">
                <a:latin typeface="+mn-lt"/>
              </a:rPr>
              <a:t>: </a:t>
            </a:r>
            <a:r>
              <a:rPr lang="en-US" sz="800" dirty="0" err="1">
                <a:solidFill>
                  <a:srgbClr val="002060"/>
                </a:solidFill>
                <a:latin typeface="+mn-lt"/>
              </a:rPr>
              <a:t>vectorstock.com</a:t>
            </a:r>
            <a:r>
              <a:rPr lang="en-US" sz="800" dirty="0">
                <a:solidFill>
                  <a:srgbClr val="002060"/>
                </a:solidFill>
                <a:latin typeface="+mn-lt"/>
              </a:rPr>
              <a:t>/13296382</a:t>
            </a:r>
            <a:endParaRPr lang="en-US" sz="800" u="sng" dirty="0">
              <a:solidFill>
                <a:srgbClr val="002060"/>
              </a:solidFill>
              <a:latin typeface="+mn-lt"/>
              <a:hlinkClick r:id="rId4"/>
            </a:endParaRPr>
          </a:p>
        </p:txBody>
      </p:sp>
      <p:sp>
        <p:nvSpPr>
          <p:cNvPr id="8" name="Rectangle 7">
            <a:extLst>
              <a:ext uri="{FF2B5EF4-FFF2-40B4-BE49-F238E27FC236}">
                <a16:creationId xmlns:a16="http://schemas.microsoft.com/office/drawing/2014/main" id="{B5A0A2DF-A4EE-2848-B5CF-DAE1C55DE5C7}"/>
              </a:ext>
            </a:extLst>
          </p:cNvPr>
          <p:cNvSpPr/>
          <p:nvPr/>
        </p:nvSpPr>
        <p:spPr>
          <a:xfrm>
            <a:off x="648327" y="4642129"/>
            <a:ext cx="7514038" cy="338554"/>
          </a:xfrm>
          <a:prstGeom prst="rect">
            <a:avLst/>
          </a:prstGeom>
        </p:spPr>
        <p:txBody>
          <a:bodyPr wrap="square">
            <a:spAutoFit/>
          </a:bodyPr>
          <a:lstStyle/>
          <a:p>
            <a:pPr fontAlgn="base"/>
            <a:r>
              <a:rPr lang="en-US" sz="800" dirty="0">
                <a:solidFill>
                  <a:srgbClr val="FF0000"/>
                </a:solidFill>
                <a:latin typeface="+mn-lt"/>
              </a:rPr>
              <a:t>References</a:t>
            </a:r>
            <a:r>
              <a:rPr lang="en-US" sz="800" dirty="0">
                <a:solidFill>
                  <a:srgbClr val="323232"/>
                </a:solidFill>
                <a:latin typeface="+mn-lt"/>
              </a:rPr>
              <a:t>:</a:t>
            </a:r>
            <a:r>
              <a:rPr lang="en-US" sz="800" dirty="0">
                <a:solidFill>
                  <a:srgbClr val="002060"/>
                </a:solidFill>
                <a:latin typeface="+mn-lt"/>
              </a:rPr>
              <a:t>  Apache Spark Implementation on IBM z/OS;  </a:t>
            </a:r>
          </a:p>
          <a:p>
            <a:pPr fontAlgn="base"/>
            <a:r>
              <a:rPr lang="en-US" sz="800" dirty="0">
                <a:solidFill>
                  <a:srgbClr val="002060"/>
                </a:solidFill>
                <a:latin typeface="+mn-lt"/>
              </a:rPr>
              <a:t>Getting Started with Apache Spark, Inception to Production, James A. Scott, Copyright ˝ 2015 James A. Scott and </a:t>
            </a:r>
            <a:r>
              <a:rPr lang="en-US" sz="800" dirty="0" err="1">
                <a:solidFill>
                  <a:srgbClr val="002060"/>
                </a:solidFill>
                <a:latin typeface="+mn-lt"/>
              </a:rPr>
              <a:t>MapR</a:t>
            </a:r>
            <a:r>
              <a:rPr lang="en-US" sz="800" dirty="0">
                <a:solidFill>
                  <a:srgbClr val="002060"/>
                </a:solidFill>
                <a:latin typeface="+mn-lt"/>
              </a:rPr>
              <a:t> Technologies</a:t>
            </a:r>
          </a:p>
        </p:txBody>
      </p:sp>
    </p:spTree>
    <p:extLst>
      <p:ext uri="{BB962C8B-B14F-4D97-AF65-F5344CB8AC3E}">
        <p14:creationId xmlns:p14="http://schemas.microsoft.com/office/powerpoint/2010/main" val="25546448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67FAABC-ABE4-4C47-A141-E7115A0BE59B}"/>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526792" y="1311659"/>
            <a:ext cx="3279276" cy="2719180"/>
          </a:xfrm>
          <a:prstGeom prst="rect">
            <a:avLst/>
          </a:prstGeom>
        </p:spPr>
      </p:pic>
      <p:sp>
        <p:nvSpPr>
          <p:cNvPr id="2" name="Title 1">
            <a:extLst>
              <a:ext uri="{FF2B5EF4-FFF2-40B4-BE49-F238E27FC236}">
                <a16:creationId xmlns:a16="http://schemas.microsoft.com/office/drawing/2014/main" id="{C0C9BC49-F135-7A49-A37A-9CF84A60EB98}"/>
              </a:ext>
            </a:extLst>
          </p:cNvPr>
          <p:cNvSpPr>
            <a:spLocks noGrp="1"/>
          </p:cNvSpPr>
          <p:nvPr>
            <p:ph type="title"/>
          </p:nvPr>
        </p:nvSpPr>
        <p:spPr/>
        <p:txBody>
          <a:bodyPr/>
          <a:lstStyle/>
          <a:p>
            <a:r>
              <a:rPr lang="en-US" b="0" dirty="0">
                <a:solidFill>
                  <a:schemeClr val="accent6">
                    <a:lumMod val="50000"/>
                  </a:schemeClr>
                </a:solidFill>
                <a:latin typeface="+mj-lt"/>
              </a:rPr>
              <a:t>Problems</a:t>
            </a:r>
          </a:p>
        </p:txBody>
      </p:sp>
      <p:sp>
        <p:nvSpPr>
          <p:cNvPr id="3" name="Text Placeholder 2">
            <a:extLst>
              <a:ext uri="{FF2B5EF4-FFF2-40B4-BE49-F238E27FC236}">
                <a16:creationId xmlns:a16="http://schemas.microsoft.com/office/drawing/2014/main" id="{5A14CBF9-36A0-894A-8C08-A179DD8D7526}"/>
              </a:ext>
            </a:extLst>
          </p:cNvPr>
          <p:cNvSpPr>
            <a:spLocks noGrp="1"/>
          </p:cNvSpPr>
          <p:nvPr>
            <p:ph type="body" idx="1"/>
          </p:nvPr>
        </p:nvSpPr>
        <p:spPr>
          <a:xfrm>
            <a:off x="727650" y="1252025"/>
            <a:ext cx="4665985" cy="3107975"/>
          </a:xfrm>
          <a:solidFill>
            <a:schemeClr val="accent2">
              <a:lumMod val="20000"/>
              <a:lumOff val="80000"/>
            </a:schemeClr>
          </a:solidFill>
          <a:ln>
            <a:noFill/>
          </a:ln>
        </p:spPr>
        <p:txBody>
          <a:bodyPr/>
          <a:lstStyle/>
          <a:p>
            <a:pPr>
              <a:lnSpc>
                <a:spcPct val="100000"/>
              </a:lnSpc>
            </a:pPr>
            <a:r>
              <a:rPr lang="en-US" sz="1400" b="1" dirty="0">
                <a:solidFill>
                  <a:srgbClr val="002060"/>
                </a:solidFill>
                <a:latin typeface="+mn-lt"/>
              </a:rPr>
              <a:t>Customer behavior data is not captured</a:t>
            </a:r>
          </a:p>
          <a:p>
            <a:pPr lvl="1">
              <a:lnSpc>
                <a:spcPct val="100000"/>
              </a:lnSpc>
            </a:pPr>
            <a:r>
              <a:rPr lang="en-US" sz="1200" dirty="0">
                <a:solidFill>
                  <a:srgbClr val="002060"/>
                </a:solidFill>
                <a:latin typeface="+mn-lt"/>
              </a:rPr>
              <a:t>We are missing out on following information that every customer leaves behind when they visit our website: </a:t>
            </a:r>
          </a:p>
          <a:p>
            <a:pPr marL="146050" indent="0">
              <a:lnSpc>
                <a:spcPct val="100000"/>
              </a:lnSpc>
              <a:buNone/>
            </a:pPr>
            <a:endParaRPr lang="en-US" sz="1400" dirty="0">
              <a:solidFill>
                <a:srgbClr val="002060"/>
              </a:solidFill>
              <a:latin typeface="+mn-lt"/>
            </a:endParaRPr>
          </a:p>
          <a:p>
            <a:pPr lvl="2">
              <a:lnSpc>
                <a:spcPct val="150000"/>
              </a:lnSpc>
              <a:spcBef>
                <a:spcPts val="0"/>
              </a:spcBef>
            </a:pPr>
            <a:r>
              <a:rPr lang="en-US" sz="1200" dirty="0">
                <a:solidFill>
                  <a:srgbClr val="002060"/>
                </a:solidFill>
                <a:latin typeface="+mn-lt"/>
              </a:rPr>
              <a:t>Navigation history during a session </a:t>
            </a:r>
          </a:p>
          <a:p>
            <a:pPr lvl="2">
              <a:lnSpc>
                <a:spcPct val="150000"/>
              </a:lnSpc>
              <a:spcBef>
                <a:spcPts val="0"/>
              </a:spcBef>
            </a:pPr>
            <a:r>
              <a:rPr lang="en-US" sz="1200" dirty="0">
                <a:solidFill>
                  <a:srgbClr val="002060"/>
                </a:solidFill>
                <a:latin typeface="+mn-lt"/>
              </a:rPr>
              <a:t>Cart history for products not purchased</a:t>
            </a:r>
          </a:p>
          <a:p>
            <a:pPr lvl="2">
              <a:lnSpc>
                <a:spcPct val="150000"/>
              </a:lnSpc>
              <a:spcBef>
                <a:spcPts val="0"/>
              </a:spcBef>
            </a:pPr>
            <a:r>
              <a:rPr lang="en-US" sz="1200" dirty="0">
                <a:solidFill>
                  <a:srgbClr val="002060"/>
                </a:solidFill>
                <a:latin typeface="+mn-lt"/>
              </a:rPr>
              <a:t>Product browsing history of customer</a:t>
            </a:r>
          </a:p>
          <a:p>
            <a:pPr marL="603250" lvl="1" indent="0">
              <a:buNone/>
            </a:pPr>
            <a:r>
              <a:rPr lang="en-US" sz="1200" dirty="0">
                <a:solidFill>
                  <a:srgbClr val="002060"/>
                </a:solidFill>
                <a:latin typeface="+mn-lt"/>
              </a:rPr>
              <a:t> </a:t>
            </a:r>
          </a:p>
        </p:txBody>
      </p:sp>
      <p:sp>
        <p:nvSpPr>
          <p:cNvPr id="4" name="Slide Number Placeholder 3">
            <a:extLst>
              <a:ext uri="{FF2B5EF4-FFF2-40B4-BE49-F238E27FC236}">
                <a16:creationId xmlns:a16="http://schemas.microsoft.com/office/drawing/2014/main" id="{8D39BBAA-0869-214E-800E-8DF75F47BF1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a:t>
            </a:fld>
            <a:endParaRPr lang="en"/>
          </a:p>
        </p:txBody>
      </p:sp>
      <p:sp>
        <p:nvSpPr>
          <p:cNvPr id="5" name="Rectangle 4">
            <a:extLst>
              <a:ext uri="{FF2B5EF4-FFF2-40B4-BE49-F238E27FC236}">
                <a16:creationId xmlns:a16="http://schemas.microsoft.com/office/drawing/2014/main" id="{16CA6877-78A8-174B-B802-FBD09B107FF6}"/>
              </a:ext>
            </a:extLst>
          </p:cNvPr>
          <p:cNvSpPr/>
          <p:nvPr/>
        </p:nvSpPr>
        <p:spPr>
          <a:xfrm>
            <a:off x="5393635" y="3911201"/>
            <a:ext cx="3412433" cy="461665"/>
          </a:xfrm>
          <a:prstGeom prst="rect">
            <a:avLst/>
          </a:prstGeom>
        </p:spPr>
        <p:txBody>
          <a:bodyPr wrap="square">
            <a:spAutoFit/>
          </a:bodyPr>
          <a:lstStyle/>
          <a:p>
            <a:r>
              <a:rPr lang="en-US" sz="800" dirty="0">
                <a:solidFill>
                  <a:schemeClr val="accent6">
                    <a:lumMod val="50000"/>
                  </a:schemeClr>
                </a:solidFill>
                <a:latin typeface="+mn-lt"/>
              </a:rPr>
              <a:t>Source:</a:t>
            </a:r>
            <a:r>
              <a:rPr lang="en-US" sz="800" dirty="0">
                <a:latin typeface="+mn-lt"/>
              </a:rPr>
              <a:t> </a:t>
            </a:r>
            <a:r>
              <a:rPr lang="en-US" sz="800" dirty="0">
                <a:solidFill>
                  <a:srgbClr val="002060"/>
                </a:solidFill>
                <a:latin typeface="+mn-lt"/>
              </a:rPr>
              <a:t>https://</a:t>
            </a:r>
            <a:r>
              <a:rPr lang="en-US" sz="800" dirty="0" err="1">
                <a:solidFill>
                  <a:srgbClr val="002060"/>
                </a:solidFill>
                <a:latin typeface="+mn-lt"/>
              </a:rPr>
              <a:t>printmeposter.com</a:t>
            </a:r>
            <a:r>
              <a:rPr lang="en-US" sz="800" dirty="0">
                <a:solidFill>
                  <a:srgbClr val="002060"/>
                </a:solidFill>
                <a:latin typeface="+mn-lt"/>
              </a:rPr>
              <a:t>/search/thoughts/1/poster_photo_260965282.html</a:t>
            </a:r>
          </a:p>
        </p:txBody>
      </p:sp>
    </p:spTree>
    <p:extLst>
      <p:ext uri="{BB962C8B-B14F-4D97-AF65-F5344CB8AC3E}">
        <p14:creationId xmlns:p14="http://schemas.microsoft.com/office/powerpoint/2010/main" val="12437112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C9BC49-F135-7A49-A37A-9CF84A60EB98}"/>
              </a:ext>
            </a:extLst>
          </p:cNvPr>
          <p:cNvSpPr>
            <a:spLocks noGrp="1"/>
          </p:cNvSpPr>
          <p:nvPr>
            <p:ph type="title"/>
          </p:nvPr>
        </p:nvSpPr>
        <p:spPr/>
        <p:txBody>
          <a:bodyPr/>
          <a:lstStyle/>
          <a:p>
            <a:r>
              <a:rPr lang="en-US" b="0" dirty="0">
                <a:solidFill>
                  <a:schemeClr val="accent6">
                    <a:lumMod val="50000"/>
                  </a:schemeClr>
                </a:solidFill>
                <a:latin typeface="+mj-lt"/>
              </a:rPr>
              <a:t>Technical Objectives</a:t>
            </a:r>
          </a:p>
        </p:txBody>
      </p:sp>
      <p:sp>
        <p:nvSpPr>
          <p:cNvPr id="3" name="Text Placeholder 2">
            <a:extLst>
              <a:ext uri="{FF2B5EF4-FFF2-40B4-BE49-F238E27FC236}">
                <a16:creationId xmlns:a16="http://schemas.microsoft.com/office/drawing/2014/main" id="{5A14CBF9-36A0-894A-8C08-A179DD8D7526}"/>
              </a:ext>
            </a:extLst>
          </p:cNvPr>
          <p:cNvSpPr>
            <a:spLocks noGrp="1"/>
          </p:cNvSpPr>
          <p:nvPr>
            <p:ph type="body" idx="1"/>
          </p:nvPr>
        </p:nvSpPr>
        <p:spPr>
          <a:xfrm>
            <a:off x="729451" y="1276459"/>
            <a:ext cx="4782890" cy="2743614"/>
          </a:xfrm>
          <a:ln>
            <a:solidFill>
              <a:srgbClr val="0070C0"/>
            </a:solidFill>
          </a:ln>
        </p:spPr>
        <p:txBody>
          <a:bodyPr lIns="91440"/>
          <a:lstStyle/>
          <a:p>
            <a:r>
              <a:rPr lang="en-US" sz="1200" b="1" dirty="0">
                <a:solidFill>
                  <a:srgbClr val="002060"/>
                </a:solidFill>
                <a:latin typeface="+mn-lt"/>
              </a:rPr>
              <a:t>Reduce time and cost required for analytics and improve productivity </a:t>
            </a:r>
            <a:r>
              <a:rPr lang="en-US" sz="1200" dirty="0">
                <a:solidFill>
                  <a:srgbClr val="002060"/>
                </a:solidFill>
                <a:latin typeface="+mn-lt"/>
              </a:rPr>
              <a:t>through automation</a:t>
            </a:r>
          </a:p>
          <a:p>
            <a:endParaRPr lang="en-US" sz="1200" dirty="0">
              <a:solidFill>
                <a:srgbClr val="002060"/>
              </a:solidFill>
              <a:latin typeface="+mn-lt"/>
            </a:endParaRPr>
          </a:p>
          <a:p>
            <a:r>
              <a:rPr lang="en-US" sz="1200" b="1" dirty="0">
                <a:solidFill>
                  <a:srgbClr val="002060"/>
                </a:solidFill>
                <a:latin typeface="+mn-lt"/>
              </a:rPr>
              <a:t>Capture customer behavior </a:t>
            </a:r>
            <a:r>
              <a:rPr lang="en-US" sz="1200" dirty="0">
                <a:solidFill>
                  <a:srgbClr val="002060"/>
                </a:solidFill>
                <a:latin typeface="+mn-lt"/>
              </a:rPr>
              <a:t>on the website to improve analytical insights</a:t>
            </a:r>
          </a:p>
          <a:p>
            <a:endParaRPr lang="en-US" sz="1200" dirty="0">
              <a:solidFill>
                <a:srgbClr val="002060"/>
              </a:solidFill>
              <a:latin typeface="+mn-lt"/>
            </a:endParaRPr>
          </a:p>
          <a:p>
            <a:r>
              <a:rPr lang="en-US" sz="1200" b="1" dirty="0">
                <a:solidFill>
                  <a:srgbClr val="002060"/>
                </a:solidFill>
                <a:latin typeface="+mn-lt"/>
              </a:rPr>
              <a:t>Provide targeted product recommendations </a:t>
            </a:r>
            <a:r>
              <a:rPr lang="en-US" sz="1200" dirty="0">
                <a:solidFill>
                  <a:srgbClr val="002060"/>
                </a:solidFill>
                <a:latin typeface="+mn-lt"/>
              </a:rPr>
              <a:t>by transitioning from a reporting to an analytical model and help increase sales</a:t>
            </a:r>
          </a:p>
          <a:p>
            <a:endParaRPr lang="en-US" sz="1200" dirty="0">
              <a:solidFill>
                <a:srgbClr val="002060"/>
              </a:solidFill>
              <a:latin typeface="+mn-lt"/>
            </a:endParaRPr>
          </a:p>
          <a:p>
            <a:r>
              <a:rPr lang="en-US" sz="1200" b="1" dirty="0">
                <a:solidFill>
                  <a:srgbClr val="002060"/>
                </a:solidFill>
                <a:latin typeface="+mn-lt"/>
              </a:rPr>
              <a:t>Make data and analytics a centerpiece </a:t>
            </a:r>
            <a:r>
              <a:rPr lang="en-US" sz="1200" dirty="0">
                <a:solidFill>
                  <a:srgbClr val="002060"/>
                </a:solidFill>
                <a:latin typeface="+mn-lt"/>
              </a:rPr>
              <a:t>of marketing strategy</a:t>
            </a:r>
          </a:p>
          <a:p>
            <a:endParaRPr lang="en-US" sz="1400" b="1" dirty="0">
              <a:solidFill>
                <a:srgbClr val="002060"/>
              </a:solidFill>
              <a:latin typeface="+mn-lt"/>
            </a:endParaRPr>
          </a:p>
          <a:p>
            <a:pPr marL="146050" indent="0">
              <a:buNone/>
            </a:pPr>
            <a:endParaRPr lang="en-US" sz="1400" dirty="0">
              <a:solidFill>
                <a:srgbClr val="002060"/>
              </a:solidFill>
              <a:latin typeface="+mn-lt"/>
            </a:endParaRPr>
          </a:p>
        </p:txBody>
      </p:sp>
      <p:sp>
        <p:nvSpPr>
          <p:cNvPr id="4" name="Slide Number Placeholder 3">
            <a:extLst>
              <a:ext uri="{FF2B5EF4-FFF2-40B4-BE49-F238E27FC236}">
                <a16:creationId xmlns:a16="http://schemas.microsoft.com/office/drawing/2014/main" id="{D36C90E9-430D-1344-8872-93ADFAE3FDA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13</a:t>
            </a:fld>
            <a:endParaRPr lang="en"/>
          </a:p>
        </p:txBody>
      </p:sp>
      <p:pic>
        <p:nvPicPr>
          <p:cNvPr id="6" name="Picture 5">
            <a:extLst>
              <a:ext uri="{FF2B5EF4-FFF2-40B4-BE49-F238E27FC236}">
                <a16:creationId xmlns:a16="http://schemas.microsoft.com/office/drawing/2014/main" id="{8CA1995B-48E2-AC4A-B1F2-3E3EF6868A10}"/>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5863378" y="1088391"/>
            <a:ext cx="3102412" cy="2814949"/>
          </a:xfrm>
          <a:prstGeom prst="rect">
            <a:avLst/>
          </a:prstGeom>
        </p:spPr>
      </p:pic>
      <p:sp>
        <p:nvSpPr>
          <p:cNvPr id="5" name="Rectangle 4">
            <a:extLst>
              <a:ext uri="{FF2B5EF4-FFF2-40B4-BE49-F238E27FC236}">
                <a16:creationId xmlns:a16="http://schemas.microsoft.com/office/drawing/2014/main" id="{9EE676E5-F51A-2943-9D1C-FF841C664B9A}"/>
              </a:ext>
            </a:extLst>
          </p:cNvPr>
          <p:cNvSpPr/>
          <p:nvPr/>
        </p:nvSpPr>
        <p:spPr>
          <a:xfrm>
            <a:off x="5932737" y="4128145"/>
            <a:ext cx="2963694" cy="338554"/>
          </a:xfrm>
          <a:prstGeom prst="rect">
            <a:avLst/>
          </a:prstGeom>
        </p:spPr>
        <p:txBody>
          <a:bodyPr wrap="square">
            <a:spAutoFit/>
          </a:bodyPr>
          <a:lstStyle/>
          <a:p>
            <a:r>
              <a:rPr lang="en-US" sz="800" dirty="0">
                <a:solidFill>
                  <a:srgbClr val="FF0000"/>
                </a:solidFill>
                <a:latin typeface="+mn-lt"/>
              </a:rPr>
              <a:t>Source for image</a:t>
            </a:r>
            <a:r>
              <a:rPr lang="en-US" sz="800" dirty="0">
                <a:solidFill>
                  <a:srgbClr val="002060"/>
                </a:solidFill>
                <a:latin typeface="+mn-lt"/>
              </a:rPr>
              <a:t>: https://</a:t>
            </a:r>
            <a:r>
              <a:rPr lang="en-US" sz="800" dirty="0" err="1">
                <a:solidFill>
                  <a:srgbClr val="002060"/>
                </a:solidFill>
                <a:latin typeface="+mn-lt"/>
              </a:rPr>
              <a:t>www.vectorstock.com</a:t>
            </a:r>
            <a:r>
              <a:rPr lang="en-US" sz="800" dirty="0">
                <a:solidFill>
                  <a:srgbClr val="002060"/>
                </a:solidFill>
                <a:latin typeface="+mn-lt"/>
              </a:rPr>
              <a:t>/royalty-free-vector/icon-flat-style-design-goal-setting-vector-7928544</a:t>
            </a:r>
          </a:p>
        </p:txBody>
      </p:sp>
    </p:spTree>
    <p:extLst>
      <p:ext uri="{BB962C8B-B14F-4D97-AF65-F5344CB8AC3E}">
        <p14:creationId xmlns:p14="http://schemas.microsoft.com/office/powerpoint/2010/main" val="20852124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C9BC49-F135-7A49-A37A-9CF84A60EB98}"/>
              </a:ext>
            </a:extLst>
          </p:cNvPr>
          <p:cNvSpPr>
            <a:spLocks noGrp="1"/>
          </p:cNvSpPr>
          <p:nvPr>
            <p:ph type="title"/>
          </p:nvPr>
        </p:nvSpPr>
        <p:spPr/>
        <p:txBody>
          <a:bodyPr/>
          <a:lstStyle/>
          <a:p>
            <a:r>
              <a:rPr lang="en-US" b="0" dirty="0">
                <a:solidFill>
                  <a:schemeClr val="accent6">
                    <a:lumMod val="50000"/>
                  </a:schemeClr>
                </a:solidFill>
                <a:latin typeface="+mj-lt"/>
              </a:rPr>
              <a:t>Strategic Objectives</a:t>
            </a:r>
          </a:p>
        </p:txBody>
      </p:sp>
      <p:sp>
        <p:nvSpPr>
          <p:cNvPr id="4" name="Slide Number Placeholder 3">
            <a:extLst>
              <a:ext uri="{FF2B5EF4-FFF2-40B4-BE49-F238E27FC236}">
                <a16:creationId xmlns:a16="http://schemas.microsoft.com/office/drawing/2014/main" id="{37F72C90-BB60-9D4F-9324-ACB65317299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14</a:t>
            </a:fld>
            <a:endParaRPr lang="en"/>
          </a:p>
        </p:txBody>
      </p:sp>
      <p:pic>
        <p:nvPicPr>
          <p:cNvPr id="5" name="Picture 4">
            <a:extLst>
              <a:ext uri="{FF2B5EF4-FFF2-40B4-BE49-F238E27FC236}">
                <a16:creationId xmlns:a16="http://schemas.microsoft.com/office/drawing/2014/main" id="{2EC6E415-FFA1-E647-A857-E83A43EC986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629071" y="1360433"/>
            <a:ext cx="3362644" cy="2504062"/>
          </a:xfrm>
          <a:prstGeom prst="rect">
            <a:avLst/>
          </a:prstGeom>
        </p:spPr>
      </p:pic>
      <p:sp>
        <p:nvSpPr>
          <p:cNvPr id="9" name="Rounded Rectangle 8">
            <a:extLst>
              <a:ext uri="{FF2B5EF4-FFF2-40B4-BE49-F238E27FC236}">
                <a16:creationId xmlns:a16="http://schemas.microsoft.com/office/drawing/2014/main" id="{FAA7D50C-113F-8A41-8B0B-0469F03A9085}"/>
              </a:ext>
            </a:extLst>
          </p:cNvPr>
          <p:cNvSpPr/>
          <p:nvPr/>
        </p:nvSpPr>
        <p:spPr>
          <a:xfrm>
            <a:off x="729449" y="1159726"/>
            <a:ext cx="5486400" cy="621792"/>
          </a:xfrm>
          <a:prstGeom prst="roundRect">
            <a:avLst/>
          </a:prstGeom>
          <a:solidFill>
            <a:schemeClr val="accent2">
              <a:lumMod val="40000"/>
              <a:lumOff val="60000"/>
            </a:schemeClr>
          </a:solidFill>
          <a:ln w="6350">
            <a:solidFill>
              <a:srgbClr val="0070C0"/>
            </a:solidFill>
          </a:ln>
        </p:spPr>
        <p:style>
          <a:lnRef idx="2">
            <a:schemeClr val="lt1">
              <a:hueOff val="0"/>
              <a:satOff val="0"/>
              <a:lumOff val="0"/>
              <a:alphaOff val="0"/>
            </a:schemeClr>
          </a:lnRef>
          <a:fillRef idx="1">
            <a:schemeClr val="accent2">
              <a:alpha val="90000"/>
              <a:hueOff val="0"/>
              <a:satOff val="0"/>
              <a:lumOff val="0"/>
              <a:alphaOff val="0"/>
            </a:schemeClr>
          </a:fillRef>
          <a:effectRef idx="0">
            <a:schemeClr val="accent2">
              <a:alpha val="90000"/>
              <a:hueOff val="0"/>
              <a:satOff val="0"/>
              <a:lumOff val="0"/>
              <a:alphaOff val="0"/>
            </a:schemeClr>
          </a:effectRef>
          <a:fontRef idx="minor">
            <a:schemeClr val="lt1"/>
          </a:fontRef>
        </p:style>
        <p:txBody>
          <a:bodyPr spcFirstLastPara="0" vert="horz" wrap="square" lIns="91440" tIns="91440" rIns="91440" bIns="91440" numCol="1" spcCol="1270" anchor="ctr" anchorCtr="0">
            <a:noAutofit/>
          </a:bodyPr>
          <a:lstStyle/>
          <a:p>
            <a:pPr defTabSz="1466850">
              <a:lnSpc>
                <a:spcPct val="90000"/>
              </a:lnSpc>
              <a:spcBef>
                <a:spcPct val="0"/>
              </a:spcBef>
              <a:spcAft>
                <a:spcPct val="35000"/>
              </a:spcAft>
            </a:pPr>
            <a:r>
              <a:rPr lang="en-US" sz="1200" b="1" dirty="0">
                <a:solidFill>
                  <a:srgbClr val="002060"/>
                </a:solidFill>
              </a:rPr>
              <a:t>Build and scale advanced analytics competencies </a:t>
            </a:r>
            <a:r>
              <a:rPr lang="en-US" sz="1200" dirty="0">
                <a:solidFill>
                  <a:srgbClr val="002060"/>
                </a:solidFill>
              </a:rPr>
              <a:t>including data science and machine learning and incorporate them across functional areas of the company</a:t>
            </a:r>
          </a:p>
        </p:txBody>
      </p:sp>
      <p:sp>
        <p:nvSpPr>
          <p:cNvPr id="11" name="Rounded Rectangle 10">
            <a:extLst>
              <a:ext uri="{FF2B5EF4-FFF2-40B4-BE49-F238E27FC236}">
                <a16:creationId xmlns:a16="http://schemas.microsoft.com/office/drawing/2014/main" id="{E6D62E18-B5E4-2740-BE03-F2F01AC52690}"/>
              </a:ext>
            </a:extLst>
          </p:cNvPr>
          <p:cNvSpPr/>
          <p:nvPr/>
        </p:nvSpPr>
        <p:spPr>
          <a:xfrm>
            <a:off x="729448" y="2053311"/>
            <a:ext cx="4899623" cy="621792"/>
          </a:xfrm>
          <a:prstGeom prst="roundRect">
            <a:avLst/>
          </a:prstGeom>
          <a:solidFill>
            <a:schemeClr val="accent2">
              <a:lumMod val="40000"/>
              <a:lumOff val="60000"/>
            </a:schemeClr>
          </a:solidFill>
          <a:ln w="6350">
            <a:solidFill>
              <a:srgbClr val="0070C0"/>
            </a:solidFill>
          </a:ln>
        </p:spPr>
        <p:style>
          <a:lnRef idx="2">
            <a:schemeClr val="lt1">
              <a:hueOff val="0"/>
              <a:satOff val="0"/>
              <a:lumOff val="0"/>
              <a:alphaOff val="0"/>
            </a:schemeClr>
          </a:lnRef>
          <a:fillRef idx="1">
            <a:schemeClr val="accent2">
              <a:alpha val="90000"/>
              <a:hueOff val="0"/>
              <a:satOff val="0"/>
              <a:lumOff val="0"/>
              <a:alphaOff val="0"/>
            </a:schemeClr>
          </a:fillRef>
          <a:effectRef idx="0">
            <a:schemeClr val="accent2">
              <a:alpha val="90000"/>
              <a:hueOff val="0"/>
              <a:satOff val="0"/>
              <a:lumOff val="0"/>
              <a:alphaOff val="0"/>
            </a:schemeClr>
          </a:effectRef>
          <a:fontRef idx="minor">
            <a:schemeClr val="lt1"/>
          </a:fontRef>
        </p:style>
        <p:txBody>
          <a:bodyPr spcFirstLastPara="0" vert="horz" wrap="square" lIns="91440" tIns="91440" rIns="91440" bIns="91440" numCol="1" spcCol="1270" anchor="ctr" anchorCtr="0">
            <a:noAutofit/>
          </a:bodyPr>
          <a:lstStyle/>
          <a:p>
            <a:pPr defTabSz="1466850">
              <a:lnSpc>
                <a:spcPct val="90000"/>
              </a:lnSpc>
              <a:spcBef>
                <a:spcPct val="0"/>
              </a:spcBef>
              <a:spcAft>
                <a:spcPct val="35000"/>
              </a:spcAft>
            </a:pPr>
            <a:r>
              <a:rPr lang="en-US" sz="1200" b="1" dirty="0">
                <a:solidFill>
                  <a:srgbClr val="002060"/>
                </a:solidFill>
              </a:rPr>
              <a:t>Train the analytics team </a:t>
            </a:r>
            <a:r>
              <a:rPr lang="en-US" sz="1200" dirty="0">
                <a:solidFill>
                  <a:srgbClr val="002060"/>
                </a:solidFill>
              </a:rPr>
              <a:t>to enhance data modeling capabilities</a:t>
            </a:r>
          </a:p>
        </p:txBody>
      </p:sp>
      <p:sp>
        <p:nvSpPr>
          <p:cNvPr id="13" name="Rounded Rectangle 12">
            <a:extLst>
              <a:ext uri="{FF2B5EF4-FFF2-40B4-BE49-F238E27FC236}">
                <a16:creationId xmlns:a16="http://schemas.microsoft.com/office/drawing/2014/main" id="{8B3E29EE-38D9-BF4F-9103-A93AF00D94F7}"/>
              </a:ext>
            </a:extLst>
          </p:cNvPr>
          <p:cNvSpPr/>
          <p:nvPr/>
        </p:nvSpPr>
        <p:spPr>
          <a:xfrm>
            <a:off x="729449" y="2946896"/>
            <a:ext cx="4899623" cy="621792"/>
          </a:xfrm>
          <a:prstGeom prst="roundRect">
            <a:avLst/>
          </a:prstGeom>
          <a:solidFill>
            <a:schemeClr val="accent2">
              <a:lumMod val="40000"/>
              <a:lumOff val="60000"/>
            </a:schemeClr>
          </a:solidFill>
          <a:ln w="6350">
            <a:solidFill>
              <a:srgbClr val="0070C0"/>
            </a:solidFill>
          </a:ln>
        </p:spPr>
        <p:style>
          <a:lnRef idx="2">
            <a:schemeClr val="lt1">
              <a:hueOff val="0"/>
              <a:satOff val="0"/>
              <a:lumOff val="0"/>
              <a:alphaOff val="0"/>
            </a:schemeClr>
          </a:lnRef>
          <a:fillRef idx="1">
            <a:schemeClr val="accent2">
              <a:alpha val="90000"/>
              <a:hueOff val="0"/>
              <a:satOff val="0"/>
              <a:lumOff val="0"/>
              <a:alphaOff val="0"/>
            </a:schemeClr>
          </a:fillRef>
          <a:effectRef idx="0">
            <a:schemeClr val="accent2">
              <a:alpha val="90000"/>
              <a:hueOff val="0"/>
              <a:satOff val="0"/>
              <a:lumOff val="0"/>
              <a:alphaOff val="0"/>
            </a:schemeClr>
          </a:effectRef>
          <a:fontRef idx="minor">
            <a:schemeClr val="lt1"/>
          </a:fontRef>
        </p:style>
        <p:txBody>
          <a:bodyPr spcFirstLastPara="0" vert="horz" wrap="square" lIns="91440" tIns="91440" rIns="91440" bIns="91440" numCol="1" spcCol="1270" anchor="ctr" anchorCtr="0">
            <a:noAutofit/>
          </a:bodyPr>
          <a:lstStyle/>
          <a:p>
            <a:pPr defTabSz="1466850">
              <a:lnSpc>
                <a:spcPct val="90000"/>
              </a:lnSpc>
              <a:spcBef>
                <a:spcPct val="0"/>
              </a:spcBef>
              <a:spcAft>
                <a:spcPct val="35000"/>
              </a:spcAft>
            </a:pPr>
            <a:r>
              <a:rPr lang="en-US" sz="1200" dirty="0">
                <a:solidFill>
                  <a:srgbClr val="002060"/>
                </a:solidFill>
              </a:rPr>
              <a:t>Study parameters that help determine customer behavior </a:t>
            </a:r>
            <a:r>
              <a:rPr lang="en-US" sz="1200" b="1" dirty="0">
                <a:solidFill>
                  <a:srgbClr val="002060"/>
                </a:solidFill>
              </a:rPr>
              <a:t>to inform future analytical use cases </a:t>
            </a:r>
          </a:p>
        </p:txBody>
      </p:sp>
      <p:sp>
        <p:nvSpPr>
          <p:cNvPr id="15" name="Rounded Rectangle 14">
            <a:extLst>
              <a:ext uri="{FF2B5EF4-FFF2-40B4-BE49-F238E27FC236}">
                <a16:creationId xmlns:a16="http://schemas.microsoft.com/office/drawing/2014/main" id="{C7A40D3B-0220-9040-8E2D-198139E3A265}"/>
              </a:ext>
            </a:extLst>
          </p:cNvPr>
          <p:cNvSpPr/>
          <p:nvPr/>
        </p:nvSpPr>
        <p:spPr>
          <a:xfrm>
            <a:off x="729449" y="3840480"/>
            <a:ext cx="5486400" cy="621792"/>
          </a:xfrm>
          <a:prstGeom prst="roundRect">
            <a:avLst/>
          </a:prstGeom>
          <a:solidFill>
            <a:schemeClr val="accent2">
              <a:lumMod val="40000"/>
              <a:lumOff val="60000"/>
            </a:schemeClr>
          </a:solidFill>
          <a:ln w="6350">
            <a:solidFill>
              <a:srgbClr val="0070C0"/>
            </a:solidFill>
          </a:ln>
        </p:spPr>
        <p:style>
          <a:lnRef idx="2">
            <a:schemeClr val="lt1">
              <a:hueOff val="0"/>
              <a:satOff val="0"/>
              <a:lumOff val="0"/>
              <a:alphaOff val="0"/>
            </a:schemeClr>
          </a:lnRef>
          <a:fillRef idx="1">
            <a:schemeClr val="accent2">
              <a:alpha val="90000"/>
              <a:hueOff val="0"/>
              <a:satOff val="0"/>
              <a:lumOff val="0"/>
              <a:alphaOff val="0"/>
            </a:schemeClr>
          </a:fillRef>
          <a:effectRef idx="0">
            <a:schemeClr val="accent2">
              <a:alpha val="90000"/>
              <a:hueOff val="0"/>
              <a:satOff val="0"/>
              <a:lumOff val="0"/>
              <a:alphaOff val="0"/>
            </a:schemeClr>
          </a:effectRef>
          <a:fontRef idx="minor">
            <a:schemeClr val="lt1"/>
          </a:fontRef>
        </p:style>
        <p:txBody>
          <a:bodyPr spcFirstLastPara="0" vert="horz" wrap="square" lIns="91440" tIns="91440" rIns="91440" bIns="91440" numCol="1" spcCol="1270" anchor="ctr" anchorCtr="0">
            <a:noAutofit/>
          </a:bodyPr>
          <a:lstStyle/>
          <a:p>
            <a:pPr defTabSz="1466850">
              <a:lnSpc>
                <a:spcPct val="90000"/>
              </a:lnSpc>
              <a:spcBef>
                <a:spcPct val="0"/>
              </a:spcBef>
              <a:spcAft>
                <a:spcPct val="35000"/>
              </a:spcAft>
            </a:pPr>
            <a:r>
              <a:rPr lang="en-US" sz="1200" dirty="0">
                <a:solidFill>
                  <a:srgbClr val="002060"/>
                </a:solidFill>
              </a:rPr>
              <a:t>Identify risks associated with current infrastructure that can </a:t>
            </a:r>
            <a:r>
              <a:rPr lang="en-US" sz="1200" b="1" dirty="0">
                <a:solidFill>
                  <a:srgbClr val="002060"/>
                </a:solidFill>
              </a:rPr>
              <a:t>inform future infrastructure needs</a:t>
            </a:r>
          </a:p>
        </p:txBody>
      </p:sp>
      <p:sp>
        <p:nvSpPr>
          <p:cNvPr id="19" name="Rectangle 18">
            <a:extLst>
              <a:ext uri="{FF2B5EF4-FFF2-40B4-BE49-F238E27FC236}">
                <a16:creationId xmlns:a16="http://schemas.microsoft.com/office/drawing/2014/main" id="{869BD33B-BBAD-F74E-ADD9-CA2BDAFCAD63}"/>
              </a:ext>
            </a:extLst>
          </p:cNvPr>
          <p:cNvSpPr/>
          <p:nvPr/>
        </p:nvSpPr>
        <p:spPr>
          <a:xfrm>
            <a:off x="6363037" y="3671203"/>
            <a:ext cx="2555555" cy="338554"/>
          </a:xfrm>
          <a:prstGeom prst="rect">
            <a:avLst/>
          </a:prstGeom>
        </p:spPr>
        <p:txBody>
          <a:bodyPr wrap="square">
            <a:spAutoFit/>
          </a:bodyPr>
          <a:lstStyle/>
          <a:p>
            <a:r>
              <a:rPr lang="en-US" sz="800" dirty="0">
                <a:solidFill>
                  <a:srgbClr val="FF0000"/>
                </a:solidFill>
                <a:latin typeface="+mn-lt"/>
              </a:rPr>
              <a:t>Source for image</a:t>
            </a:r>
            <a:r>
              <a:rPr lang="en-US" sz="800" dirty="0">
                <a:latin typeface="+mn-lt"/>
              </a:rPr>
              <a:t>: </a:t>
            </a:r>
            <a:r>
              <a:rPr lang="en-US" sz="800" dirty="0">
                <a:solidFill>
                  <a:srgbClr val="002060"/>
                </a:solidFill>
                <a:latin typeface="+mn-lt"/>
              </a:rPr>
              <a:t>https://</a:t>
            </a:r>
            <a:r>
              <a:rPr lang="en-US" sz="800" dirty="0" err="1">
                <a:solidFill>
                  <a:srgbClr val="002060"/>
                </a:solidFill>
                <a:latin typeface="+mn-lt"/>
              </a:rPr>
              <a:t>www.ciberspring.com</a:t>
            </a:r>
            <a:r>
              <a:rPr lang="en-US" sz="800" dirty="0">
                <a:solidFill>
                  <a:srgbClr val="002060"/>
                </a:solidFill>
                <a:latin typeface="+mn-lt"/>
              </a:rPr>
              <a:t>/marketing/strategy/</a:t>
            </a:r>
          </a:p>
        </p:txBody>
      </p:sp>
    </p:spTree>
    <p:extLst>
      <p:ext uri="{BB962C8B-B14F-4D97-AF65-F5344CB8AC3E}">
        <p14:creationId xmlns:p14="http://schemas.microsoft.com/office/powerpoint/2010/main" val="40221316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flip="none" rotWithShape="1">
          <a:gsLst>
            <a:gs pos="24000">
              <a:schemeClr val="accent2">
                <a:lumMod val="40000"/>
                <a:lumOff val="60000"/>
              </a:schemeClr>
            </a:gs>
            <a:gs pos="58000">
              <a:schemeClr val="accent2">
                <a:lumMod val="95000"/>
                <a:lumOff val="5000"/>
              </a:schemeClr>
            </a:gs>
            <a:gs pos="100000">
              <a:schemeClr val="accent2">
                <a:lumMod val="60000"/>
              </a:schemeClr>
            </a:gs>
          </a:gsLst>
          <a:path path="circle">
            <a:fillToRect l="50000" t="130000" r="50000" b="-30000"/>
          </a:path>
          <a:tileRect/>
        </a:gra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BFEAE62-E69C-0B4F-9104-7E04DC64D37A}"/>
              </a:ext>
            </a:extLst>
          </p:cNvPr>
          <p:cNvSpPr>
            <a:spLocks noGrp="1"/>
          </p:cNvSpPr>
          <p:nvPr>
            <p:ph type="title"/>
          </p:nvPr>
        </p:nvSpPr>
        <p:spPr>
          <a:xfrm>
            <a:off x="729450" y="1322450"/>
            <a:ext cx="7688400" cy="705133"/>
          </a:xfrm>
          <a:ln>
            <a:solidFill>
              <a:schemeClr val="bg1"/>
            </a:solidFill>
          </a:ln>
        </p:spPr>
        <p:txBody>
          <a:bodyPr anchor="t"/>
          <a:lstStyle/>
          <a:p>
            <a:r>
              <a:rPr lang="en-US" sz="2800" dirty="0">
                <a:solidFill>
                  <a:schemeClr val="bg1"/>
                </a:solidFill>
                <a:latin typeface="+mj-lt"/>
              </a:rPr>
              <a:t>Requirements Analysis</a:t>
            </a:r>
            <a:br>
              <a:rPr lang="en-US" sz="2400" dirty="0">
                <a:solidFill>
                  <a:schemeClr val="bg1"/>
                </a:solidFill>
                <a:latin typeface="+mj-lt"/>
              </a:rPr>
            </a:br>
            <a:r>
              <a:rPr lang="en-US" sz="2400" dirty="0">
                <a:solidFill>
                  <a:schemeClr val="bg1"/>
                </a:solidFill>
                <a:latin typeface="+mj-lt"/>
              </a:rPr>
              <a:t>	</a:t>
            </a:r>
            <a:br>
              <a:rPr lang="en-US" sz="2400" dirty="0">
                <a:solidFill>
                  <a:schemeClr val="bg1"/>
                </a:solidFill>
                <a:latin typeface="+mj-lt"/>
              </a:rPr>
            </a:br>
            <a:br>
              <a:rPr lang="en-US" sz="2400" dirty="0">
                <a:solidFill>
                  <a:schemeClr val="bg1"/>
                </a:solidFill>
                <a:latin typeface="+mj-lt"/>
              </a:rPr>
            </a:br>
            <a:r>
              <a:rPr lang="en-US" sz="2400" dirty="0">
                <a:solidFill>
                  <a:schemeClr val="bg1"/>
                </a:solidFill>
                <a:latin typeface="+mj-lt"/>
              </a:rPr>
              <a:t>	</a:t>
            </a:r>
            <a:br>
              <a:rPr lang="en-US" sz="2400" dirty="0">
                <a:solidFill>
                  <a:schemeClr val="bg1"/>
                </a:solidFill>
                <a:latin typeface="+mj-lt"/>
              </a:rPr>
            </a:br>
            <a:endParaRPr lang="en-US" sz="2400" dirty="0">
              <a:solidFill>
                <a:schemeClr val="bg1"/>
              </a:solidFill>
              <a:latin typeface="+mj-lt"/>
            </a:endParaRPr>
          </a:p>
        </p:txBody>
      </p:sp>
      <p:sp>
        <p:nvSpPr>
          <p:cNvPr id="5" name="TextBox 4">
            <a:extLst>
              <a:ext uri="{FF2B5EF4-FFF2-40B4-BE49-F238E27FC236}">
                <a16:creationId xmlns:a16="http://schemas.microsoft.com/office/drawing/2014/main" id="{6AF041CC-0EE7-7D4A-859E-2E36F1C410EF}"/>
              </a:ext>
            </a:extLst>
          </p:cNvPr>
          <p:cNvSpPr txBox="1"/>
          <p:nvPr/>
        </p:nvSpPr>
        <p:spPr>
          <a:xfrm>
            <a:off x="729450" y="2207383"/>
            <a:ext cx="4428876" cy="2343527"/>
          </a:xfrm>
          <a:prstGeom prst="rect">
            <a:avLst/>
          </a:prstGeom>
          <a:noFill/>
        </p:spPr>
        <p:txBody>
          <a:bodyPr wrap="square" rtlCol="0">
            <a:spAutoFit/>
          </a:bodyPr>
          <a:lstStyle/>
          <a:p>
            <a:pPr marL="285750" indent="-285750" fontAlgn="base">
              <a:lnSpc>
                <a:spcPct val="150000"/>
              </a:lnSpc>
              <a:buFont typeface="Wingdings" pitchFamily="2" charset="2"/>
              <a:buChar char="Ø"/>
            </a:pPr>
            <a:r>
              <a:rPr lang="en-US" sz="2000" dirty="0">
                <a:solidFill>
                  <a:schemeClr val="bg1"/>
                </a:solidFill>
                <a:latin typeface="+mn-lt"/>
              </a:rPr>
              <a:t>Business Requirements</a:t>
            </a:r>
          </a:p>
          <a:p>
            <a:pPr marL="285750" indent="-285750" fontAlgn="base">
              <a:lnSpc>
                <a:spcPct val="150000"/>
              </a:lnSpc>
              <a:buFont typeface="Wingdings" pitchFamily="2" charset="2"/>
              <a:buChar char="Ø"/>
            </a:pPr>
            <a:r>
              <a:rPr lang="en-US" sz="2000" dirty="0">
                <a:solidFill>
                  <a:schemeClr val="bg1"/>
                </a:solidFill>
                <a:latin typeface="+mn-lt"/>
              </a:rPr>
              <a:t>Functional Requirements</a:t>
            </a:r>
          </a:p>
          <a:p>
            <a:pPr marL="285750" indent="-285750" fontAlgn="base">
              <a:lnSpc>
                <a:spcPct val="150000"/>
              </a:lnSpc>
              <a:buFont typeface="Wingdings" pitchFamily="2" charset="2"/>
              <a:buChar char="Ø"/>
            </a:pPr>
            <a:r>
              <a:rPr lang="en-US" sz="2000" dirty="0">
                <a:solidFill>
                  <a:schemeClr val="bg1"/>
                </a:solidFill>
                <a:latin typeface="+mn-lt"/>
              </a:rPr>
              <a:t>Non-functional Requirements</a:t>
            </a:r>
          </a:p>
          <a:p>
            <a:pPr marL="285750" indent="-285750" fontAlgn="base">
              <a:lnSpc>
                <a:spcPct val="150000"/>
              </a:lnSpc>
              <a:buFont typeface="Wingdings" pitchFamily="2" charset="2"/>
              <a:buChar char="Ø"/>
            </a:pPr>
            <a:r>
              <a:rPr lang="en-US" sz="2000" dirty="0">
                <a:solidFill>
                  <a:schemeClr val="bg1"/>
                </a:solidFill>
                <a:latin typeface="+mn-lt"/>
              </a:rPr>
              <a:t>Personas</a:t>
            </a:r>
          </a:p>
          <a:p>
            <a:pPr marL="285750" indent="-285750" fontAlgn="base">
              <a:lnSpc>
                <a:spcPct val="150000"/>
              </a:lnSpc>
              <a:buFont typeface="Wingdings" pitchFamily="2" charset="2"/>
              <a:buChar char="Ø"/>
            </a:pPr>
            <a:r>
              <a:rPr lang="en-US" sz="2000" dirty="0">
                <a:solidFill>
                  <a:schemeClr val="bg1"/>
                </a:solidFill>
                <a:latin typeface="+mn-lt"/>
              </a:rPr>
              <a:t>User Stories</a:t>
            </a:r>
          </a:p>
        </p:txBody>
      </p:sp>
      <p:sp>
        <p:nvSpPr>
          <p:cNvPr id="2" name="Slide Number Placeholder 1">
            <a:extLst>
              <a:ext uri="{FF2B5EF4-FFF2-40B4-BE49-F238E27FC236}">
                <a16:creationId xmlns:a16="http://schemas.microsoft.com/office/drawing/2014/main" id="{0B1F1039-3E1B-8443-A9E5-F2F5BB7CEC2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15</a:t>
            </a:fld>
            <a:endParaRPr lang="en"/>
          </a:p>
        </p:txBody>
      </p:sp>
    </p:spTree>
    <p:extLst>
      <p:ext uri="{BB962C8B-B14F-4D97-AF65-F5344CB8AC3E}">
        <p14:creationId xmlns:p14="http://schemas.microsoft.com/office/powerpoint/2010/main" val="40859717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86A0B-137D-A949-8A28-D895CF97AA28}"/>
              </a:ext>
            </a:extLst>
          </p:cNvPr>
          <p:cNvSpPr>
            <a:spLocks noGrp="1"/>
          </p:cNvSpPr>
          <p:nvPr>
            <p:ph type="title"/>
          </p:nvPr>
        </p:nvSpPr>
        <p:spPr/>
        <p:txBody>
          <a:bodyPr/>
          <a:lstStyle/>
          <a:p>
            <a:r>
              <a:rPr lang="en-US" sz="2400" dirty="0">
                <a:solidFill>
                  <a:schemeClr val="accent6">
                    <a:lumMod val="50000"/>
                  </a:schemeClr>
                </a:solidFill>
                <a:latin typeface="+mj-lt"/>
              </a:rPr>
              <a:t>Business Requirements</a:t>
            </a:r>
          </a:p>
        </p:txBody>
      </p:sp>
      <p:sp>
        <p:nvSpPr>
          <p:cNvPr id="4" name="Slide Number Placeholder 3">
            <a:extLst>
              <a:ext uri="{FF2B5EF4-FFF2-40B4-BE49-F238E27FC236}">
                <a16:creationId xmlns:a16="http://schemas.microsoft.com/office/drawing/2014/main" id="{24259821-AFD7-A047-932C-D557323F233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16</a:t>
            </a:fld>
            <a:endParaRPr lang="en"/>
          </a:p>
        </p:txBody>
      </p:sp>
      <p:sp>
        <p:nvSpPr>
          <p:cNvPr id="8" name="Freeform 7">
            <a:extLst>
              <a:ext uri="{FF2B5EF4-FFF2-40B4-BE49-F238E27FC236}">
                <a16:creationId xmlns:a16="http://schemas.microsoft.com/office/drawing/2014/main" id="{30066FD5-8683-5F4D-9C49-27FD6D866B22}"/>
              </a:ext>
            </a:extLst>
          </p:cNvPr>
          <p:cNvSpPr/>
          <p:nvPr/>
        </p:nvSpPr>
        <p:spPr>
          <a:xfrm>
            <a:off x="1021977" y="1367568"/>
            <a:ext cx="6878170" cy="699855"/>
          </a:xfrm>
          <a:custGeom>
            <a:avLst/>
            <a:gdLst>
              <a:gd name="connsiteX0" fmla="*/ 0 w 2641600"/>
              <a:gd name="connsiteY0" fmla="*/ 160341 h 962025"/>
              <a:gd name="connsiteX1" fmla="*/ 160341 w 2641600"/>
              <a:gd name="connsiteY1" fmla="*/ 0 h 962025"/>
              <a:gd name="connsiteX2" fmla="*/ 2481259 w 2641600"/>
              <a:gd name="connsiteY2" fmla="*/ 0 h 962025"/>
              <a:gd name="connsiteX3" fmla="*/ 2641600 w 2641600"/>
              <a:gd name="connsiteY3" fmla="*/ 160341 h 962025"/>
              <a:gd name="connsiteX4" fmla="*/ 2641600 w 2641600"/>
              <a:gd name="connsiteY4" fmla="*/ 801684 h 962025"/>
              <a:gd name="connsiteX5" fmla="*/ 2481259 w 2641600"/>
              <a:gd name="connsiteY5" fmla="*/ 962025 h 962025"/>
              <a:gd name="connsiteX6" fmla="*/ 160341 w 2641600"/>
              <a:gd name="connsiteY6" fmla="*/ 962025 h 962025"/>
              <a:gd name="connsiteX7" fmla="*/ 0 w 2641600"/>
              <a:gd name="connsiteY7" fmla="*/ 801684 h 962025"/>
              <a:gd name="connsiteX8" fmla="*/ 0 w 2641600"/>
              <a:gd name="connsiteY8" fmla="*/ 160341 h 96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41600" h="962025">
                <a:moveTo>
                  <a:pt x="0" y="160341"/>
                </a:moveTo>
                <a:cubicBezTo>
                  <a:pt x="0" y="71787"/>
                  <a:pt x="71787" y="0"/>
                  <a:pt x="160341" y="0"/>
                </a:cubicBezTo>
                <a:lnTo>
                  <a:pt x="2481259" y="0"/>
                </a:lnTo>
                <a:cubicBezTo>
                  <a:pt x="2569813" y="0"/>
                  <a:pt x="2641600" y="71787"/>
                  <a:pt x="2641600" y="160341"/>
                </a:cubicBezTo>
                <a:lnTo>
                  <a:pt x="2641600" y="801684"/>
                </a:lnTo>
                <a:cubicBezTo>
                  <a:pt x="2641600" y="890238"/>
                  <a:pt x="2569813" y="962025"/>
                  <a:pt x="2481259" y="962025"/>
                </a:cubicBezTo>
                <a:lnTo>
                  <a:pt x="160341" y="962025"/>
                </a:lnTo>
                <a:cubicBezTo>
                  <a:pt x="71787" y="962025"/>
                  <a:pt x="0" y="890238"/>
                  <a:pt x="0" y="801684"/>
                </a:cubicBezTo>
                <a:lnTo>
                  <a:pt x="0" y="160341"/>
                </a:lnTo>
                <a:close/>
              </a:path>
            </a:pathLst>
          </a:custGeom>
          <a:solidFill>
            <a:schemeClr val="accent2">
              <a:lumMod val="40000"/>
              <a:lumOff val="60000"/>
              <a:alpha val="90000"/>
            </a:schemeClr>
          </a:solidFill>
          <a:ln w="9525"/>
        </p:spPr>
        <p:style>
          <a:lnRef idx="2">
            <a:schemeClr val="accent5">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203172" tIns="203172" rIns="203172" bIns="203172" numCol="1" spcCol="1270" anchor="ctr" anchorCtr="0">
            <a:noAutofit/>
          </a:bodyPr>
          <a:lstStyle/>
          <a:p>
            <a:r>
              <a:rPr lang="en-US" sz="1200" b="1" dirty="0">
                <a:solidFill>
                  <a:srgbClr val="002060"/>
                </a:solidFill>
              </a:rPr>
              <a:t>1. Apache Spark Implementation: </a:t>
            </a:r>
            <a:r>
              <a:rPr lang="en-US" sz="1200" dirty="0">
                <a:solidFill>
                  <a:srgbClr val="002060"/>
                </a:solidFill>
              </a:rPr>
              <a:t>Implement Apache Spark over existing MySQL Database management system to automate data analytics capabilities</a:t>
            </a:r>
          </a:p>
        </p:txBody>
      </p:sp>
      <p:sp>
        <p:nvSpPr>
          <p:cNvPr id="9" name="Freeform 8">
            <a:extLst>
              <a:ext uri="{FF2B5EF4-FFF2-40B4-BE49-F238E27FC236}">
                <a16:creationId xmlns:a16="http://schemas.microsoft.com/office/drawing/2014/main" id="{62537C9C-0504-4048-A27D-BC7B54F3C685}"/>
              </a:ext>
            </a:extLst>
          </p:cNvPr>
          <p:cNvSpPr/>
          <p:nvPr/>
        </p:nvSpPr>
        <p:spPr>
          <a:xfrm>
            <a:off x="1021977" y="2410462"/>
            <a:ext cx="6878170" cy="699855"/>
          </a:xfrm>
          <a:custGeom>
            <a:avLst/>
            <a:gdLst>
              <a:gd name="connsiteX0" fmla="*/ 0 w 2641600"/>
              <a:gd name="connsiteY0" fmla="*/ 160341 h 962025"/>
              <a:gd name="connsiteX1" fmla="*/ 160341 w 2641600"/>
              <a:gd name="connsiteY1" fmla="*/ 0 h 962025"/>
              <a:gd name="connsiteX2" fmla="*/ 2481259 w 2641600"/>
              <a:gd name="connsiteY2" fmla="*/ 0 h 962025"/>
              <a:gd name="connsiteX3" fmla="*/ 2641600 w 2641600"/>
              <a:gd name="connsiteY3" fmla="*/ 160341 h 962025"/>
              <a:gd name="connsiteX4" fmla="*/ 2641600 w 2641600"/>
              <a:gd name="connsiteY4" fmla="*/ 801684 h 962025"/>
              <a:gd name="connsiteX5" fmla="*/ 2481259 w 2641600"/>
              <a:gd name="connsiteY5" fmla="*/ 962025 h 962025"/>
              <a:gd name="connsiteX6" fmla="*/ 160341 w 2641600"/>
              <a:gd name="connsiteY6" fmla="*/ 962025 h 962025"/>
              <a:gd name="connsiteX7" fmla="*/ 0 w 2641600"/>
              <a:gd name="connsiteY7" fmla="*/ 801684 h 962025"/>
              <a:gd name="connsiteX8" fmla="*/ 0 w 2641600"/>
              <a:gd name="connsiteY8" fmla="*/ 160341 h 96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41600" h="962025">
                <a:moveTo>
                  <a:pt x="0" y="160341"/>
                </a:moveTo>
                <a:cubicBezTo>
                  <a:pt x="0" y="71787"/>
                  <a:pt x="71787" y="0"/>
                  <a:pt x="160341" y="0"/>
                </a:cubicBezTo>
                <a:lnTo>
                  <a:pt x="2481259" y="0"/>
                </a:lnTo>
                <a:cubicBezTo>
                  <a:pt x="2569813" y="0"/>
                  <a:pt x="2641600" y="71787"/>
                  <a:pt x="2641600" y="160341"/>
                </a:cubicBezTo>
                <a:lnTo>
                  <a:pt x="2641600" y="801684"/>
                </a:lnTo>
                <a:cubicBezTo>
                  <a:pt x="2641600" y="890238"/>
                  <a:pt x="2569813" y="962025"/>
                  <a:pt x="2481259" y="962025"/>
                </a:cubicBezTo>
                <a:lnTo>
                  <a:pt x="160341" y="962025"/>
                </a:lnTo>
                <a:cubicBezTo>
                  <a:pt x="71787" y="962025"/>
                  <a:pt x="0" y="890238"/>
                  <a:pt x="0" y="801684"/>
                </a:cubicBezTo>
                <a:lnTo>
                  <a:pt x="0" y="160341"/>
                </a:lnTo>
                <a:close/>
              </a:path>
            </a:pathLst>
          </a:custGeom>
          <a:solidFill>
            <a:schemeClr val="accent2">
              <a:lumMod val="40000"/>
              <a:lumOff val="60000"/>
              <a:alpha val="90000"/>
            </a:schemeClr>
          </a:solidFill>
          <a:ln w="9525"/>
        </p:spPr>
        <p:style>
          <a:lnRef idx="2">
            <a:schemeClr val="accent5">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203172" tIns="203172" rIns="203172" bIns="203172" numCol="1" spcCol="1270" anchor="ctr" anchorCtr="0">
            <a:noAutofit/>
          </a:bodyPr>
          <a:lstStyle/>
          <a:p>
            <a:pPr defTabSz="1822450">
              <a:lnSpc>
                <a:spcPct val="90000"/>
              </a:lnSpc>
              <a:spcBef>
                <a:spcPct val="0"/>
              </a:spcBef>
              <a:spcAft>
                <a:spcPct val="35000"/>
              </a:spcAft>
            </a:pPr>
            <a:r>
              <a:rPr lang="en-US" sz="1200" b="1" dirty="0">
                <a:solidFill>
                  <a:srgbClr val="002060"/>
                </a:solidFill>
              </a:rPr>
              <a:t>2. Capture customer behavior data </a:t>
            </a:r>
          </a:p>
        </p:txBody>
      </p:sp>
      <p:sp>
        <p:nvSpPr>
          <p:cNvPr id="10" name="Freeform 9">
            <a:extLst>
              <a:ext uri="{FF2B5EF4-FFF2-40B4-BE49-F238E27FC236}">
                <a16:creationId xmlns:a16="http://schemas.microsoft.com/office/drawing/2014/main" id="{97191ED6-BBBA-D046-A718-0D5391B8ADB8}"/>
              </a:ext>
            </a:extLst>
          </p:cNvPr>
          <p:cNvSpPr/>
          <p:nvPr/>
        </p:nvSpPr>
        <p:spPr>
          <a:xfrm>
            <a:off x="1021977" y="3453356"/>
            <a:ext cx="6878170" cy="699855"/>
          </a:xfrm>
          <a:custGeom>
            <a:avLst/>
            <a:gdLst>
              <a:gd name="connsiteX0" fmla="*/ 0 w 2641600"/>
              <a:gd name="connsiteY0" fmla="*/ 160341 h 962025"/>
              <a:gd name="connsiteX1" fmla="*/ 160341 w 2641600"/>
              <a:gd name="connsiteY1" fmla="*/ 0 h 962025"/>
              <a:gd name="connsiteX2" fmla="*/ 2481259 w 2641600"/>
              <a:gd name="connsiteY2" fmla="*/ 0 h 962025"/>
              <a:gd name="connsiteX3" fmla="*/ 2641600 w 2641600"/>
              <a:gd name="connsiteY3" fmla="*/ 160341 h 962025"/>
              <a:gd name="connsiteX4" fmla="*/ 2641600 w 2641600"/>
              <a:gd name="connsiteY4" fmla="*/ 801684 h 962025"/>
              <a:gd name="connsiteX5" fmla="*/ 2481259 w 2641600"/>
              <a:gd name="connsiteY5" fmla="*/ 962025 h 962025"/>
              <a:gd name="connsiteX6" fmla="*/ 160341 w 2641600"/>
              <a:gd name="connsiteY6" fmla="*/ 962025 h 962025"/>
              <a:gd name="connsiteX7" fmla="*/ 0 w 2641600"/>
              <a:gd name="connsiteY7" fmla="*/ 801684 h 962025"/>
              <a:gd name="connsiteX8" fmla="*/ 0 w 2641600"/>
              <a:gd name="connsiteY8" fmla="*/ 160341 h 96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41600" h="962025">
                <a:moveTo>
                  <a:pt x="0" y="160341"/>
                </a:moveTo>
                <a:cubicBezTo>
                  <a:pt x="0" y="71787"/>
                  <a:pt x="71787" y="0"/>
                  <a:pt x="160341" y="0"/>
                </a:cubicBezTo>
                <a:lnTo>
                  <a:pt x="2481259" y="0"/>
                </a:lnTo>
                <a:cubicBezTo>
                  <a:pt x="2569813" y="0"/>
                  <a:pt x="2641600" y="71787"/>
                  <a:pt x="2641600" y="160341"/>
                </a:cubicBezTo>
                <a:lnTo>
                  <a:pt x="2641600" y="801684"/>
                </a:lnTo>
                <a:cubicBezTo>
                  <a:pt x="2641600" y="890238"/>
                  <a:pt x="2569813" y="962025"/>
                  <a:pt x="2481259" y="962025"/>
                </a:cubicBezTo>
                <a:lnTo>
                  <a:pt x="160341" y="962025"/>
                </a:lnTo>
                <a:cubicBezTo>
                  <a:pt x="71787" y="962025"/>
                  <a:pt x="0" y="890238"/>
                  <a:pt x="0" y="801684"/>
                </a:cubicBezTo>
                <a:lnTo>
                  <a:pt x="0" y="160341"/>
                </a:lnTo>
                <a:close/>
              </a:path>
            </a:pathLst>
          </a:custGeom>
          <a:solidFill>
            <a:schemeClr val="accent2">
              <a:lumMod val="40000"/>
              <a:lumOff val="60000"/>
              <a:alpha val="90000"/>
            </a:schemeClr>
          </a:solidFill>
          <a:ln w="9525"/>
        </p:spPr>
        <p:style>
          <a:lnRef idx="2">
            <a:schemeClr val="accent5">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203172" tIns="203172" rIns="203172" bIns="203172" numCol="1" spcCol="1270" anchor="ctr" anchorCtr="0">
            <a:noAutofit/>
          </a:bodyPr>
          <a:lstStyle/>
          <a:p>
            <a:pPr defTabSz="1822450">
              <a:lnSpc>
                <a:spcPct val="90000"/>
              </a:lnSpc>
              <a:spcBef>
                <a:spcPct val="0"/>
              </a:spcBef>
              <a:spcAft>
                <a:spcPct val="35000"/>
              </a:spcAft>
            </a:pPr>
            <a:r>
              <a:rPr lang="en-US" sz="1200" b="1" dirty="0">
                <a:solidFill>
                  <a:srgbClr val="002060"/>
                </a:solidFill>
              </a:rPr>
              <a:t>3. Recommendation Model: </a:t>
            </a:r>
            <a:r>
              <a:rPr lang="en-US" sz="1200" dirty="0">
                <a:solidFill>
                  <a:srgbClr val="002060"/>
                </a:solidFill>
              </a:rPr>
              <a:t>Provide product recommendations to customers using collaborative filtering technique</a:t>
            </a:r>
            <a:endParaRPr lang="en-US" sz="1200" baseline="30000" dirty="0">
              <a:solidFill>
                <a:srgbClr val="002060"/>
              </a:solidFill>
            </a:endParaRPr>
          </a:p>
        </p:txBody>
      </p:sp>
      <p:sp>
        <p:nvSpPr>
          <p:cNvPr id="16" name="Rectangle 15">
            <a:extLst>
              <a:ext uri="{FF2B5EF4-FFF2-40B4-BE49-F238E27FC236}">
                <a16:creationId xmlns:a16="http://schemas.microsoft.com/office/drawing/2014/main" id="{CE95B58C-85AD-CB42-A6D7-98B697CA98F1}"/>
              </a:ext>
            </a:extLst>
          </p:cNvPr>
          <p:cNvSpPr/>
          <p:nvPr/>
        </p:nvSpPr>
        <p:spPr>
          <a:xfrm>
            <a:off x="648327" y="4642129"/>
            <a:ext cx="7514038" cy="338554"/>
          </a:xfrm>
          <a:prstGeom prst="rect">
            <a:avLst/>
          </a:prstGeom>
        </p:spPr>
        <p:txBody>
          <a:bodyPr wrap="square">
            <a:spAutoFit/>
          </a:bodyPr>
          <a:lstStyle/>
          <a:p>
            <a:pPr fontAlgn="base"/>
            <a:r>
              <a:rPr lang="en-US" sz="800" dirty="0">
                <a:solidFill>
                  <a:srgbClr val="FF0000"/>
                </a:solidFill>
                <a:latin typeface="+mn-lt"/>
              </a:rPr>
              <a:t>References</a:t>
            </a:r>
            <a:r>
              <a:rPr lang="en-US" sz="800" dirty="0">
                <a:solidFill>
                  <a:srgbClr val="323232"/>
                </a:solidFill>
                <a:latin typeface="+mn-lt"/>
              </a:rPr>
              <a:t>:</a:t>
            </a:r>
            <a:r>
              <a:rPr lang="en-US" sz="800" dirty="0">
                <a:solidFill>
                  <a:srgbClr val="002060"/>
                </a:solidFill>
                <a:latin typeface="+mn-lt"/>
              </a:rPr>
              <a:t>  Apache Spark Implementation on IBM z/OS;  </a:t>
            </a:r>
          </a:p>
          <a:p>
            <a:pPr fontAlgn="base"/>
            <a:r>
              <a:rPr lang="en-US" sz="800" dirty="0">
                <a:solidFill>
                  <a:srgbClr val="002060"/>
                </a:solidFill>
                <a:latin typeface="+mn-lt"/>
              </a:rPr>
              <a:t>Getting Started with Apache Spark, Inception to Production, James A. Scott, Copyright ˝ 2015 James A. Scott and </a:t>
            </a:r>
            <a:r>
              <a:rPr lang="en-US" sz="800" dirty="0" err="1">
                <a:solidFill>
                  <a:srgbClr val="002060"/>
                </a:solidFill>
                <a:latin typeface="+mn-lt"/>
              </a:rPr>
              <a:t>MapR</a:t>
            </a:r>
            <a:r>
              <a:rPr lang="en-US" sz="800" dirty="0">
                <a:solidFill>
                  <a:srgbClr val="002060"/>
                </a:solidFill>
                <a:latin typeface="+mn-lt"/>
              </a:rPr>
              <a:t> Technologies</a:t>
            </a:r>
          </a:p>
        </p:txBody>
      </p:sp>
    </p:spTree>
    <p:extLst>
      <p:ext uri="{BB962C8B-B14F-4D97-AF65-F5344CB8AC3E}">
        <p14:creationId xmlns:p14="http://schemas.microsoft.com/office/powerpoint/2010/main" val="25810367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86A0B-137D-A949-8A28-D895CF97AA28}"/>
              </a:ext>
            </a:extLst>
          </p:cNvPr>
          <p:cNvSpPr>
            <a:spLocks noGrp="1"/>
          </p:cNvSpPr>
          <p:nvPr>
            <p:ph type="title"/>
          </p:nvPr>
        </p:nvSpPr>
        <p:spPr>
          <a:xfrm>
            <a:off x="729449" y="306023"/>
            <a:ext cx="7977521" cy="637885"/>
          </a:xfrm>
        </p:spPr>
        <p:txBody>
          <a:bodyPr/>
          <a:lstStyle/>
          <a:p>
            <a:r>
              <a:rPr lang="en-US" sz="2400" dirty="0">
                <a:solidFill>
                  <a:schemeClr val="accent6">
                    <a:lumMod val="50000"/>
                  </a:schemeClr>
                </a:solidFill>
                <a:latin typeface="+mj-lt"/>
              </a:rPr>
              <a:t>Functional Requirements: Apache Spark Implementation</a:t>
            </a:r>
            <a:endParaRPr lang="en-US" sz="2400" baseline="30000" dirty="0">
              <a:solidFill>
                <a:schemeClr val="accent6">
                  <a:lumMod val="50000"/>
                </a:schemeClr>
              </a:solidFill>
              <a:latin typeface="+mj-lt"/>
            </a:endParaRPr>
          </a:p>
        </p:txBody>
      </p:sp>
      <p:sp>
        <p:nvSpPr>
          <p:cNvPr id="3" name="Text Placeholder 2">
            <a:extLst>
              <a:ext uri="{FF2B5EF4-FFF2-40B4-BE49-F238E27FC236}">
                <a16:creationId xmlns:a16="http://schemas.microsoft.com/office/drawing/2014/main" id="{3F511CCD-FDFE-BE4B-AAE2-822951B1CEF3}"/>
              </a:ext>
            </a:extLst>
          </p:cNvPr>
          <p:cNvSpPr>
            <a:spLocks noGrp="1"/>
          </p:cNvSpPr>
          <p:nvPr>
            <p:ph type="body" idx="1"/>
          </p:nvPr>
        </p:nvSpPr>
        <p:spPr>
          <a:xfrm>
            <a:off x="729450" y="1327814"/>
            <a:ext cx="7432915" cy="2975245"/>
          </a:xfrm>
          <a:ln>
            <a:solidFill>
              <a:srgbClr val="0070C0"/>
            </a:solidFill>
          </a:ln>
        </p:spPr>
        <p:txBody>
          <a:bodyPr/>
          <a:lstStyle/>
          <a:p>
            <a:endParaRPr lang="en-US" sz="1200" dirty="0">
              <a:solidFill>
                <a:srgbClr val="002060"/>
              </a:solidFill>
              <a:latin typeface="+mn-lt"/>
            </a:endParaRPr>
          </a:p>
          <a:p>
            <a:r>
              <a:rPr lang="en-US" sz="1200" dirty="0">
                <a:solidFill>
                  <a:srgbClr val="002060"/>
                </a:solidFill>
                <a:latin typeface="+mn-lt"/>
              </a:rPr>
              <a:t>System should support a distributed cluster infrastructure for parallel data processing.</a:t>
            </a:r>
          </a:p>
          <a:p>
            <a:endParaRPr lang="en-US" sz="1200" dirty="0">
              <a:solidFill>
                <a:srgbClr val="002060"/>
              </a:solidFill>
              <a:latin typeface="+mn-lt"/>
            </a:endParaRPr>
          </a:p>
          <a:p>
            <a:r>
              <a:rPr lang="en-US" sz="1200" dirty="0">
                <a:solidFill>
                  <a:srgbClr val="002060"/>
                </a:solidFill>
                <a:latin typeface="+mn-lt"/>
              </a:rPr>
              <a:t>System should be compatible with and support existing development environments.</a:t>
            </a:r>
          </a:p>
          <a:p>
            <a:endParaRPr lang="en-US" sz="1200" dirty="0">
              <a:solidFill>
                <a:srgbClr val="002060"/>
              </a:solidFill>
              <a:latin typeface="+mn-lt"/>
            </a:endParaRPr>
          </a:p>
          <a:p>
            <a:r>
              <a:rPr lang="en-US" sz="1200" dirty="0">
                <a:solidFill>
                  <a:srgbClr val="002060"/>
                </a:solidFill>
                <a:latin typeface="+mn-lt"/>
              </a:rPr>
              <a:t>System should provide integrated, optimized, parallel access to existing data environments.</a:t>
            </a:r>
          </a:p>
          <a:p>
            <a:endParaRPr lang="en-US" sz="1200" dirty="0">
              <a:solidFill>
                <a:srgbClr val="002060"/>
              </a:solidFill>
              <a:latin typeface="+mn-lt"/>
            </a:endParaRPr>
          </a:p>
          <a:p>
            <a:r>
              <a:rPr lang="en-US" sz="1200" dirty="0">
                <a:solidFill>
                  <a:srgbClr val="002060"/>
                </a:solidFill>
                <a:latin typeface="+mn-lt"/>
              </a:rPr>
              <a:t>System should support packages that enable loading and manipulating structured data.</a:t>
            </a:r>
          </a:p>
          <a:p>
            <a:endParaRPr lang="en-US" sz="1200" dirty="0">
              <a:solidFill>
                <a:srgbClr val="002060"/>
              </a:solidFill>
              <a:latin typeface="+mn-lt"/>
            </a:endParaRPr>
          </a:p>
          <a:p>
            <a:r>
              <a:rPr lang="en-US" sz="1200" dirty="0">
                <a:solidFill>
                  <a:srgbClr val="002060"/>
                </a:solidFill>
                <a:latin typeface="+mn-lt"/>
              </a:rPr>
              <a:t>System should support SQL and Python languages for data manipulation.</a:t>
            </a:r>
          </a:p>
          <a:p>
            <a:endParaRPr lang="en-US" sz="1200" dirty="0">
              <a:solidFill>
                <a:srgbClr val="002060"/>
              </a:solidFill>
              <a:latin typeface="+mn-lt"/>
            </a:endParaRPr>
          </a:p>
          <a:p>
            <a:r>
              <a:rPr lang="en-US" sz="1200" dirty="0">
                <a:solidFill>
                  <a:srgbClr val="002060"/>
                </a:solidFill>
                <a:latin typeface="+mn-lt"/>
              </a:rPr>
              <a:t>System should be able to scale distributed data sources based on the size and volume of data.</a:t>
            </a:r>
          </a:p>
          <a:p>
            <a:endParaRPr lang="en-US" sz="1200" dirty="0">
              <a:solidFill>
                <a:srgbClr val="002060"/>
              </a:solidFill>
              <a:latin typeface="+mn-lt"/>
            </a:endParaRPr>
          </a:p>
          <a:p>
            <a:endParaRPr lang="en-US" sz="1200" dirty="0">
              <a:solidFill>
                <a:srgbClr val="002060"/>
              </a:solidFill>
              <a:latin typeface="+mn-lt"/>
            </a:endParaRPr>
          </a:p>
          <a:p>
            <a:endParaRPr lang="en-US" sz="1200" dirty="0">
              <a:solidFill>
                <a:srgbClr val="002060"/>
              </a:solidFill>
              <a:latin typeface="+mn-lt"/>
            </a:endParaRPr>
          </a:p>
        </p:txBody>
      </p:sp>
      <p:sp>
        <p:nvSpPr>
          <p:cNvPr id="4" name="Slide Number Placeholder 3">
            <a:extLst>
              <a:ext uri="{FF2B5EF4-FFF2-40B4-BE49-F238E27FC236}">
                <a16:creationId xmlns:a16="http://schemas.microsoft.com/office/drawing/2014/main" id="{24259821-AFD7-A047-932C-D557323F233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17</a:t>
            </a:fld>
            <a:endParaRPr lang="en"/>
          </a:p>
        </p:txBody>
      </p:sp>
      <p:sp>
        <p:nvSpPr>
          <p:cNvPr id="6" name="Rectangle 5">
            <a:extLst>
              <a:ext uri="{FF2B5EF4-FFF2-40B4-BE49-F238E27FC236}">
                <a16:creationId xmlns:a16="http://schemas.microsoft.com/office/drawing/2014/main" id="{BA0F94D5-BB19-FC42-9E71-F49B3712D122}"/>
              </a:ext>
            </a:extLst>
          </p:cNvPr>
          <p:cNvSpPr/>
          <p:nvPr/>
        </p:nvSpPr>
        <p:spPr>
          <a:xfrm>
            <a:off x="648327" y="4642129"/>
            <a:ext cx="7514038" cy="338554"/>
          </a:xfrm>
          <a:prstGeom prst="rect">
            <a:avLst/>
          </a:prstGeom>
        </p:spPr>
        <p:txBody>
          <a:bodyPr wrap="square">
            <a:spAutoFit/>
          </a:bodyPr>
          <a:lstStyle/>
          <a:p>
            <a:pPr fontAlgn="base"/>
            <a:r>
              <a:rPr lang="en-US" sz="800" dirty="0">
                <a:solidFill>
                  <a:srgbClr val="FF0000"/>
                </a:solidFill>
                <a:latin typeface="+mn-lt"/>
              </a:rPr>
              <a:t>References</a:t>
            </a:r>
            <a:r>
              <a:rPr lang="en-US" sz="800" dirty="0">
                <a:solidFill>
                  <a:srgbClr val="323232"/>
                </a:solidFill>
                <a:latin typeface="+mn-lt"/>
              </a:rPr>
              <a:t>:</a:t>
            </a:r>
            <a:r>
              <a:rPr lang="en-US" sz="800" dirty="0">
                <a:solidFill>
                  <a:srgbClr val="002060"/>
                </a:solidFill>
                <a:latin typeface="+mn-lt"/>
              </a:rPr>
              <a:t> Apache Spark Implementation on IBM z/OS;  </a:t>
            </a:r>
          </a:p>
          <a:p>
            <a:pPr fontAlgn="base"/>
            <a:r>
              <a:rPr lang="en-US" sz="800" dirty="0">
                <a:solidFill>
                  <a:srgbClr val="002060"/>
                </a:solidFill>
                <a:latin typeface="+mn-lt"/>
              </a:rPr>
              <a:t>Getting Started with Apache Spark, Inception to Production, James A. Scott, Copyright ˝ 2015 James A. Scott and </a:t>
            </a:r>
            <a:r>
              <a:rPr lang="en-US" sz="800" dirty="0" err="1">
                <a:solidFill>
                  <a:srgbClr val="002060"/>
                </a:solidFill>
                <a:latin typeface="+mn-lt"/>
              </a:rPr>
              <a:t>MapR</a:t>
            </a:r>
            <a:r>
              <a:rPr lang="en-US" sz="800" dirty="0">
                <a:solidFill>
                  <a:srgbClr val="002060"/>
                </a:solidFill>
                <a:latin typeface="+mn-lt"/>
              </a:rPr>
              <a:t> Technologies</a:t>
            </a:r>
          </a:p>
        </p:txBody>
      </p:sp>
    </p:spTree>
    <p:extLst>
      <p:ext uri="{BB962C8B-B14F-4D97-AF65-F5344CB8AC3E}">
        <p14:creationId xmlns:p14="http://schemas.microsoft.com/office/powerpoint/2010/main" val="10807701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86A0B-137D-A949-8A28-D895CF97AA28}"/>
              </a:ext>
            </a:extLst>
          </p:cNvPr>
          <p:cNvSpPr>
            <a:spLocks noGrp="1"/>
          </p:cNvSpPr>
          <p:nvPr>
            <p:ph type="title"/>
          </p:nvPr>
        </p:nvSpPr>
        <p:spPr/>
        <p:txBody>
          <a:bodyPr/>
          <a:lstStyle/>
          <a:p>
            <a:r>
              <a:rPr lang="en-US" sz="2400" dirty="0">
                <a:solidFill>
                  <a:schemeClr val="accent6">
                    <a:lumMod val="50000"/>
                  </a:schemeClr>
                </a:solidFill>
                <a:latin typeface="+mj-lt"/>
              </a:rPr>
              <a:t>Functional Requirements: Recommendation model</a:t>
            </a:r>
            <a:endParaRPr lang="en-US" sz="2400" baseline="30000" dirty="0">
              <a:solidFill>
                <a:schemeClr val="accent6">
                  <a:lumMod val="50000"/>
                </a:schemeClr>
              </a:solidFill>
              <a:latin typeface="+mj-lt"/>
            </a:endParaRPr>
          </a:p>
        </p:txBody>
      </p:sp>
      <p:sp>
        <p:nvSpPr>
          <p:cNvPr id="3" name="Text Placeholder 2">
            <a:extLst>
              <a:ext uri="{FF2B5EF4-FFF2-40B4-BE49-F238E27FC236}">
                <a16:creationId xmlns:a16="http://schemas.microsoft.com/office/drawing/2014/main" id="{3F511CCD-FDFE-BE4B-AAE2-822951B1CEF3}"/>
              </a:ext>
            </a:extLst>
          </p:cNvPr>
          <p:cNvSpPr>
            <a:spLocks noGrp="1"/>
          </p:cNvSpPr>
          <p:nvPr>
            <p:ph type="body" idx="1"/>
          </p:nvPr>
        </p:nvSpPr>
        <p:spPr>
          <a:xfrm>
            <a:off x="820272" y="1206790"/>
            <a:ext cx="7469842" cy="3190397"/>
          </a:xfrm>
          <a:ln>
            <a:solidFill>
              <a:srgbClr val="0070C0"/>
            </a:solidFill>
          </a:ln>
        </p:spPr>
        <p:txBody>
          <a:bodyPr/>
          <a:lstStyle/>
          <a:p>
            <a:r>
              <a:rPr lang="en-US" sz="1200" dirty="0">
                <a:solidFill>
                  <a:srgbClr val="002060"/>
                </a:solidFill>
                <a:latin typeface="+mn-lt"/>
              </a:rPr>
              <a:t>System must enable Data Scientist to design algorithms to generate a latent feature model containing correlation among selected features.</a:t>
            </a:r>
          </a:p>
          <a:p>
            <a:endParaRPr lang="en-US" sz="1200" dirty="0">
              <a:solidFill>
                <a:srgbClr val="002060"/>
              </a:solidFill>
              <a:latin typeface="+mn-lt"/>
            </a:endParaRPr>
          </a:p>
          <a:p>
            <a:r>
              <a:rPr lang="en-US" sz="1200" dirty="0">
                <a:solidFill>
                  <a:srgbClr val="002060"/>
                </a:solidFill>
                <a:latin typeface="+mn-lt"/>
              </a:rPr>
              <a:t>System should enable model-based collaborative filtering of features.</a:t>
            </a:r>
          </a:p>
          <a:p>
            <a:endParaRPr lang="en-US" sz="1200" dirty="0">
              <a:solidFill>
                <a:srgbClr val="002060"/>
              </a:solidFill>
              <a:latin typeface="+mn-lt"/>
            </a:endParaRPr>
          </a:p>
          <a:p>
            <a:r>
              <a:rPr lang="en-US" sz="1200" dirty="0">
                <a:solidFill>
                  <a:srgbClr val="002060"/>
                </a:solidFill>
                <a:latin typeface="+mn-lt"/>
              </a:rPr>
              <a:t>System should support data extraction and manipulation within multiple data sets in the database.</a:t>
            </a:r>
            <a:endParaRPr lang="en-US" sz="1200" dirty="0">
              <a:solidFill>
                <a:srgbClr val="002060"/>
              </a:solidFill>
              <a:highlight>
                <a:srgbClr val="FFFF00"/>
              </a:highlight>
              <a:latin typeface="+mn-lt"/>
            </a:endParaRPr>
          </a:p>
          <a:p>
            <a:endParaRPr lang="en-US" sz="1200" dirty="0">
              <a:solidFill>
                <a:srgbClr val="002060"/>
              </a:solidFill>
              <a:latin typeface="+mn-lt"/>
            </a:endParaRPr>
          </a:p>
          <a:p>
            <a:r>
              <a:rPr lang="en-US" sz="1200" dirty="0">
                <a:solidFill>
                  <a:srgbClr val="002060"/>
                </a:solidFill>
                <a:latin typeface="+mn-lt"/>
              </a:rPr>
              <a:t>System should be able to hold information in memory (cache) to support up to 20 iterations of the latent feature model at any instance.</a:t>
            </a:r>
          </a:p>
          <a:p>
            <a:endParaRPr lang="en-US" sz="1200" dirty="0">
              <a:solidFill>
                <a:srgbClr val="002060"/>
              </a:solidFill>
              <a:latin typeface="+mn-lt"/>
            </a:endParaRPr>
          </a:p>
          <a:p>
            <a:r>
              <a:rPr lang="en-US" sz="1200" dirty="0">
                <a:solidFill>
                  <a:srgbClr val="002060"/>
                </a:solidFill>
                <a:latin typeface="+mn-lt"/>
              </a:rPr>
              <a:t>System should support Machine Learning library and APIs to enable recommendation model development and implementation.</a:t>
            </a:r>
          </a:p>
          <a:p>
            <a:endParaRPr lang="en-US" sz="1200" dirty="0">
              <a:solidFill>
                <a:srgbClr val="002060"/>
              </a:solidFill>
              <a:latin typeface="+mn-lt"/>
            </a:endParaRPr>
          </a:p>
          <a:p>
            <a:r>
              <a:rPr lang="en-US" sz="1200" dirty="0">
                <a:solidFill>
                  <a:srgbClr val="002060"/>
                </a:solidFill>
                <a:latin typeface="+mn-lt"/>
              </a:rPr>
              <a:t>System should support offline/online model training and ingesting trained models for production.</a:t>
            </a:r>
          </a:p>
          <a:p>
            <a:endParaRPr lang="en-US" sz="1200" dirty="0">
              <a:solidFill>
                <a:srgbClr val="002060"/>
              </a:solidFill>
              <a:latin typeface="+mn-lt"/>
            </a:endParaRPr>
          </a:p>
          <a:p>
            <a:endParaRPr lang="en-US" sz="1200" dirty="0">
              <a:solidFill>
                <a:srgbClr val="002060"/>
              </a:solidFill>
              <a:latin typeface="+mn-lt"/>
            </a:endParaRPr>
          </a:p>
        </p:txBody>
      </p:sp>
      <p:sp>
        <p:nvSpPr>
          <p:cNvPr id="4" name="Slide Number Placeholder 3">
            <a:extLst>
              <a:ext uri="{FF2B5EF4-FFF2-40B4-BE49-F238E27FC236}">
                <a16:creationId xmlns:a16="http://schemas.microsoft.com/office/drawing/2014/main" id="{24259821-AFD7-A047-932C-D557323F233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18</a:t>
            </a:fld>
            <a:endParaRPr lang="en"/>
          </a:p>
        </p:txBody>
      </p:sp>
      <p:sp>
        <p:nvSpPr>
          <p:cNvPr id="6" name="Rectangle 5">
            <a:extLst>
              <a:ext uri="{FF2B5EF4-FFF2-40B4-BE49-F238E27FC236}">
                <a16:creationId xmlns:a16="http://schemas.microsoft.com/office/drawing/2014/main" id="{B439D644-538C-FC41-8588-AC6A9A71AD4B}"/>
              </a:ext>
            </a:extLst>
          </p:cNvPr>
          <p:cNvSpPr/>
          <p:nvPr/>
        </p:nvSpPr>
        <p:spPr>
          <a:xfrm>
            <a:off x="648327" y="4642129"/>
            <a:ext cx="7514038" cy="338554"/>
          </a:xfrm>
          <a:prstGeom prst="rect">
            <a:avLst/>
          </a:prstGeom>
        </p:spPr>
        <p:txBody>
          <a:bodyPr wrap="square">
            <a:spAutoFit/>
          </a:bodyPr>
          <a:lstStyle/>
          <a:p>
            <a:pPr fontAlgn="base"/>
            <a:r>
              <a:rPr lang="en-US" sz="800" dirty="0">
                <a:solidFill>
                  <a:srgbClr val="FF0000"/>
                </a:solidFill>
                <a:latin typeface="+mn-lt"/>
              </a:rPr>
              <a:t>References</a:t>
            </a:r>
            <a:r>
              <a:rPr lang="en-US" sz="800" dirty="0">
                <a:solidFill>
                  <a:srgbClr val="323232"/>
                </a:solidFill>
                <a:latin typeface="+mn-lt"/>
              </a:rPr>
              <a:t>:</a:t>
            </a:r>
            <a:r>
              <a:rPr lang="en-US" sz="800" dirty="0">
                <a:solidFill>
                  <a:srgbClr val="002060"/>
                </a:solidFill>
                <a:latin typeface="+mn-lt"/>
              </a:rPr>
              <a:t> Apache Spark Implementation on IBM z/OS;  </a:t>
            </a:r>
          </a:p>
          <a:p>
            <a:pPr fontAlgn="base"/>
            <a:r>
              <a:rPr lang="en-US" sz="800" dirty="0">
                <a:solidFill>
                  <a:srgbClr val="002060"/>
                </a:solidFill>
                <a:latin typeface="+mn-lt"/>
              </a:rPr>
              <a:t>Getting Started with Apache Spark, Inception to Production, James A. Scott, Copyright ˝ 2015 James A. Scott and </a:t>
            </a:r>
            <a:r>
              <a:rPr lang="en-US" sz="800" dirty="0" err="1">
                <a:solidFill>
                  <a:srgbClr val="002060"/>
                </a:solidFill>
                <a:latin typeface="+mn-lt"/>
              </a:rPr>
              <a:t>MapR</a:t>
            </a:r>
            <a:r>
              <a:rPr lang="en-US" sz="800" dirty="0">
                <a:solidFill>
                  <a:srgbClr val="002060"/>
                </a:solidFill>
                <a:latin typeface="+mn-lt"/>
              </a:rPr>
              <a:t> Technologies</a:t>
            </a:r>
          </a:p>
        </p:txBody>
      </p:sp>
    </p:spTree>
    <p:extLst>
      <p:ext uri="{BB962C8B-B14F-4D97-AF65-F5344CB8AC3E}">
        <p14:creationId xmlns:p14="http://schemas.microsoft.com/office/powerpoint/2010/main" val="20499789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86A0B-137D-A949-8A28-D895CF97AA28}"/>
              </a:ext>
            </a:extLst>
          </p:cNvPr>
          <p:cNvSpPr>
            <a:spLocks noGrp="1"/>
          </p:cNvSpPr>
          <p:nvPr>
            <p:ph type="title"/>
          </p:nvPr>
        </p:nvSpPr>
        <p:spPr/>
        <p:txBody>
          <a:bodyPr/>
          <a:lstStyle/>
          <a:p>
            <a:r>
              <a:rPr lang="en-US" sz="2000" dirty="0">
                <a:solidFill>
                  <a:schemeClr val="accent6">
                    <a:lumMod val="50000"/>
                  </a:schemeClr>
                </a:solidFill>
                <a:latin typeface="+mj-lt"/>
              </a:rPr>
              <a:t>Functional Requirements: Capturing Customer Behavior Data</a:t>
            </a:r>
          </a:p>
        </p:txBody>
      </p:sp>
      <p:sp>
        <p:nvSpPr>
          <p:cNvPr id="3" name="Text Placeholder 2">
            <a:extLst>
              <a:ext uri="{FF2B5EF4-FFF2-40B4-BE49-F238E27FC236}">
                <a16:creationId xmlns:a16="http://schemas.microsoft.com/office/drawing/2014/main" id="{3F511CCD-FDFE-BE4B-AAE2-822951B1CEF3}"/>
              </a:ext>
            </a:extLst>
          </p:cNvPr>
          <p:cNvSpPr>
            <a:spLocks noGrp="1"/>
          </p:cNvSpPr>
          <p:nvPr>
            <p:ph type="body" idx="1"/>
          </p:nvPr>
        </p:nvSpPr>
        <p:spPr>
          <a:xfrm>
            <a:off x="729450" y="1418664"/>
            <a:ext cx="7688700" cy="2581835"/>
          </a:xfrm>
          <a:ln>
            <a:solidFill>
              <a:srgbClr val="0070C0"/>
            </a:solidFill>
          </a:ln>
        </p:spPr>
        <p:txBody>
          <a:bodyPr/>
          <a:lstStyle/>
          <a:p>
            <a:endParaRPr lang="en-US" sz="1400" dirty="0">
              <a:solidFill>
                <a:srgbClr val="002060"/>
              </a:solidFill>
              <a:latin typeface="+mn-lt"/>
            </a:endParaRPr>
          </a:p>
          <a:p>
            <a:r>
              <a:rPr lang="en-US" sz="1400" dirty="0">
                <a:solidFill>
                  <a:srgbClr val="002060"/>
                </a:solidFill>
                <a:latin typeface="+mn-lt"/>
              </a:rPr>
              <a:t>System must allow creation of new database schema to capture customer behavior data including: </a:t>
            </a:r>
          </a:p>
          <a:p>
            <a:endParaRPr lang="en-US" sz="1400" dirty="0">
              <a:solidFill>
                <a:srgbClr val="002060"/>
              </a:solidFill>
              <a:latin typeface="+mn-lt"/>
            </a:endParaRPr>
          </a:p>
          <a:p>
            <a:pPr lvl="1">
              <a:spcBef>
                <a:spcPts val="0"/>
              </a:spcBef>
            </a:pPr>
            <a:r>
              <a:rPr lang="en-US" sz="1400" dirty="0">
                <a:solidFill>
                  <a:srgbClr val="002060"/>
                </a:solidFill>
                <a:latin typeface="+mn-lt"/>
              </a:rPr>
              <a:t>Navigation history during a session </a:t>
            </a:r>
          </a:p>
          <a:p>
            <a:pPr lvl="1">
              <a:spcBef>
                <a:spcPts val="0"/>
              </a:spcBef>
            </a:pPr>
            <a:r>
              <a:rPr lang="en-US" sz="1400" dirty="0">
                <a:solidFill>
                  <a:srgbClr val="002060"/>
                </a:solidFill>
                <a:latin typeface="+mn-lt"/>
              </a:rPr>
              <a:t>Cart history for products not purchased</a:t>
            </a:r>
          </a:p>
          <a:p>
            <a:pPr lvl="1">
              <a:spcBef>
                <a:spcPts val="0"/>
              </a:spcBef>
            </a:pPr>
            <a:r>
              <a:rPr lang="en-US" sz="1400" dirty="0">
                <a:solidFill>
                  <a:srgbClr val="002060"/>
                </a:solidFill>
                <a:latin typeface="+mn-lt"/>
              </a:rPr>
              <a:t>Product browsing history of customer</a:t>
            </a:r>
          </a:p>
          <a:p>
            <a:pPr marL="146050" indent="0">
              <a:buNone/>
            </a:pPr>
            <a:endParaRPr lang="en-US" dirty="0">
              <a:solidFill>
                <a:srgbClr val="002060"/>
              </a:solidFill>
              <a:latin typeface="+mn-lt"/>
            </a:endParaRPr>
          </a:p>
          <a:p>
            <a:r>
              <a:rPr lang="en-US" dirty="0">
                <a:solidFill>
                  <a:srgbClr val="002060"/>
                </a:solidFill>
                <a:latin typeface="+mn-lt"/>
              </a:rPr>
              <a:t>System must integrate with existing data sources to allow data extraction. </a:t>
            </a:r>
          </a:p>
          <a:p>
            <a:endParaRPr lang="en-US" dirty="0">
              <a:solidFill>
                <a:srgbClr val="002060"/>
              </a:solidFill>
              <a:latin typeface="+mn-lt"/>
            </a:endParaRPr>
          </a:p>
        </p:txBody>
      </p:sp>
      <p:sp>
        <p:nvSpPr>
          <p:cNvPr id="4" name="Slide Number Placeholder 3">
            <a:extLst>
              <a:ext uri="{FF2B5EF4-FFF2-40B4-BE49-F238E27FC236}">
                <a16:creationId xmlns:a16="http://schemas.microsoft.com/office/drawing/2014/main" id="{24259821-AFD7-A047-932C-D557323F233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19</a:t>
            </a:fld>
            <a:endParaRPr lang="en"/>
          </a:p>
        </p:txBody>
      </p:sp>
    </p:spTree>
    <p:extLst>
      <p:ext uri="{BB962C8B-B14F-4D97-AF65-F5344CB8AC3E}">
        <p14:creationId xmlns:p14="http://schemas.microsoft.com/office/powerpoint/2010/main" val="2651318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A2F1E-83B4-6046-BFE8-A5118E7302CA}"/>
              </a:ext>
            </a:extLst>
          </p:cNvPr>
          <p:cNvSpPr>
            <a:spLocks noGrp="1"/>
          </p:cNvSpPr>
          <p:nvPr>
            <p:ph type="title"/>
          </p:nvPr>
        </p:nvSpPr>
        <p:spPr>
          <a:xfrm>
            <a:off x="727650" y="357858"/>
            <a:ext cx="7688700" cy="637885"/>
          </a:xfrm>
        </p:spPr>
        <p:txBody>
          <a:bodyPr/>
          <a:lstStyle/>
          <a:p>
            <a:r>
              <a:rPr lang="en-US" sz="2800" b="0" dirty="0">
                <a:solidFill>
                  <a:schemeClr val="accent6">
                    <a:lumMod val="50000"/>
                  </a:schemeClr>
                </a:solidFill>
                <a:latin typeface="+mj-lt"/>
              </a:rPr>
              <a:t>Contents</a:t>
            </a:r>
          </a:p>
        </p:txBody>
      </p:sp>
      <p:sp>
        <p:nvSpPr>
          <p:cNvPr id="3" name="Text Placeholder 2">
            <a:extLst>
              <a:ext uri="{FF2B5EF4-FFF2-40B4-BE49-F238E27FC236}">
                <a16:creationId xmlns:a16="http://schemas.microsoft.com/office/drawing/2014/main" id="{FE626FF7-2DF8-1940-9894-A5B70EEB590E}"/>
              </a:ext>
            </a:extLst>
          </p:cNvPr>
          <p:cNvSpPr>
            <a:spLocks noGrp="1"/>
          </p:cNvSpPr>
          <p:nvPr>
            <p:ph type="body" idx="1"/>
          </p:nvPr>
        </p:nvSpPr>
        <p:spPr>
          <a:xfrm>
            <a:off x="729450" y="1127284"/>
            <a:ext cx="7688700" cy="3412271"/>
          </a:xfrm>
          <a:solidFill>
            <a:schemeClr val="accent2">
              <a:lumMod val="20000"/>
              <a:lumOff val="80000"/>
            </a:schemeClr>
          </a:solidFill>
          <a:ln>
            <a:noFill/>
          </a:ln>
        </p:spPr>
        <p:txBody>
          <a:bodyPr/>
          <a:lstStyle/>
          <a:p>
            <a:r>
              <a:rPr lang="en-US" sz="1400" dirty="0">
                <a:solidFill>
                  <a:srgbClr val="002060"/>
                </a:solidFill>
                <a:latin typeface="+mn-lt"/>
              </a:rPr>
              <a:t>About Us</a:t>
            </a:r>
          </a:p>
          <a:p>
            <a:r>
              <a:rPr lang="en-US" sz="1400" dirty="0">
                <a:solidFill>
                  <a:srgbClr val="002060"/>
                </a:solidFill>
                <a:latin typeface="+mn-lt"/>
              </a:rPr>
              <a:t>Mission statement</a:t>
            </a:r>
          </a:p>
          <a:p>
            <a:r>
              <a:rPr lang="en-US" sz="1400" dirty="0">
                <a:solidFill>
                  <a:srgbClr val="002060"/>
                </a:solidFill>
                <a:latin typeface="+mn-lt"/>
              </a:rPr>
              <a:t>Business Description</a:t>
            </a:r>
          </a:p>
          <a:p>
            <a:r>
              <a:rPr lang="en-US" sz="1400" dirty="0">
                <a:solidFill>
                  <a:srgbClr val="002060"/>
                </a:solidFill>
                <a:latin typeface="+mn-lt"/>
              </a:rPr>
              <a:t>Project Description</a:t>
            </a:r>
          </a:p>
          <a:p>
            <a:r>
              <a:rPr lang="en-US" sz="1400" dirty="0">
                <a:solidFill>
                  <a:srgbClr val="002060"/>
                </a:solidFill>
                <a:latin typeface="+mn-lt"/>
              </a:rPr>
              <a:t>Requirements</a:t>
            </a:r>
          </a:p>
          <a:p>
            <a:r>
              <a:rPr lang="en-US" sz="1400" dirty="0">
                <a:solidFill>
                  <a:srgbClr val="002060"/>
                </a:solidFill>
                <a:latin typeface="+mn-lt"/>
              </a:rPr>
              <a:t>Identified OSS : Apache Spark</a:t>
            </a:r>
          </a:p>
          <a:p>
            <a:r>
              <a:rPr lang="en-US" sz="1400" dirty="0">
                <a:solidFill>
                  <a:srgbClr val="002060"/>
                </a:solidFill>
                <a:latin typeface="+mn-lt"/>
              </a:rPr>
              <a:t>SDLC Model</a:t>
            </a:r>
          </a:p>
          <a:p>
            <a:r>
              <a:rPr lang="en-US" sz="1400" dirty="0">
                <a:solidFill>
                  <a:srgbClr val="002060"/>
                </a:solidFill>
                <a:latin typeface="+mn-lt"/>
              </a:rPr>
              <a:t>Architecture approach </a:t>
            </a:r>
          </a:p>
          <a:p>
            <a:r>
              <a:rPr lang="en-US" sz="1400" dirty="0">
                <a:solidFill>
                  <a:srgbClr val="002060"/>
                </a:solidFill>
                <a:latin typeface="+mn-lt"/>
              </a:rPr>
              <a:t>Project Roadmap</a:t>
            </a:r>
          </a:p>
          <a:p>
            <a:r>
              <a:rPr lang="en-US" sz="1400" dirty="0">
                <a:solidFill>
                  <a:srgbClr val="002060"/>
                </a:solidFill>
                <a:latin typeface="+mn-lt"/>
              </a:rPr>
              <a:t>Test Plan and Release Criteria</a:t>
            </a:r>
          </a:p>
          <a:p>
            <a:r>
              <a:rPr lang="en-US" sz="1400" dirty="0">
                <a:solidFill>
                  <a:srgbClr val="002060"/>
                </a:solidFill>
                <a:latin typeface="+mn-lt"/>
              </a:rPr>
              <a:t>ROI and ROV</a:t>
            </a:r>
          </a:p>
          <a:p>
            <a:r>
              <a:rPr lang="en-US" sz="1400" dirty="0">
                <a:solidFill>
                  <a:srgbClr val="002060"/>
                </a:solidFill>
                <a:latin typeface="+mn-lt"/>
              </a:rPr>
              <a:t>Potential risks and management strategies</a:t>
            </a:r>
          </a:p>
          <a:p>
            <a:r>
              <a:rPr lang="en-US" sz="1400" dirty="0">
                <a:solidFill>
                  <a:srgbClr val="002060"/>
                </a:solidFill>
                <a:latin typeface="+mn-lt"/>
              </a:rPr>
              <a:t>Annexure</a:t>
            </a:r>
          </a:p>
        </p:txBody>
      </p:sp>
      <p:sp>
        <p:nvSpPr>
          <p:cNvPr id="4" name="Slide Number Placeholder 3">
            <a:extLst>
              <a:ext uri="{FF2B5EF4-FFF2-40B4-BE49-F238E27FC236}">
                <a16:creationId xmlns:a16="http://schemas.microsoft.com/office/drawing/2014/main" id="{14A88C93-FD0B-6542-A39A-07F74614A71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a:t>
            </a:fld>
            <a:endParaRPr lang="en"/>
          </a:p>
        </p:txBody>
      </p:sp>
    </p:spTree>
    <p:extLst>
      <p:ext uri="{BB962C8B-B14F-4D97-AF65-F5344CB8AC3E}">
        <p14:creationId xmlns:p14="http://schemas.microsoft.com/office/powerpoint/2010/main" val="30325613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156014-09B4-2148-9085-C19A47DEAD44}"/>
              </a:ext>
            </a:extLst>
          </p:cNvPr>
          <p:cNvSpPr/>
          <p:nvPr/>
        </p:nvSpPr>
        <p:spPr>
          <a:xfrm>
            <a:off x="833718" y="3012142"/>
            <a:ext cx="7644653" cy="1169894"/>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AA0AEBEA-BA53-7449-B5E9-84824F32628D}"/>
              </a:ext>
            </a:extLst>
          </p:cNvPr>
          <p:cNvSpPr/>
          <p:nvPr/>
        </p:nvSpPr>
        <p:spPr>
          <a:xfrm>
            <a:off x="833718" y="1240406"/>
            <a:ext cx="7644653" cy="1536409"/>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2386A0B-137D-A949-8A28-D895CF97AA28}"/>
              </a:ext>
            </a:extLst>
          </p:cNvPr>
          <p:cNvSpPr>
            <a:spLocks noGrp="1"/>
          </p:cNvSpPr>
          <p:nvPr>
            <p:ph type="title"/>
          </p:nvPr>
        </p:nvSpPr>
        <p:spPr>
          <a:xfrm>
            <a:off x="729449" y="306023"/>
            <a:ext cx="8176011" cy="637885"/>
          </a:xfrm>
        </p:spPr>
        <p:txBody>
          <a:bodyPr/>
          <a:lstStyle/>
          <a:p>
            <a:r>
              <a:rPr lang="en-US" sz="2300" dirty="0">
                <a:solidFill>
                  <a:schemeClr val="accent6">
                    <a:lumMod val="50000"/>
                  </a:schemeClr>
                </a:solidFill>
                <a:latin typeface="+mj-lt"/>
              </a:rPr>
              <a:t>Non-Functional Requirements</a:t>
            </a:r>
          </a:p>
        </p:txBody>
      </p:sp>
      <p:sp>
        <p:nvSpPr>
          <p:cNvPr id="3" name="Text Placeholder 2">
            <a:extLst>
              <a:ext uri="{FF2B5EF4-FFF2-40B4-BE49-F238E27FC236}">
                <a16:creationId xmlns:a16="http://schemas.microsoft.com/office/drawing/2014/main" id="{3F511CCD-FDFE-BE4B-AAE2-822951B1CEF3}"/>
              </a:ext>
            </a:extLst>
          </p:cNvPr>
          <p:cNvSpPr>
            <a:spLocks noGrp="1"/>
          </p:cNvSpPr>
          <p:nvPr>
            <p:ph type="body" idx="1"/>
          </p:nvPr>
        </p:nvSpPr>
        <p:spPr>
          <a:xfrm>
            <a:off x="727650" y="1247130"/>
            <a:ext cx="7688700" cy="3042480"/>
          </a:xfrm>
        </p:spPr>
        <p:txBody>
          <a:bodyPr/>
          <a:lstStyle/>
          <a:p>
            <a:pPr marL="146050" indent="0">
              <a:buNone/>
            </a:pPr>
            <a:r>
              <a:rPr lang="en-US" b="1" dirty="0">
                <a:solidFill>
                  <a:schemeClr val="accent6">
                    <a:lumMod val="50000"/>
                  </a:schemeClr>
                </a:solidFill>
                <a:latin typeface="+mn-lt"/>
              </a:rPr>
              <a:t>Performance</a:t>
            </a:r>
            <a:endParaRPr lang="en-US" dirty="0">
              <a:solidFill>
                <a:srgbClr val="002060"/>
              </a:solidFill>
              <a:latin typeface="+mn-lt"/>
            </a:endParaRPr>
          </a:p>
          <a:p>
            <a:r>
              <a:rPr lang="en-US" dirty="0">
                <a:solidFill>
                  <a:srgbClr val="002060"/>
                </a:solidFill>
                <a:latin typeface="+mn-lt"/>
              </a:rPr>
              <a:t>System must allow access to current transactional data and to historical data within the processing time specified by the Data Scientist. </a:t>
            </a:r>
          </a:p>
          <a:p>
            <a:r>
              <a:rPr lang="en-US" dirty="0">
                <a:solidFill>
                  <a:srgbClr val="002060"/>
                </a:solidFill>
                <a:latin typeface="+mn-lt"/>
              </a:rPr>
              <a:t>The recommendation model can perform 20 iterations within 10 minutes with 30,000 records.</a:t>
            </a:r>
          </a:p>
          <a:p>
            <a:r>
              <a:rPr lang="en-US" dirty="0">
                <a:solidFill>
                  <a:srgbClr val="002060"/>
                </a:solidFill>
                <a:latin typeface="+mn-lt"/>
              </a:rPr>
              <a:t>Model performs with precision score of at least 80% and recall score of at least 40%.*</a:t>
            </a:r>
            <a:endParaRPr lang="en-US" baseline="30000" dirty="0">
              <a:solidFill>
                <a:schemeClr val="accent6">
                  <a:lumMod val="50000"/>
                </a:schemeClr>
              </a:solidFill>
              <a:latin typeface="+mn-lt"/>
            </a:endParaRPr>
          </a:p>
          <a:p>
            <a:pPr marL="146050" indent="0">
              <a:buNone/>
            </a:pPr>
            <a:endParaRPr lang="en-US" b="1" dirty="0">
              <a:solidFill>
                <a:schemeClr val="accent6">
                  <a:lumMod val="50000"/>
                </a:schemeClr>
              </a:solidFill>
              <a:latin typeface="+mn-lt"/>
            </a:endParaRPr>
          </a:p>
          <a:p>
            <a:pPr marL="146050" indent="0">
              <a:buNone/>
            </a:pPr>
            <a:endParaRPr lang="en-US" b="1" dirty="0">
              <a:solidFill>
                <a:schemeClr val="accent6">
                  <a:lumMod val="50000"/>
                </a:schemeClr>
              </a:solidFill>
              <a:latin typeface="+mn-lt"/>
            </a:endParaRPr>
          </a:p>
          <a:p>
            <a:pPr marL="146050" indent="0">
              <a:buNone/>
            </a:pPr>
            <a:endParaRPr lang="en-US" b="1" dirty="0">
              <a:solidFill>
                <a:schemeClr val="accent6">
                  <a:lumMod val="50000"/>
                </a:schemeClr>
              </a:solidFill>
              <a:latin typeface="+mn-lt"/>
            </a:endParaRPr>
          </a:p>
          <a:p>
            <a:pPr marL="146050" indent="0">
              <a:buNone/>
            </a:pPr>
            <a:r>
              <a:rPr lang="en-US" b="1" dirty="0">
                <a:solidFill>
                  <a:schemeClr val="accent6">
                    <a:lumMod val="50000"/>
                  </a:schemeClr>
                </a:solidFill>
                <a:latin typeface="+mn-lt"/>
              </a:rPr>
              <a:t>Scalability</a:t>
            </a:r>
            <a:endParaRPr lang="en-US" dirty="0">
              <a:solidFill>
                <a:srgbClr val="002060"/>
              </a:solidFill>
              <a:latin typeface="+mn-lt"/>
            </a:endParaRPr>
          </a:p>
          <a:p>
            <a:r>
              <a:rPr lang="en-US" dirty="0">
                <a:solidFill>
                  <a:srgbClr val="002060"/>
                </a:solidFill>
                <a:latin typeface="+mn-lt"/>
              </a:rPr>
              <a:t>System should be able to scale the number of clusters required based on volume of data processed.</a:t>
            </a:r>
          </a:p>
          <a:p>
            <a:r>
              <a:rPr lang="en-US" dirty="0">
                <a:solidFill>
                  <a:srgbClr val="002060"/>
                </a:solidFill>
                <a:latin typeface="+mn-lt"/>
              </a:rPr>
              <a:t>System should provide scalable libraries to support machine learning models and algorithms.</a:t>
            </a:r>
          </a:p>
          <a:p>
            <a:pPr marL="146050" indent="0">
              <a:buNone/>
            </a:pPr>
            <a:endParaRPr lang="en-US" dirty="0">
              <a:solidFill>
                <a:srgbClr val="002060"/>
              </a:solidFill>
            </a:endParaRPr>
          </a:p>
        </p:txBody>
      </p:sp>
      <p:sp>
        <p:nvSpPr>
          <p:cNvPr id="4" name="Slide Number Placeholder 3">
            <a:extLst>
              <a:ext uri="{FF2B5EF4-FFF2-40B4-BE49-F238E27FC236}">
                <a16:creationId xmlns:a16="http://schemas.microsoft.com/office/drawing/2014/main" id="{24259821-AFD7-A047-932C-D557323F233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20</a:t>
            </a:fld>
            <a:endParaRPr lang="en"/>
          </a:p>
        </p:txBody>
      </p:sp>
      <p:sp>
        <p:nvSpPr>
          <p:cNvPr id="8" name="Rectangle 7">
            <a:extLst>
              <a:ext uri="{FF2B5EF4-FFF2-40B4-BE49-F238E27FC236}">
                <a16:creationId xmlns:a16="http://schemas.microsoft.com/office/drawing/2014/main" id="{05999576-96FB-184B-9A79-F923B0321034}"/>
              </a:ext>
            </a:extLst>
          </p:cNvPr>
          <p:cNvSpPr/>
          <p:nvPr/>
        </p:nvSpPr>
        <p:spPr>
          <a:xfrm>
            <a:off x="907774" y="4659819"/>
            <a:ext cx="7434469" cy="630942"/>
          </a:xfrm>
          <a:prstGeom prst="rect">
            <a:avLst/>
          </a:prstGeom>
        </p:spPr>
        <p:txBody>
          <a:bodyPr wrap="square">
            <a:spAutoFit/>
          </a:bodyPr>
          <a:lstStyle/>
          <a:p>
            <a:pPr defTabSz="914378"/>
            <a:r>
              <a:rPr lang="en-US" sz="800" dirty="0">
                <a:solidFill>
                  <a:srgbClr val="FF0000"/>
                </a:solidFill>
                <a:latin typeface="Cambria" panose="02040503050406030204"/>
              </a:rPr>
              <a:t>References</a:t>
            </a:r>
            <a:r>
              <a:rPr lang="en-US" sz="900" dirty="0">
                <a:solidFill>
                  <a:srgbClr val="212121"/>
                </a:solidFill>
                <a:latin typeface="Cambria" panose="02040503050406030204"/>
              </a:rPr>
              <a:t>: * </a:t>
            </a:r>
            <a:r>
              <a:rPr lang="en-US" sz="800" dirty="0">
                <a:solidFill>
                  <a:srgbClr val="002060"/>
                </a:solidFill>
                <a:latin typeface="Cambria" panose="02040503050406030204" pitchFamily="18" charset="0"/>
                <a:hlinkClick r:id="rId3">
                  <a:extLst>
                    <a:ext uri="{A12FA001-AC4F-418D-AE19-62706E023703}">
                      <ahyp:hlinkClr xmlns:ahyp="http://schemas.microsoft.com/office/drawing/2018/hyperlinkcolor" val="tx"/>
                    </a:ext>
                  </a:extLst>
                </a:hlinkClick>
              </a:rPr>
              <a:t>https://medium.com/@m_n_malaeb/recall-and-precision-at-k-for-recommender-systems-618483226c54</a:t>
            </a:r>
            <a:endParaRPr lang="en-US" sz="800" dirty="0">
              <a:solidFill>
                <a:srgbClr val="002060"/>
              </a:solidFill>
              <a:latin typeface="Cambria" panose="02040503050406030204" pitchFamily="18" charset="0"/>
            </a:endParaRPr>
          </a:p>
          <a:p>
            <a:pPr defTabSz="914378"/>
            <a:endParaRPr lang="en-US" sz="800" dirty="0">
              <a:solidFill>
                <a:srgbClr val="002060"/>
              </a:solidFill>
              <a:latin typeface="Cambria" panose="02040503050406030204" pitchFamily="18" charset="0"/>
            </a:endParaRPr>
          </a:p>
          <a:p>
            <a:pPr defTabSz="914378"/>
            <a:endParaRPr lang="en-US" sz="900" dirty="0">
              <a:solidFill>
                <a:srgbClr val="212121"/>
              </a:solidFill>
              <a:latin typeface="Cambria" panose="02040503050406030204"/>
            </a:endParaRPr>
          </a:p>
          <a:p>
            <a:pPr defTabSz="914378"/>
            <a:endParaRPr lang="en-US" sz="900" dirty="0">
              <a:solidFill>
                <a:srgbClr val="212121"/>
              </a:solidFill>
              <a:latin typeface="Cambria" panose="02040503050406030204"/>
            </a:endParaRPr>
          </a:p>
        </p:txBody>
      </p:sp>
    </p:spTree>
    <p:extLst>
      <p:ext uri="{BB962C8B-B14F-4D97-AF65-F5344CB8AC3E}">
        <p14:creationId xmlns:p14="http://schemas.microsoft.com/office/powerpoint/2010/main" val="20557832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86A0B-137D-A949-8A28-D895CF97AA28}"/>
              </a:ext>
            </a:extLst>
          </p:cNvPr>
          <p:cNvSpPr>
            <a:spLocks noGrp="1"/>
          </p:cNvSpPr>
          <p:nvPr>
            <p:ph type="title"/>
          </p:nvPr>
        </p:nvSpPr>
        <p:spPr>
          <a:xfrm>
            <a:off x="729449" y="306023"/>
            <a:ext cx="8176011" cy="637885"/>
          </a:xfrm>
        </p:spPr>
        <p:txBody>
          <a:bodyPr/>
          <a:lstStyle/>
          <a:p>
            <a:r>
              <a:rPr lang="en-US" sz="2300" dirty="0">
                <a:solidFill>
                  <a:schemeClr val="accent6">
                    <a:lumMod val="50000"/>
                  </a:schemeClr>
                </a:solidFill>
                <a:latin typeface="+mj-lt"/>
              </a:rPr>
              <a:t>Non-Functional Requirements</a:t>
            </a:r>
          </a:p>
        </p:txBody>
      </p:sp>
      <p:sp>
        <p:nvSpPr>
          <p:cNvPr id="3" name="Text Placeholder 2">
            <a:extLst>
              <a:ext uri="{FF2B5EF4-FFF2-40B4-BE49-F238E27FC236}">
                <a16:creationId xmlns:a16="http://schemas.microsoft.com/office/drawing/2014/main" id="{3F511CCD-FDFE-BE4B-AAE2-822951B1CEF3}"/>
              </a:ext>
            </a:extLst>
          </p:cNvPr>
          <p:cNvSpPr>
            <a:spLocks noGrp="1"/>
          </p:cNvSpPr>
          <p:nvPr>
            <p:ph type="body" idx="1"/>
          </p:nvPr>
        </p:nvSpPr>
        <p:spPr>
          <a:xfrm>
            <a:off x="729449" y="1592604"/>
            <a:ext cx="7594280" cy="2141527"/>
          </a:xfrm>
          <a:solidFill>
            <a:schemeClr val="accent2">
              <a:lumMod val="20000"/>
              <a:lumOff val="80000"/>
            </a:schemeClr>
          </a:solidFill>
        </p:spPr>
        <p:txBody>
          <a:bodyPr/>
          <a:lstStyle/>
          <a:p>
            <a:pPr marL="146050" indent="0">
              <a:buNone/>
            </a:pPr>
            <a:r>
              <a:rPr lang="en-US" b="1" dirty="0">
                <a:solidFill>
                  <a:schemeClr val="accent6">
                    <a:lumMod val="50000"/>
                  </a:schemeClr>
                </a:solidFill>
                <a:latin typeface="+mn-lt"/>
              </a:rPr>
              <a:t>Extensibility</a:t>
            </a:r>
            <a:endParaRPr lang="en-US" baseline="30000" dirty="0">
              <a:solidFill>
                <a:schemeClr val="accent6">
                  <a:lumMod val="50000"/>
                </a:schemeClr>
              </a:solidFill>
              <a:latin typeface="+mn-lt"/>
            </a:endParaRPr>
          </a:p>
          <a:p>
            <a:pPr marL="146050" indent="0">
              <a:buNone/>
            </a:pPr>
            <a:endParaRPr lang="en-US" b="1" dirty="0">
              <a:solidFill>
                <a:schemeClr val="accent6">
                  <a:lumMod val="50000"/>
                </a:schemeClr>
              </a:solidFill>
              <a:latin typeface="+mn-lt"/>
            </a:endParaRPr>
          </a:p>
          <a:p>
            <a:r>
              <a:rPr lang="en-US" dirty="0">
                <a:solidFill>
                  <a:srgbClr val="002060"/>
                </a:solidFill>
                <a:latin typeface="+mn-lt"/>
              </a:rPr>
              <a:t>Systems should have the capability to support injection of new data sets into the database from various external data sources and data processing environments.</a:t>
            </a:r>
          </a:p>
          <a:p>
            <a:endParaRPr lang="en-US" dirty="0">
              <a:solidFill>
                <a:srgbClr val="002060"/>
              </a:solidFill>
              <a:latin typeface="+mn-lt"/>
            </a:endParaRPr>
          </a:p>
          <a:p>
            <a:r>
              <a:rPr lang="en-US" dirty="0">
                <a:solidFill>
                  <a:srgbClr val="002060"/>
                </a:solidFill>
                <a:latin typeface="+mn-lt"/>
              </a:rPr>
              <a:t>System should serve as a complimentary approach to the data processing challenges, without  altering procedures, policies, and/or existing programmatic approaches that are currently deployed.</a:t>
            </a:r>
          </a:p>
          <a:p>
            <a:endParaRPr lang="en-US" dirty="0">
              <a:solidFill>
                <a:srgbClr val="002060"/>
              </a:solidFill>
              <a:latin typeface="+mn-lt"/>
            </a:endParaRPr>
          </a:p>
          <a:p>
            <a:endParaRPr lang="en-US" dirty="0">
              <a:solidFill>
                <a:srgbClr val="002060"/>
              </a:solidFill>
              <a:latin typeface="+mn-lt"/>
            </a:endParaRPr>
          </a:p>
          <a:p>
            <a:pPr marL="146050" indent="0">
              <a:buNone/>
            </a:pPr>
            <a:endParaRPr lang="en-US" b="1" dirty="0">
              <a:solidFill>
                <a:schemeClr val="accent6">
                  <a:lumMod val="50000"/>
                </a:schemeClr>
              </a:solidFill>
              <a:latin typeface="+mn-lt"/>
            </a:endParaRPr>
          </a:p>
        </p:txBody>
      </p:sp>
      <p:sp>
        <p:nvSpPr>
          <p:cNvPr id="4" name="Slide Number Placeholder 3">
            <a:extLst>
              <a:ext uri="{FF2B5EF4-FFF2-40B4-BE49-F238E27FC236}">
                <a16:creationId xmlns:a16="http://schemas.microsoft.com/office/drawing/2014/main" id="{24259821-AFD7-A047-932C-D557323F233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21</a:t>
            </a:fld>
            <a:endParaRPr lang="en"/>
          </a:p>
        </p:txBody>
      </p:sp>
      <p:sp>
        <p:nvSpPr>
          <p:cNvPr id="7" name="Rectangle 6">
            <a:extLst>
              <a:ext uri="{FF2B5EF4-FFF2-40B4-BE49-F238E27FC236}">
                <a16:creationId xmlns:a16="http://schemas.microsoft.com/office/drawing/2014/main" id="{F40CC64B-288E-9641-8BA2-777BFE33A312}"/>
              </a:ext>
            </a:extLst>
          </p:cNvPr>
          <p:cNvSpPr/>
          <p:nvPr/>
        </p:nvSpPr>
        <p:spPr>
          <a:xfrm>
            <a:off x="648327" y="4642129"/>
            <a:ext cx="7514038" cy="338554"/>
          </a:xfrm>
          <a:prstGeom prst="rect">
            <a:avLst/>
          </a:prstGeom>
        </p:spPr>
        <p:txBody>
          <a:bodyPr wrap="square">
            <a:spAutoFit/>
          </a:bodyPr>
          <a:lstStyle/>
          <a:p>
            <a:pPr fontAlgn="base"/>
            <a:r>
              <a:rPr lang="en-US" sz="800" dirty="0">
                <a:solidFill>
                  <a:srgbClr val="FF0000"/>
                </a:solidFill>
                <a:latin typeface="+mn-lt"/>
              </a:rPr>
              <a:t>References</a:t>
            </a:r>
            <a:r>
              <a:rPr lang="en-US" sz="800" dirty="0">
                <a:solidFill>
                  <a:srgbClr val="323232"/>
                </a:solidFill>
                <a:latin typeface="+mn-lt"/>
              </a:rPr>
              <a:t>:</a:t>
            </a:r>
            <a:r>
              <a:rPr lang="en-US" sz="800" dirty="0">
                <a:solidFill>
                  <a:srgbClr val="002060"/>
                </a:solidFill>
                <a:latin typeface="+mn-lt"/>
              </a:rPr>
              <a:t> Apache Spark Implementation on IBM z/OS;  </a:t>
            </a:r>
          </a:p>
          <a:p>
            <a:pPr fontAlgn="base"/>
            <a:r>
              <a:rPr lang="en-US" sz="800" dirty="0">
                <a:solidFill>
                  <a:srgbClr val="002060"/>
                </a:solidFill>
                <a:latin typeface="+mn-lt"/>
              </a:rPr>
              <a:t>Getting Started with Apache Spark, Inception to Production, James A. Scott, Copyright ˝ 2015 James A. Scott and </a:t>
            </a:r>
            <a:r>
              <a:rPr lang="en-US" sz="800" dirty="0" err="1">
                <a:solidFill>
                  <a:srgbClr val="002060"/>
                </a:solidFill>
                <a:latin typeface="+mn-lt"/>
              </a:rPr>
              <a:t>MapR</a:t>
            </a:r>
            <a:r>
              <a:rPr lang="en-US" sz="800" dirty="0">
                <a:solidFill>
                  <a:srgbClr val="002060"/>
                </a:solidFill>
                <a:latin typeface="+mn-lt"/>
              </a:rPr>
              <a:t> Technologies</a:t>
            </a:r>
          </a:p>
        </p:txBody>
      </p:sp>
    </p:spTree>
    <p:extLst>
      <p:ext uri="{BB962C8B-B14F-4D97-AF65-F5344CB8AC3E}">
        <p14:creationId xmlns:p14="http://schemas.microsoft.com/office/powerpoint/2010/main" val="2919860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gradFill flip="none" rotWithShape="1">
          <a:gsLst>
            <a:gs pos="24000">
              <a:schemeClr val="accent2">
                <a:lumMod val="40000"/>
                <a:lumOff val="60000"/>
              </a:schemeClr>
            </a:gs>
            <a:gs pos="58000">
              <a:schemeClr val="accent2">
                <a:lumMod val="95000"/>
                <a:lumOff val="5000"/>
              </a:schemeClr>
            </a:gs>
            <a:gs pos="100000">
              <a:schemeClr val="accent2">
                <a:lumMod val="60000"/>
              </a:schemeClr>
            </a:gs>
          </a:gsLst>
          <a:path path="circle">
            <a:fillToRect l="50000" t="130000" r="50000" b="-30000"/>
          </a:path>
          <a:tileRect/>
        </a:gra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BFEAE62-E69C-0B4F-9104-7E04DC64D37A}"/>
              </a:ext>
            </a:extLst>
          </p:cNvPr>
          <p:cNvSpPr>
            <a:spLocks noGrp="1"/>
          </p:cNvSpPr>
          <p:nvPr>
            <p:ph type="title"/>
          </p:nvPr>
        </p:nvSpPr>
        <p:spPr>
          <a:xfrm>
            <a:off x="729450" y="1322450"/>
            <a:ext cx="7688400" cy="705133"/>
          </a:xfrm>
          <a:ln>
            <a:solidFill>
              <a:schemeClr val="bg1"/>
            </a:solidFill>
          </a:ln>
        </p:spPr>
        <p:txBody>
          <a:bodyPr anchor="t"/>
          <a:lstStyle/>
          <a:p>
            <a:r>
              <a:rPr lang="en-US" sz="2800" dirty="0">
                <a:solidFill>
                  <a:schemeClr val="bg1"/>
                </a:solidFill>
                <a:latin typeface="+mj-lt"/>
              </a:rPr>
              <a:t>Personas</a:t>
            </a:r>
            <a:endParaRPr lang="en-US" sz="2400" dirty="0">
              <a:solidFill>
                <a:schemeClr val="bg1"/>
              </a:solidFill>
              <a:latin typeface="+mj-lt"/>
            </a:endParaRPr>
          </a:p>
        </p:txBody>
      </p:sp>
      <p:sp>
        <p:nvSpPr>
          <p:cNvPr id="2" name="Slide Number Placeholder 1">
            <a:extLst>
              <a:ext uri="{FF2B5EF4-FFF2-40B4-BE49-F238E27FC236}">
                <a16:creationId xmlns:a16="http://schemas.microsoft.com/office/drawing/2014/main" id="{0B1F1039-3E1B-8443-A9E5-F2F5BB7CEC2A}"/>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FFFFFF"/>
                </a:solidFill>
                <a:effectLst/>
                <a:uLnTx/>
                <a:uFillTx/>
                <a:latin typeface="Lato"/>
                <a:sym typeface="Lato"/>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22</a:t>
            </a:fld>
            <a:endParaRPr kumimoji="0" lang="en" sz="1000" b="0" i="0" u="none" strike="noStrike" kern="0" cap="none" spc="0" normalizeH="0" baseline="0" noProof="0">
              <a:ln>
                <a:noFill/>
              </a:ln>
              <a:solidFill>
                <a:srgbClr val="FFFFFF"/>
              </a:solidFill>
              <a:effectLst/>
              <a:uLnTx/>
              <a:uFillTx/>
              <a:latin typeface="Lato"/>
              <a:sym typeface="Lato"/>
            </a:endParaRPr>
          </a:p>
        </p:txBody>
      </p:sp>
    </p:spTree>
    <p:extLst>
      <p:ext uri="{BB962C8B-B14F-4D97-AF65-F5344CB8AC3E}">
        <p14:creationId xmlns:p14="http://schemas.microsoft.com/office/powerpoint/2010/main" val="236004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D69C6A-91B1-DC46-B073-D561A114C1F7}"/>
              </a:ext>
            </a:extLst>
          </p:cNvPr>
          <p:cNvSpPr>
            <a:spLocks noGrp="1"/>
          </p:cNvSpPr>
          <p:nvPr>
            <p:ph type="title"/>
          </p:nvPr>
        </p:nvSpPr>
        <p:spPr/>
        <p:txBody>
          <a:bodyPr/>
          <a:lstStyle/>
          <a:p>
            <a:r>
              <a:rPr lang="en-US" sz="2400" dirty="0">
                <a:solidFill>
                  <a:schemeClr val="accent6">
                    <a:lumMod val="50000"/>
                  </a:schemeClr>
                </a:solidFill>
                <a:latin typeface="+mj-lt"/>
              </a:rPr>
              <a:t>Marketing Manager</a:t>
            </a:r>
          </a:p>
        </p:txBody>
      </p:sp>
      <p:sp>
        <p:nvSpPr>
          <p:cNvPr id="3" name="Text Placeholder 2">
            <a:extLst>
              <a:ext uri="{FF2B5EF4-FFF2-40B4-BE49-F238E27FC236}">
                <a16:creationId xmlns:a16="http://schemas.microsoft.com/office/drawing/2014/main" id="{9556E2C0-1014-5C45-A575-7CE337883C7C}"/>
              </a:ext>
            </a:extLst>
          </p:cNvPr>
          <p:cNvSpPr>
            <a:spLocks noGrp="1"/>
          </p:cNvSpPr>
          <p:nvPr>
            <p:ph type="body" idx="1"/>
          </p:nvPr>
        </p:nvSpPr>
        <p:spPr>
          <a:xfrm>
            <a:off x="729450" y="1159726"/>
            <a:ext cx="5121385" cy="1430335"/>
          </a:xfrm>
          <a:prstGeom prst="roundRect">
            <a:avLst/>
          </a:prstGeom>
          <a:solidFill>
            <a:schemeClr val="accent2">
              <a:lumMod val="20000"/>
              <a:lumOff val="80000"/>
            </a:schemeClr>
          </a:solidFill>
        </p:spPr>
        <p:txBody>
          <a:bodyPr tIns="0"/>
          <a:lstStyle/>
          <a:p>
            <a:r>
              <a:rPr lang="en-US" sz="1200" dirty="0">
                <a:solidFill>
                  <a:srgbClr val="002060"/>
                </a:solidFill>
                <a:latin typeface="+mn-lt"/>
              </a:rPr>
              <a:t>Has 10+ years of experience in business development</a:t>
            </a:r>
          </a:p>
          <a:p>
            <a:r>
              <a:rPr lang="en-US" sz="1200" dirty="0">
                <a:solidFill>
                  <a:srgbClr val="002060"/>
                </a:solidFill>
                <a:latin typeface="+mn-lt"/>
              </a:rPr>
              <a:t>Metrics-oriented and uses analytics to determine strategy for business development </a:t>
            </a:r>
          </a:p>
          <a:p>
            <a:r>
              <a:rPr lang="en-US" sz="1200" dirty="0">
                <a:solidFill>
                  <a:srgbClr val="002060"/>
                </a:solidFill>
                <a:latin typeface="+mn-lt"/>
              </a:rPr>
              <a:t>Actively monitors data presented by the analytics team</a:t>
            </a:r>
          </a:p>
          <a:p>
            <a:r>
              <a:rPr lang="en-US" sz="1200" dirty="0">
                <a:solidFill>
                  <a:srgbClr val="002060"/>
                </a:solidFill>
                <a:latin typeface="+mn-lt"/>
              </a:rPr>
              <a:t>Serves as a domain expert to define the data to be captured and types of analytics to be performed</a:t>
            </a:r>
          </a:p>
        </p:txBody>
      </p:sp>
      <p:sp>
        <p:nvSpPr>
          <p:cNvPr id="4" name="Slide Number Placeholder 3">
            <a:extLst>
              <a:ext uri="{FF2B5EF4-FFF2-40B4-BE49-F238E27FC236}">
                <a16:creationId xmlns:a16="http://schemas.microsoft.com/office/drawing/2014/main" id="{499284E7-679A-DB49-A4E8-65B1D800396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23</a:t>
            </a:fld>
            <a:endParaRPr lang="en"/>
          </a:p>
        </p:txBody>
      </p:sp>
      <p:pic>
        <p:nvPicPr>
          <p:cNvPr id="5" name="Picture 4">
            <a:extLst>
              <a:ext uri="{FF2B5EF4-FFF2-40B4-BE49-F238E27FC236}">
                <a16:creationId xmlns:a16="http://schemas.microsoft.com/office/drawing/2014/main" id="{749C7873-B413-934B-81D3-D83585924E6C}"/>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701727" y="537716"/>
            <a:ext cx="1560423" cy="1574896"/>
          </a:xfrm>
          <a:prstGeom prst="rect">
            <a:avLst/>
          </a:prstGeom>
        </p:spPr>
      </p:pic>
      <p:sp>
        <p:nvSpPr>
          <p:cNvPr id="6" name="Rectangle 5">
            <a:extLst>
              <a:ext uri="{FF2B5EF4-FFF2-40B4-BE49-F238E27FC236}">
                <a16:creationId xmlns:a16="http://schemas.microsoft.com/office/drawing/2014/main" id="{E15447DB-BBB3-EC48-B3FD-B89AAAAF5AEF}"/>
              </a:ext>
            </a:extLst>
          </p:cNvPr>
          <p:cNvSpPr/>
          <p:nvPr/>
        </p:nvSpPr>
        <p:spPr>
          <a:xfrm>
            <a:off x="6454589" y="2061060"/>
            <a:ext cx="2581836" cy="584775"/>
          </a:xfrm>
          <a:prstGeom prst="rect">
            <a:avLst/>
          </a:prstGeom>
        </p:spPr>
        <p:txBody>
          <a:bodyPr wrap="square">
            <a:spAutoFit/>
          </a:bodyPr>
          <a:lstStyle/>
          <a:p>
            <a:r>
              <a:rPr lang="en-US" sz="800" dirty="0">
                <a:solidFill>
                  <a:srgbClr val="FF0000"/>
                </a:solidFill>
                <a:latin typeface="+mn-lt"/>
              </a:rPr>
              <a:t>Source for image</a:t>
            </a:r>
            <a:r>
              <a:rPr lang="en-US" sz="800" dirty="0">
                <a:latin typeface="+mn-lt"/>
              </a:rPr>
              <a:t>: </a:t>
            </a:r>
            <a:r>
              <a:rPr lang="en-US" sz="800" dirty="0">
                <a:solidFill>
                  <a:srgbClr val="002060"/>
                </a:solidFill>
                <a:latin typeface="+mn-lt"/>
              </a:rPr>
              <a:t>https://</a:t>
            </a:r>
            <a:r>
              <a:rPr lang="en-US" sz="800" dirty="0" err="1">
                <a:solidFill>
                  <a:srgbClr val="002060"/>
                </a:solidFill>
                <a:latin typeface="+mn-lt"/>
              </a:rPr>
              <a:t>depositphotos.com</a:t>
            </a:r>
            <a:r>
              <a:rPr lang="en-US" sz="800" dirty="0">
                <a:solidFill>
                  <a:srgbClr val="002060"/>
                </a:solidFill>
                <a:latin typeface="+mn-lt"/>
              </a:rPr>
              <a:t>/202318422/stock-illustration-presentation-flat-icon-female-</a:t>
            </a:r>
            <a:r>
              <a:rPr lang="en-US" sz="800" dirty="0" err="1">
                <a:solidFill>
                  <a:srgbClr val="002060"/>
                </a:solidFill>
                <a:latin typeface="+mn-lt"/>
              </a:rPr>
              <a:t>business.html</a:t>
            </a:r>
            <a:endParaRPr lang="en-US" sz="800" dirty="0">
              <a:solidFill>
                <a:srgbClr val="002060"/>
              </a:solidFill>
              <a:latin typeface="+mn-lt"/>
            </a:endParaRPr>
          </a:p>
        </p:txBody>
      </p:sp>
      <p:sp>
        <p:nvSpPr>
          <p:cNvPr id="7" name="Rectangle 6">
            <a:extLst>
              <a:ext uri="{FF2B5EF4-FFF2-40B4-BE49-F238E27FC236}">
                <a16:creationId xmlns:a16="http://schemas.microsoft.com/office/drawing/2014/main" id="{37564609-E2A7-FE46-9948-795E7966DA5F}"/>
              </a:ext>
            </a:extLst>
          </p:cNvPr>
          <p:cNvSpPr/>
          <p:nvPr/>
        </p:nvSpPr>
        <p:spPr>
          <a:xfrm>
            <a:off x="729450" y="2805879"/>
            <a:ext cx="7806852" cy="1569660"/>
          </a:xfrm>
          <a:prstGeom prst="rect">
            <a:avLst/>
          </a:prstGeom>
          <a:ln>
            <a:solidFill>
              <a:srgbClr val="00B0F0"/>
            </a:solidFill>
          </a:ln>
        </p:spPr>
        <p:txBody>
          <a:bodyPr wrap="square">
            <a:spAutoFit/>
          </a:bodyPr>
          <a:lstStyle/>
          <a:p>
            <a:pPr marL="139700" indent="-133350" algn="just">
              <a:buClr>
                <a:schemeClr val="dk2"/>
              </a:buClr>
              <a:buSzPts val="1400"/>
              <a:buNone/>
            </a:pPr>
            <a:r>
              <a:rPr lang="en-US" sz="1200" b="1" dirty="0">
                <a:solidFill>
                  <a:schemeClr val="accent6">
                    <a:lumMod val="50000"/>
                  </a:schemeClr>
                </a:solidFill>
                <a:latin typeface="+mn-lt"/>
              </a:rPr>
              <a:t>Goals:</a:t>
            </a:r>
          </a:p>
          <a:p>
            <a:pPr marL="171450" indent="-171450" algn="just">
              <a:buFont typeface="Arial" panose="020B0604020202020204" pitchFamily="34" charset="0"/>
              <a:buChar char="•"/>
            </a:pPr>
            <a:r>
              <a:rPr lang="en-US" sz="1200" dirty="0">
                <a:solidFill>
                  <a:srgbClr val="002060"/>
                </a:solidFill>
                <a:latin typeface="+mn-lt"/>
              </a:rPr>
              <a:t>Increase current customer base through data-driven business development strategies</a:t>
            </a:r>
          </a:p>
          <a:p>
            <a:pPr marL="171450" indent="-171450" algn="just">
              <a:buFont typeface="Arial" panose="020B0604020202020204" pitchFamily="34" charset="0"/>
              <a:buChar char="•"/>
            </a:pPr>
            <a:r>
              <a:rPr lang="en-US" sz="1200" dirty="0">
                <a:solidFill>
                  <a:srgbClr val="002060"/>
                </a:solidFill>
                <a:latin typeface="+mn-lt"/>
              </a:rPr>
              <a:t>Develop ways to improve the customer experience and increase customer retention on the website</a:t>
            </a:r>
          </a:p>
          <a:p>
            <a:pPr marL="171450" indent="-171450" algn="just">
              <a:buFont typeface="Arial" panose="020B0604020202020204" pitchFamily="34" charset="0"/>
              <a:buChar char="•"/>
            </a:pPr>
            <a:r>
              <a:rPr lang="en-US" sz="1200" dirty="0">
                <a:solidFill>
                  <a:srgbClr val="002060"/>
                </a:solidFill>
                <a:latin typeface="+mn-lt"/>
              </a:rPr>
              <a:t>Increase sales by targeting right products to the right customers</a:t>
            </a:r>
          </a:p>
          <a:p>
            <a:pPr algn="just"/>
            <a:endParaRPr lang="en-US" sz="1200" b="1" dirty="0">
              <a:solidFill>
                <a:schemeClr val="accent6">
                  <a:lumMod val="50000"/>
                </a:schemeClr>
              </a:solidFill>
              <a:latin typeface="+mn-lt"/>
            </a:endParaRPr>
          </a:p>
          <a:p>
            <a:pPr algn="just"/>
            <a:r>
              <a:rPr lang="en-US" sz="1200" b="1" dirty="0">
                <a:solidFill>
                  <a:schemeClr val="accent6">
                    <a:lumMod val="50000"/>
                  </a:schemeClr>
                </a:solidFill>
                <a:latin typeface="+mn-lt"/>
              </a:rPr>
              <a:t>Needs:</a:t>
            </a:r>
          </a:p>
          <a:p>
            <a:pPr marL="171450" indent="-171450" algn="just">
              <a:buFont typeface="Arial" panose="020B0604020202020204" pitchFamily="34" charset="0"/>
              <a:buChar char="•"/>
            </a:pPr>
            <a:r>
              <a:rPr lang="en-US" sz="1200" dirty="0">
                <a:solidFill>
                  <a:srgbClr val="002060"/>
                </a:solidFill>
                <a:latin typeface="+mn-lt"/>
              </a:rPr>
              <a:t>Reduce turn around time in sending targeted, promotional communication to customers from 1 week to 1 day</a:t>
            </a:r>
          </a:p>
          <a:p>
            <a:pPr marL="171450" indent="-171450" algn="just">
              <a:buFont typeface="Arial" panose="020B0604020202020204" pitchFamily="34" charset="0"/>
              <a:buChar char="•"/>
            </a:pPr>
            <a:r>
              <a:rPr lang="en-US" sz="1200" dirty="0">
                <a:solidFill>
                  <a:srgbClr val="002060"/>
                </a:solidFill>
                <a:latin typeface="+mn-lt"/>
              </a:rPr>
              <a:t>Improve targeting by providing relevant product recommendations through data analysis</a:t>
            </a:r>
          </a:p>
        </p:txBody>
      </p:sp>
    </p:spTree>
    <p:extLst>
      <p:ext uri="{BB962C8B-B14F-4D97-AF65-F5344CB8AC3E}">
        <p14:creationId xmlns:p14="http://schemas.microsoft.com/office/powerpoint/2010/main" val="7025312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D69C6A-91B1-DC46-B073-D561A114C1F7}"/>
              </a:ext>
            </a:extLst>
          </p:cNvPr>
          <p:cNvSpPr>
            <a:spLocks noGrp="1"/>
          </p:cNvSpPr>
          <p:nvPr>
            <p:ph type="title"/>
          </p:nvPr>
        </p:nvSpPr>
        <p:spPr/>
        <p:txBody>
          <a:bodyPr/>
          <a:lstStyle/>
          <a:p>
            <a:r>
              <a:rPr lang="en-US" sz="2400" dirty="0">
                <a:solidFill>
                  <a:schemeClr val="accent6">
                    <a:lumMod val="50000"/>
                  </a:schemeClr>
                </a:solidFill>
                <a:latin typeface="+mj-lt"/>
              </a:rPr>
              <a:t>Technology Architect</a:t>
            </a:r>
          </a:p>
        </p:txBody>
      </p:sp>
      <p:sp>
        <p:nvSpPr>
          <p:cNvPr id="3" name="Text Placeholder 2">
            <a:extLst>
              <a:ext uri="{FF2B5EF4-FFF2-40B4-BE49-F238E27FC236}">
                <a16:creationId xmlns:a16="http://schemas.microsoft.com/office/drawing/2014/main" id="{9556E2C0-1014-5C45-A575-7CE337883C7C}"/>
              </a:ext>
            </a:extLst>
          </p:cNvPr>
          <p:cNvSpPr>
            <a:spLocks noGrp="1"/>
          </p:cNvSpPr>
          <p:nvPr>
            <p:ph type="body" idx="1"/>
          </p:nvPr>
        </p:nvSpPr>
        <p:spPr>
          <a:xfrm>
            <a:off x="793179" y="1212734"/>
            <a:ext cx="4881480" cy="1583788"/>
          </a:xfrm>
          <a:prstGeom prst="roundRect">
            <a:avLst/>
          </a:prstGeom>
          <a:solidFill>
            <a:schemeClr val="accent2">
              <a:lumMod val="20000"/>
              <a:lumOff val="80000"/>
            </a:schemeClr>
          </a:solidFill>
        </p:spPr>
        <p:txBody>
          <a:bodyPr tIns="0"/>
          <a:lstStyle/>
          <a:p>
            <a:pPr marL="233363" indent="-227013"/>
            <a:r>
              <a:rPr lang="en-US" sz="1200" dirty="0">
                <a:solidFill>
                  <a:srgbClr val="002060"/>
                </a:solidFill>
                <a:latin typeface="+mn-lt"/>
              </a:rPr>
              <a:t>Has </a:t>
            </a:r>
            <a:r>
              <a:rPr lang="en-US" sz="1200" dirty="0">
                <a:solidFill>
                  <a:srgbClr val="002060"/>
                </a:solidFill>
                <a:latin typeface="+mn-lt"/>
                <a:sym typeface="Open Sans"/>
              </a:rPr>
              <a:t>10+yrs of IT experience in implementing Big data solutions</a:t>
            </a:r>
          </a:p>
          <a:p>
            <a:pPr marL="233363" indent="-227013"/>
            <a:r>
              <a:rPr lang="en-US" sz="1200" dirty="0">
                <a:solidFill>
                  <a:srgbClr val="002060"/>
                </a:solidFill>
                <a:latin typeface="+mn-lt"/>
                <a:sym typeface="Open Sans"/>
              </a:rPr>
              <a:t>Responsible for d</a:t>
            </a:r>
            <a:r>
              <a:rPr lang="en-US" sz="1200" dirty="0">
                <a:solidFill>
                  <a:srgbClr val="002060"/>
                </a:solidFill>
                <a:latin typeface="+mn-lt"/>
              </a:rPr>
              <a:t>esigning and planning the implementation of new systems and technology</a:t>
            </a:r>
            <a:endParaRPr lang="en-US" sz="1200" dirty="0">
              <a:solidFill>
                <a:srgbClr val="002060"/>
              </a:solidFill>
              <a:latin typeface="+mn-lt"/>
              <a:sym typeface="Open Sans"/>
            </a:endParaRPr>
          </a:p>
          <a:p>
            <a:pPr marL="233363" indent="-227013"/>
            <a:r>
              <a:rPr lang="en-US" sz="1200" dirty="0">
                <a:solidFill>
                  <a:srgbClr val="002060"/>
                </a:solidFill>
                <a:latin typeface="+mn-lt"/>
              </a:rPr>
              <a:t>He has a big interest in new and emerging technologies and can easily plan for the future to develop technology solutions for business processes using his logical thinking</a:t>
            </a:r>
            <a:endParaRPr lang="en-US" sz="1200" dirty="0">
              <a:solidFill>
                <a:srgbClr val="002060"/>
              </a:solidFill>
              <a:latin typeface="+mn-lt"/>
              <a:sym typeface="Open Sans"/>
            </a:endParaRPr>
          </a:p>
          <a:p>
            <a:endParaRPr lang="en-US" sz="1100" dirty="0">
              <a:solidFill>
                <a:srgbClr val="002060"/>
              </a:solidFill>
              <a:latin typeface="+mn-lt"/>
            </a:endParaRPr>
          </a:p>
        </p:txBody>
      </p:sp>
      <p:sp>
        <p:nvSpPr>
          <p:cNvPr id="4" name="Slide Number Placeholder 3">
            <a:extLst>
              <a:ext uri="{FF2B5EF4-FFF2-40B4-BE49-F238E27FC236}">
                <a16:creationId xmlns:a16="http://schemas.microsoft.com/office/drawing/2014/main" id="{062DFB63-AFAB-7A4E-B0BB-C747146E1EB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24</a:t>
            </a:fld>
            <a:endParaRPr lang="en"/>
          </a:p>
        </p:txBody>
      </p:sp>
      <p:pic>
        <p:nvPicPr>
          <p:cNvPr id="5" name="Picture 4">
            <a:extLst>
              <a:ext uri="{FF2B5EF4-FFF2-40B4-BE49-F238E27FC236}">
                <a16:creationId xmlns:a16="http://schemas.microsoft.com/office/drawing/2014/main" id="{EF38159B-C072-C141-B55A-46C756E12A5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642357" y="695109"/>
            <a:ext cx="1936768" cy="1900982"/>
          </a:xfrm>
          <a:prstGeom prst="rect">
            <a:avLst/>
          </a:prstGeom>
        </p:spPr>
      </p:pic>
      <p:sp>
        <p:nvSpPr>
          <p:cNvPr id="6" name="Rectangle 5">
            <a:extLst>
              <a:ext uri="{FF2B5EF4-FFF2-40B4-BE49-F238E27FC236}">
                <a16:creationId xmlns:a16="http://schemas.microsoft.com/office/drawing/2014/main" id="{F602B945-218F-F543-BAB5-2FC47522DA68}"/>
              </a:ext>
            </a:extLst>
          </p:cNvPr>
          <p:cNvSpPr/>
          <p:nvPr/>
        </p:nvSpPr>
        <p:spPr>
          <a:xfrm>
            <a:off x="6075634" y="2523512"/>
            <a:ext cx="2637182" cy="461665"/>
          </a:xfrm>
          <a:prstGeom prst="rect">
            <a:avLst/>
          </a:prstGeom>
        </p:spPr>
        <p:txBody>
          <a:bodyPr wrap="square">
            <a:spAutoFit/>
          </a:bodyPr>
          <a:lstStyle/>
          <a:p>
            <a:r>
              <a:rPr lang="en-US" sz="800" dirty="0">
                <a:solidFill>
                  <a:srgbClr val="FF0000"/>
                </a:solidFill>
                <a:latin typeface="+mn-lt"/>
              </a:rPr>
              <a:t>Source for image: </a:t>
            </a:r>
            <a:r>
              <a:rPr lang="en-US" sz="800" dirty="0">
                <a:solidFill>
                  <a:srgbClr val="002060"/>
                </a:solidFill>
                <a:latin typeface="+mn-lt"/>
              </a:rPr>
              <a:t>https://</a:t>
            </a:r>
            <a:r>
              <a:rPr lang="en-US" sz="800" dirty="0" err="1">
                <a:solidFill>
                  <a:srgbClr val="002060"/>
                </a:solidFill>
                <a:latin typeface="+mn-lt"/>
              </a:rPr>
              <a:t>www.hocu.ba</a:t>
            </a:r>
            <a:r>
              <a:rPr lang="en-US" sz="800" dirty="0">
                <a:solidFill>
                  <a:srgbClr val="002060"/>
                </a:solidFill>
                <a:latin typeface="+mn-lt"/>
              </a:rPr>
              <a:t>/</a:t>
            </a:r>
            <a:r>
              <a:rPr lang="en-US" sz="800" dirty="0" err="1">
                <a:solidFill>
                  <a:srgbClr val="002060"/>
                </a:solidFill>
                <a:latin typeface="+mn-lt"/>
              </a:rPr>
              <a:t>index.php</a:t>
            </a:r>
            <a:r>
              <a:rPr lang="en-US" sz="800" dirty="0">
                <a:solidFill>
                  <a:srgbClr val="002060"/>
                </a:solidFill>
                <a:latin typeface="+mn-lt"/>
              </a:rPr>
              <a:t>/</a:t>
            </a:r>
            <a:r>
              <a:rPr lang="en-US" sz="800" dirty="0" err="1">
                <a:solidFill>
                  <a:srgbClr val="002060"/>
                </a:solidFill>
                <a:latin typeface="+mn-lt"/>
              </a:rPr>
              <a:t>hocu.priliku</a:t>
            </a:r>
            <a:r>
              <a:rPr lang="en-US" sz="800" dirty="0">
                <a:solidFill>
                  <a:srgbClr val="002060"/>
                </a:solidFill>
                <a:latin typeface="+mn-lt"/>
              </a:rPr>
              <a:t>/authority-partners-</a:t>
            </a:r>
            <a:r>
              <a:rPr lang="en-US" sz="800" dirty="0" err="1">
                <a:solidFill>
                  <a:srgbClr val="002060"/>
                </a:solidFill>
                <a:latin typeface="+mn-lt"/>
              </a:rPr>
              <a:t>zaposljava</a:t>
            </a:r>
            <a:r>
              <a:rPr lang="en-US" sz="800" dirty="0">
                <a:solidFill>
                  <a:srgbClr val="002060"/>
                </a:solidFill>
                <a:latin typeface="+mn-lt"/>
              </a:rPr>
              <a:t>-u-</a:t>
            </a:r>
            <a:r>
              <a:rPr lang="en-US" sz="800" dirty="0" err="1">
                <a:solidFill>
                  <a:srgbClr val="002060"/>
                </a:solidFill>
                <a:latin typeface="+mn-lt"/>
              </a:rPr>
              <a:t>sarajevu</a:t>
            </a:r>
            <a:r>
              <a:rPr lang="en-US" sz="800" dirty="0">
                <a:solidFill>
                  <a:srgbClr val="002060"/>
                </a:solidFill>
                <a:latin typeface="+mn-lt"/>
              </a:rPr>
              <a:t>-software-architect</a:t>
            </a:r>
            <a:r>
              <a:rPr lang="en-US" sz="800" dirty="0">
                <a:latin typeface="+mn-lt"/>
              </a:rPr>
              <a:t>/</a:t>
            </a:r>
          </a:p>
        </p:txBody>
      </p:sp>
      <p:sp>
        <p:nvSpPr>
          <p:cNvPr id="7" name="Rectangle 6">
            <a:extLst>
              <a:ext uri="{FF2B5EF4-FFF2-40B4-BE49-F238E27FC236}">
                <a16:creationId xmlns:a16="http://schemas.microsoft.com/office/drawing/2014/main" id="{9F704CA3-C92B-3242-AA30-4FA812269A8E}"/>
              </a:ext>
            </a:extLst>
          </p:cNvPr>
          <p:cNvSpPr/>
          <p:nvPr/>
        </p:nvSpPr>
        <p:spPr>
          <a:xfrm>
            <a:off x="793179" y="3037594"/>
            <a:ext cx="7818783" cy="1384995"/>
          </a:xfrm>
          <a:prstGeom prst="rect">
            <a:avLst/>
          </a:prstGeom>
          <a:ln>
            <a:solidFill>
              <a:srgbClr val="0070C0"/>
            </a:solidFill>
          </a:ln>
        </p:spPr>
        <p:txBody>
          <a:bodyPr wrap="square">
            <a:spAutoFit/>
          </a:bodyPr>
          <a:lstStyle/>
          <a:p>
            <a:pPr marL="185738" indent="-179388" algn="just">
              <a:buClr>
                <a:schemeClr val="dk2"/>
              </a:buClr>
              <a:buSzPts val="1400"/>
              <a:buNone/>
            </a:pPr>
            <a:r>
              <a:rPr lang="en-US" sz="1200" b="1" dirty="0">
                <a:solidFill>
                  <a:schemeClr val="accent6">
                    <a:lumMod val="50000"/>
                  </a:schemeClr>
                </a:solidFill>
                <a:latin typeface="+mn-lt"/>
              </a:rPr>
              <a:t>Goals:</a:t>
            </a:r>
          </a:p>
          <a:p>
            <a:pPr marL="171450" indent="-171450">
              <a:buFont typeface="Arial" panose="020B0604020202020204" pitchFamily="34" charset="0"/>
              <a:buChar char="•"/>
            </a:pPr>
            <a:r>
              <a:rPr lang="en-US" sz="1200" dirty="0">
                <a:solidFill>
                  <a:srgbClr val="002060"/>
                </a:solidFill>
                <a:latin typeface="+mn-lt"/>
              </a:rPr>
              <a:t>Define and lead the realization of the data strategy roadmap for data modeling, implementation and data management</a:t>
            </a:r>
          </a:p>
          <a:p>
            <a:pPr marL="171450" indent="-171450" algn="just">
              <a:buFont typeface="Arial" panose="020B0604020202020204" pitchFamily="34" charset="0"/>
              <a:buChar char="•"/>
            </a:pPr>
            <a:r>
              <a:rPr lang="en-US" sz="1200" dirty="0">
                <a:solidFill>
                  <a:srgbClr val="002060"/>
                </a:solidFill>
                <a:latin typeface="+mn-lt"/>
              </a:rPr>
              <a:t>Configure Spark Server and embed advanced analytics into infrastructure using Spark</a:t>
            </a:r>
          </a:p>
          <a:p>
            <a:pPr marL="366179" indent="-171450">
              <a:buFont typeface="Arial" panose="020B0604020202020204" pitchFamily="34" charset="0"/>
              <a:buChar char="•"/>
            </a:pPr>
            <a:endParaRPr lang="en-US" sz="1200" dirty="0">
              <a:solidFill>
                <a:srgbClr val="002060"/>
              </a:solidFill>
              <a:latin typeface="+mn-lt"/>
            </a:endParaRPr>
          </a:p>
          <a:p>
            <a:pPr marL="6350" algn="just"/>
            <a:r>
              <a:rPr lang="en-US" sz="1200" b="1" dirty="0">
                <a:solidFill>
                  <a:schemeClr val="accent6">
                    <a:lumMod val="50000"/>
                  </a:schemeClr>
                </a:solidFill>
                <a:latin typeface="+mn-lt"/>
              </a:rPr>
              <a:t>Needs:</a:t>
            </a:r>
            <a:endParaRPr lang="en-US" sz="1200" b="1" dirty="0">
              <a:solidFill>
                <a:srgbClr val="002060"/>
              </a:solidFill>
              <a:latin typeface="+mn-lt"/>
            </a:endParaRPr>
          </a:p>
          <a:p>
            <a:pPr marL="171450" indent="-171450" algn="just">
              <a:buFont typeface="Arial" panose="020B0604020202020204" pitchFamily="34" charset="0"/>
              <a:buChar char="•"/>
            </a:pPr>
            <a:r>
              <a:rPr lang="en-US" sz="1200" dirty="0">
                <a:solidFill>
                  <a:srgbClr val="002060"/>
                </a:solidFill>
                <a:latin typeface="+mn-lt"/>
              </a:rPr>
              <a:t>Existing infrastructure should be compatible with Apache Spark’s environment</a:t>
            </a:r>
            <a:endParaRPr lang="en-US" sz="1200" dirty="0">
              <a:latin typeface="+mn-lt"/>
            </a:endParaRPr>
          </a:p>
        </p:txBody>
      </p:sp>
    </p:spTree>
    <p:extLst>
      <p:ext uri="{BB962C8B-B14F-4D97-AF65-F5344CB8AC3E}">
        <p14:creationId xmlns:p14="http://schemas.microsoft.com/office/powerpoint/2010/main" val="5757841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D69C6A-91B1-DC46-B073-D561A114C1F7}"/>
              </a:ext>
            </a:extLst>
          </p:cNvPr>
          <p:cNvSpPr>
            <a:spLocks noGrp="1"/>
          </p:cNvSpPr>
          <p:nvPr>
            <p:ph type="title"/>
          </p:nvPr>
        </p:nvSpPr>
        <p:spPr/>
        <p:txBody>
          <a:bodyPr/>
          <a:lstStyle/>
          <a:p>
            <a:r>
              <a:rPr lang="en-US" sz="2400" dirty="0">
                <a:solidFill>
                  <a:schemeClr val="accent6">
                    <a:lumMod val="50000"/>
                  </a:schemeClr>
                </a:solidFill>
                <a:latin typeface="+mj-lt"/>
                <a:ea typeface="Open Sans"/>
                <a:cs typeface="Open Sans"/>
                <a:sym typeface="Open Sans"/>
              </a:rPr>
              <a:t>Data Scientist</a:t>
            </a:r>
            <a:endParaRPr lang="en-US" sz="2400" dirty="0">
              <a:solidFill>
                <a:schemeClr val="accent6">
                  <a:lumMod val="50000"/>
                </a:schemeClr>
              </a:solidFill>
              <a:latin typeface="+mj-lt"/>
            </a:endParaRPr>
          </a:p>
        </p:txBody>
      </p:sp>
      <p:sp>
        <p:nvSpPr>
          <p:cNvPr id="3" name="Text Placeholder 2">
            <a:extLst>
              <a:ext uri="{FF2B5EF4-FFF2-40B4-BE49-F238E27FC236}">
                <a16:creationId xmlns:a16="http://schemas.microsoft.com/office/drawing/2014/main" id="{9556E2C0-1014-5C45-A575-7CE337883C7C}"/>
              </a:ext>
            </a:extLst>
          </p:cNvPr>
          <p:cNvSpPr>
            <a:spLocks noGrp="1"/>
          </p:cNvSpPr>
          <p:nvPr>
            <p:ph type="body" idx="1"/>
          </p:nvPr>
        </p:nvSpPr>
        <p:spPr>
          <a:xfrm>
            <a:off x="729450" y="1159727"/>
            <a:ext cx="5134637" cy="1412024"/>
          </a:xfrm>
          <a:prstGeom prst="roundRect">
            <a:avLst/>
          </a:prstGeom>
          <a:solidFill>
            <a:schemeClr val="accent2">
              <a:lumMod val="20000"/>
              <a:lumOff val="80000"/>
            </a:schemeClr>
          </a:solidFill>
        </p:spPr>
        <p:txBody>
          <a:bodyPr tIns="0" anchor="t"/>
          <a:lstStyle/>
          <a:p>
            <a:pPr marL="400050" indent="-285750">
              <a:buClr>
                <a:schemeClr val="dk2"/>
              </a:buClr>
              <a:buSzPts val="1800"/>
              <a:buFont typeface="Arial" panose="020B0604020202020204" pitchFamily="34" charset="0"/>
              <a:buChar char="•"/>
            </a:pPr>
            <a:r>
              <a:rPr lang="en-US" sz="1200" dirty="0">
                <a:solidFill>
                  <a:srgbClr val="002060"/>
                </a:solidFill>
                <a:latin typeface="+mn-lt"/>
                <a:sym typeface="Open Sans"/>
              </a:rPr>
              <a:t>Responsible for </a:t>
            </a:r>
            <a:r>
              <a:rPr lang="en-US" sz="1200" dirty="0">
                <a:solidFill>
                  <a:srgbClr val="002060"/>
                </a:solidFill>
                <a:latin typeface="+mn-lt"/>
              </a:rPr>
              <a:t>creating various machine learning-based tools such as recommendation engines. </a:t>
            </a:r>
          </a:p>
          <a:p>
            <a:pPr marL="400050" indent="-285750">
              <a:buClr>
                <a:schemeClr val="dk2"/>
              </a:buClr>
              <a:buSzPts val="1800"/>
              <a:buFont typeface="Arial" panose="020B0604020202020204" pitchFamily="34" charset="0"/>
              <a:buChar char="•"/>
            </a:pPr>
            <a:r>
              <a:rPr lang="en-US" sz="1200" dirty="0">
                <a:solidFill>
                  <a:srgbClr val="002060"/>
                </a:solidFill>
                <a:latin typeface="+mn-lt"/>
              </a:rPr>
              <a:t>Expert in performing statistical modeling and analysis. </a:t>
            </a:r>
          </a:p>
          <a:p>
            <a:pPr marL="400050" indent="-285750">
              <a:buClr>
                <a:schemeClr val="dk2"/>
              </a:buClr>
              <a:buSzPts val="1800"/>
              <a:buFont typeface="Arial" panose="020B0604020202020204" pitchFamily="34" charset="0"/>
              <a:buChar char="•"/>
            </a:pPr>
            <a:r>
              <a:rPr lang="en-US" sz="1200" dirty="0">
                <a:solidFill>
                  <a:srgbClr val="002060"/>
                </a:solidFill>
                <a:latin typeface="+mn-lt"/>
              </a:rPr>
              <a:t>Proactively fetches data from various sources and analyzes it for better understanding about business processes, and builds tools that automate processes within the company.</a:t>
            </a:r>
          </a:p>
          <a:p>
            <a:pPr marL="146050" indent="0">
              <a:buNone/>
            </a:pPr>
            <a:endParaRPr lang="en-US" sz="1200" dirty="0">
              <a:solidFill>
                <a:srgbClr val="002060"/>
              </a:solidFill>
              <a:latin typeface="+mn-lt"/>
            </a:endParaRPr>
          </a:p>
        </p:txBody>
      </p:sp>
      <p:sp>
        <p:nvSpPr>
          <p:cNvPr id="4" name="Slide Number Placeholder 3">
            <a:extLst>
              <a:ext uri="{FF2B5EF4-FFF2-40B4-BE49-F238E27FC236}">
                <a16:creationId xmlns:a16="http://schemas.microsoft.com/office/drawing/2014/main" id="{2B57428C-EA06-D240-A958-D9629B7C2AB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25</a:t>
            </a:fld>
            <a:endParaRPr lang="en"/>
          </a:p>
        </p:txBody>
      </p:sp>
      <p:pic>
        <p:nvPicPr>
          <p:cNvPr id="5" name="Picture 4">
            <a:extLst>
              <a:ext uri="{FF2B5EF4-FFF2-40B4-BE49-F238E27FC236}">
                <a16:creationId xmlns:a16="http://schemas.microsoft.com/office/drawing/2014/main" id="{8DA4564C-C661-5D42-8FB7-A809705612F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531036" y="457833"/>
            <a:ext cx="1768336" cy="1768336"/>
          </a:xfrm>
          <a:prstGeom prst="rect">
            <a:avLst/>
          </a:prstGeom>
        </p:spPr>
      </p:pic>
      <p:sp>
        <p:nvSpPr>
          <p:cNvPr id="6" name="Rectangle 5">
            <a:extLst>
              <a:ext uri="{FF2B5EF4-FFF2-40B4-BE49-F238E27FC236}">
                <a16:creationId xmlns:a16="http://schemas.microsoft.com/office/drawing/2014/main" id="{6037B9F1-8E95-7C4F-9284-024607CD108E}"/>
              </a:ext>
            </a:extLst>
          </p:cNvPr>
          <p:cNvSpPr/>
          <p:nvPr/>
        </p:nvSpPr>
        <p:spPr>
          <a:xfrm>
            <a:off x="6351089" y="2162535"/>
            <a:ext cx="2185214" cy="338554"/>
          </a:xfrm>
          <a:prstGeom prst="rect">
            <a:avLst/>
          </a:prstGeom>
        </p:spPr>
        <p:txBody>
          <a:bodyPr wrap="square">
            <a:spAutoFit/>
          </a:bodyPr>
          <a:lstStyle/>
          <a:p>
            <a:r>
              <a:rPr lang="en-US" sz="800" dirty="0">
                <a:solidFill>
                  <a:srgbClr val="FF0000"/>
                </a:solidFill>
                <a:latin typeface="+mn-lt"/>
              </a:rPr>
              <a:t>Source for image: </a:t>
            </a:r>
            <a:r>
              <a:rPr lang="en-US" sz="800" dirty="0">
                <a:solidFill>
                  <a:srgbClr val="002060"/>
                </a:solidFill>
                <a:latin typeface="+mn-lt"/>
              </a:rPr>
              <a:t>https://</a:t>
            </a:r>
            <a:r>
              <a:rPr lang="en-US" sz="800" dirty="0" err="1">
                <a:solidFill>
                  <a:srgbClr val="002060"/>
                </a:solidFill>
                <a:latin typeface="+mn-lt"/>
              </a:rPr>
              <a:t>www.rtafleet.com</a:t>
            </a:r>
            <a:r>
              <a:rPr lang="en-US" sz="800" dirty="0">
                <a:solidFill>
                  <a:srgbClr val="002060"/>
                </a:solidFill>
                <a:latin typeface="+mn-lt"/>
              </a:rPr>
              <a:t>/easier-job-design/</a:t>
            </a:r>
          </a:p>
        </p:txBody>
      </p:sp>
      <p:sp>
        <p:nvSpPr>
          <p:cNvPr id="7" name="Rectangle 6">
            <a:extLst>
              <a:ext uri="{FF2B5EF4-FFF2-40B4-BE49-F238E27FC236}">
                <a16:creationId xmlns:a16="http://schemas.microsoft.com/office/drawing/2014/main" id="{ADE1CEA2-DB19-5D4C-954A-680BDDA1A4A1}"/>
              </a:ext>
            </a:extLst>
          </p:cNvPr>
          <p:cNvSpPr/>
          <p:nvPr/>
        </p:nvSpPr>
        <p:spPr>
          <a:xfrm>
            <a:off x="729450" y="2787570"/>
            <a:ext cx="7806852" cy="1754326"/>
          </a:xfrm>
          <a:prstGeom prst="rect">
            <a:avLst/>
          </a:prstGeom>
          <a:ln>
            <a:solidFill>
              <a:srgbClr val="00B0F0"/>
            </a:solidFill>
          </a:ln>
        </p:spPr>
        <p:txBody>
          <a:bodyPr wrap="square">
            <a:spAutoFit/>
          </a:bodyPr>
          <a:lstStyle/>
          <a:p>
            <a:pPr marL="139700" indent="-133350" algn="just">
              <a:buClr>
                <a:schemeClr val="dk2"/>
              </a:buClr>
              <a:buSzPts val="1400"/>
              <a:buNone/>
            </a:pPr>
            <a:r>
              <a:rPr lang="en-US" sz="1200" b="1" dirty="0">
                <a:solidFill>
                  <a:schemeClr val="accent6">
                    <a:lumMod val="50000"/>
                  </a:schemeClr>
                </a:solidFill>
                <a:latin typeface="+mn-lt"/>
              </a:rPr>
              <a:t>Goals:</a:t>
            </a:r>
          </a:p>
          <a:p>
            <a:pPr marL="171450" indent="-171450" algn="just">
              <a:buFont typeface="Arial" panose="020B0604020202020204" pitchFamily="34" charset="0"/>
              <a:buChar char="•"/>
            </a:pPr>
            <a:r>
              <a:rPr lang="en-US" sz="1200" dirty="0">
                <a:solidFill>
                  <a:srgbClr val="002060"/>
                </a:solidFill>
                <a:latin typeface="+mn-lt"/>
              </a:rPr>
              <a:t>Develop product recommendation model to explore the customer and product data and create insights that have business value. Works with the Technology Architect and Data Analyst to create the schema for the processed data that the model will act upon.</a:t>
            </a:r>
          </a:p>
          <a:p>
            <a:pPr marL="171450" indent="-171450" algn="just">
              <a:buFont typeface="Arial" panose="020B0604020202020204" pitchFamily="34" charset="0"/>
              <a:buChar char="•"/>
            </a:pPr>
            <a:r>
              <a:rPr lang="en-US" sz="1200" dirty="0">
                <a:solidFill>
                  <a:srgbClr val="002060"/>
                </a:solidFill>
                <a:latin typeface="+mn-lt"/>
              </a:rPr>
              <a:t>Identify patterns, trends, risks, and opportunities in data captured</a:t>
            </a:r>
          </a:p>
          <a:p>
            <a:pPr marL="171450" indent="-171450" algn="just">
              <a:buFont typeface="Arial" panose="020B0604020202020204" pitchFamily="34" charset="0"/>
              <a:buChar char="•"/>
            </a:pPr>
            <a:r>
              <a:rPr lang="en-US" sz="1200" dirty="0">
                <a:solidFill>
                  <a:srgbClr val="002060"/>
                </a:solidFill>
                <a:latin typeface="+mn-lt"/>
              </a:rPr>
              <a:t>Discover new actionable insights    </a:t>
            </a:r>
          </a:p>
          <a:p>
            <a:pPr algn="just"/>
            <a:r>
              <a:rPr lang="en-US" sz="1200" b="1" dirty="0">
                <a:solidFill>
                  <a:schemeClr val="accent6">
                    <a:lumMod val="50000"/>
                  </a:schemeClr>
                </a:solidFill>
                <a:latin typeface="+mn-lt"/>
              </a:rPr>
              <a:t>Needs:</a:t>
            </a:r>
          </a:p>
          <a:p>
            <a:pPr marL="171450" indent="-171450" algn="just">
              <a:buFont typeface="Arial" panose="020B0604020202020204" pitchFamily="34" charset="0"/>
              <a:buChar char="•"/>
            </a:pPr>
            <a:r>
              <a:rPr lang="en-US" sz="1200" dirty="0">
                <a:solidFill>
                  <a:srgbClr val="002060"/>
                </a:solidFill>
                <a:latin typeface="+mn-lt"/>
              </a:rPr>
              <a:t>Spark’s support on entire data science workflow, from data access and integration, to machine learning.</a:t>
            </a:r>
            <a:r>
              <a:rPr lang="en-US" sz="1200" dirty="0">
                <a:solidFill>
                  <a:srgbClr val="002060"/>
                </a:solidFill>
                <a:highlight>
                  <a:srgbClr val="FFFF00"/>
                </a:highlight>
                <a:latin typeface="+mn-lt"/>
              </a:rPr>
              <a:t> </a:t>
            </a:r>
          </a:p>
          <a:p>
            <a:pPr marL="171450" indent="-171450" algn="just">
              <a:buFont typeface="Arial" panose="020B0604020202020204" pitchFamily="34" charset="0"/>
              <a:buChar char="•"/>
            </a:pPr>
            <a:r>
              <a:rPr lang="en-US" sz="1200" dirty="0">
                <a:solidFill>
                  <a:srgbClr val="002060"/>
                </a:solidFill>
                <a:latin typeface="+mn-lt"/>
              </a:rPr>
              <a:t>Library of machine-learning algorithms</a:t>
            </a:r>
          </a:p>
        </p:txBody>
      </p:sp>
    </p:spTree>
    <p:extLst>
      <p:ext uri="{BB962C8B-B14F-4D97-AF65-F5344CB8AC3E}">
        <p14:creationId xmlns:p14="http://schemas.microsoft.com/office/powerpoint/2010/main" val="27849225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D69C6A-91B1-DC46-B073-D561A114C1F7}"/>
              </a:ext>
            </a:extLst>
          </p:cNvPr>
          <p:cNvSpPr>
            <a:spLocks noGrp="1"/>
          </p:cNvSpPr>
          <p:nvPr>
            <p:ph type="title"/>
          </p:nvPr>
        </p:nvSpPr>
        <p:spPr/>
        <p:txBody>
          <a:bodyPr/>
          <a:lstStyle/>
          <a:p>
            <a:r>
              <a:rPr lang="en-US" dirty="0">
                <a:solidFill>
                  <a:schemeClr val="accent6">
                    <a:lumMod val="50000"/>
                  </a:schemeClr>
                </a:solidFill>
                <a:latin typeface="+mj-lt"/>
              </a:rPr>
              <a:t>Data Analyst</a:t>
            </a:r>
          </a:p>
        </p:txBody>
      </p:sp>
      <p:sp>
        <p:nvSpPr>
          <p:cNvPr id="3" name="Text Placeholder 2">
            <a:extLst>
              <a:ext uri="{FF2B5EF4-FFF2-40B4-BE49-F238E27FC236}">
                <a16:creationId xmlns:a16="http://schemas.microsoft.com/office/drawing/2014/main" id="{9556E2C0-1014-5C45-A575-7CE337883C7C}"/>
              </a:ext>
            </a:extLst>
          </p:cNvPr>
          <p:cNvSpPr>
            <a:spLocks noGrp="1"/>
          </p:cNvSpPr>
          <p:nvPr>
            <p:ph type="body" idx="1"/>
          </p:nvPr>
        </p:nvSpPr>
        <p:spPr>
          <a:xfrm>
            <a:off x="663461" y="1382347"/>
            <a:ext cx="5094927" cy="1483467"/>
          </a:xfrm>
          <a:prstGeom prst="roundRect">
            <a:avLst/>
          </a:prstGeom>
          <a:solidFill>
            <a:schemeClr val="accent2">
              <a:lumMod val="20000"/>
              <a:lumOff val="80000"/>
            </a:schemeClr>
          </a:solidFill>
        </p:spPr>
        <p:txBody>
          <a:bodyPr tIns="0"/>
          <a:lstStyle/>
          <a:p>
            <a:pPr marL="288925" indent="-288925"/>
            <a:r>
              <a:rPr lang="en-US" sz="1200" dirty="0">
                <a:solidFill>
                  <a:srgbClr val="002060"/>
                </a:solidFill>
                <a:latin typeface="+mn-lt"/>
                <a:sym typeface="Open Sans"/>
              </a:rPr>
              <a:t>Responsible for</a:t>
            </a:r>
            <a:r>
              <a:rPr lang="en-US" sz="1200" dirty="0">
                <a:solidFill>
                  <a:srgbClr val="002060"/>
                </a:solidFill>
                <a:latin typeface="+mn-lt"/>
              </a:rPr>
              <a:t> managing the master data set, developing reports and troubleshooting data issues</a:t>
            </a:r>
          </a:p>
          <a:p>
            <a:pPr marL="288925" lvl="1" indent="-288925">
              <a:spcBef>
                <a:spcPts val="0"/>
              </a:spcBef>
              <a:buSzPts val="1300"/>
              <a:buFont typeface="Lato"/>
              <a:buChar char="●"/>
            </a:pPr>
            <a:r>
              <a:rPr lang="en-US" sz="1200" dirty="0">
                <a:solidFill>
                  <a:srgbClr val="002060"/>
                </a:solidFill>
                <a:latin typeface="+mn-lt"/>
              </a:rPr>
              <a:t>Analyses data related to sales, market research, inventory, etc.</a:t>
            </a:r>
          </a:p>
          <a:p>
            <a:pPr marL="288925" indent="-288925"/>
            <a:r>
              <a:rPr lang="en-US" sz="1200" dirty="0">
                <a:solidFill>
                  <a:srgbClr val="002060"/>
                </a:solidFill>
                <a:latin typeface="+mn-lt"/>
              </a:rPr>
              <a:t>Has technical expertise to ensure quality and accuracy of data, and works with the Data Scientist to process and present the data to Marketing team</a:t>
            </a:r>
          </a:p>
          <a:p>
            <a:pPr marL="288925" indent="-288925"/>
            <a:endParaRPr lang="en-US" sz="1200" dirty="0">
              <a:solidFill>
                <a:srgbClr val="002060"/>
              </a:solidFill>
              <a:latin typeface="+mn-lt"/>
            </a:endParaRPr>
          </a:p>
        </p:txBody>
      </p:sp>
      <p:sp>
        <p:nvSpPr>
          <p:cNvPr id="4" name="Slide Number Placeholder 3">
            <a:extLst>
              <a:ext uri="{FF2B5EF4-FFF2-40B4-BE49-F238E27FC236}">
                <a16:creationId xmlns:a16="http://schemas.microsoft.com/office/drawing/2014/main" id="{ECC8AB3C-BDB9-2246-817B-92ECB1E1A71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26</a:t>
            </a:fld>
            <a:endParaRPr lang="en"/>
          </a:p>
        </p:txBody>
      </p:sp>
      <p:pic>
        <p:nvPicPr>
          <p:cNvPr id="5" name="Picture 4">
            <a:extLst>
              <a:ext uri="{FF2B5EF4-FFF2-40B4-BE49-F238E27FC236}">
                <a16:creationId xmlns:a16="http://schemas.microsoft.com/office/drawing/2014/main" id="{AD9CE982-57CD-6048-8229-35D73AE21407}"/>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461258" y="668861"/>
            <a:ext cx="2122186" cy="1862741"/>
          </a:xfrm>
          <a:prstGeom prst="rect">
            <a:avLst/>
          </a:prstGeom>
        </p:spPr>
      </p:pic>
      <p:sp>
        <p:nvSpPr>
          <p:cNvPr id="6" name="Rectangle 5">
            <a:extLst>
              <a:ext uri="{FF2B5EF4-FFF2-40B4-BE49-F238E27FC236}">
                <a16:creationId xmlns:a16="http://schemas.microsoft.com/office/drawing/2014/main" id="{034D374E-5CFF-3F49-8C5E-6F86E4D04460}"/>
              </a:ext>
            </a:extLst>
          </p:cNvPr>
          <p:cNvSpPr/>
          <p:nvPr/>
        </p:nvSpPr>
        <p:spPr>
          <a:xfrm>
            <a:off x="6216814" y="2611899"/>
            <a:ext cx="2593838" cy="507831"/>
          </a:xfrm>
          <a:prstGeom prst="rect">
            <a:avLst/>
          </a:prstGeom>
        </p:spPr>
        <p:txBody>
          <a:bodyPr wrap="square">
            <a:spAutoFit/>
          </a:bodyPr>
          <a:lstStyle/>
          <a:p>
            <a:r>
              <a:rPr lang="en-US" sz="900" dirty="0">
                <a:solidFill>
                  <a:srgbClr val="FF0000"/>
                </a:solidFill>
                <a:latin typeface="+mn-lt"/>
              </a:rPr>
              <a:t>Source for image: </a:t>
            </a:r>
            <a:r>
              <a:rPr lang="en-US" sz="900" dirty="0">
                <a:solidFill>
                  <a:srgbClr val="002060"/>
                </a:solidFill>
                <a:latin typeface="+mn-lt"/>
              </a:rPr>
              <a:t>http://</a:t>
            </a:r>
            <a:r>
              <a:rPr lang="en-US" sz="900" dirty="0" err="1">
                <a:solidFill>
                  <a:srgbClr val="002060"/>
                </a:solidFill>
                <a:latin typeface="+mn-lt"/>
              </a:rPr>
              <a:t>www.singlemaltsdirect.com</a:t>
            </a:r>
            <a:r>
              <a:rPr lang="en-US" sz="900" dirty="0">
                <a:solidFill>
                  <a:srgbClr val="002060"/>
                </a:solidFill>
                <a:latin typeface="+mn-lt"/>
              </a:rPr>
              <a:t>/web/</a:t>
            </a:r>
            <a:r>
              <a:rPr lang="en-US" sz="900" dirty="0" err="1">
                <a:solidFill>
                  <a:srgbClr val="002060"/>
                </a:solidFill>
                <a:latin typeface="+mn-lt"/>
              </a:rPr>
              <a:t>index.php?uid</a:t>
            </a:r>
            <a:r>
              <a:rPr lang="en-US" sz="900" dirty="0">
                <a:solidFill>
                  <a:srgbClr val="002060"/>
                </a:solidFill>
                <a:latin typeface="+mn-lt"/>
              </a:rPr>
              <a:t>=data-</a:t>
            </a:r>
            <a:r>
              <a:rPr lang="en-US" sz="900" dirty="0" err="1">
                <a:solidFill>
                  <a:srgbClr val="002060"/>
                </a:solidFill>
                <a:latin typeface="+mn-lt"/>
              </a:rPr>
              <a:t>analys</a:t>
            </a:r>
            <a:endParaRPr lang="en-US" sz="900" dirty="0">
              <a:solidFill>
                <a:srgbClr val="002060"/>
              </a:solidFill>
              <a:latin typeface="+mn-lt"/>
            </a:endParaRPr>
          </a:p>
        </p:txBody>
      </p:sp>
      <p:sp>
        <p:nvSpPr>
          <p:cNvPr id="8" name="Rectangle 7">
            <a:extLst>
              <a:ext uri="{FF2B5EF4-FFF2-40B4-BE49-F238E27FC236}">
                <a16:creationId xmlns:a16="http://schemas.microsoft.com/office/drawing/2014/main" id="{173499C9-32F5-6B4B-8192-8381BF62857F}"/>
              </a:ext>
            </a:extLst>
          </p:cNvPr>
          <p:cNvSpPr/>
          <p:nvPr/>
        </p:nvSpPr>
        <p:spPr>
          <a:xfrm>
            <a:off x="663461" y="3200027"/>
            <a:ext cx="7754690" cy="1200329"/>
          </a:xfrm>
          <a:prstGeom prst="rect">
            <a:avLst/>
          </a:prstGeom>
          <a:ln>
            <a:solidFill>
              <a:srgbClr val="00B0F0"/>
            </a:solidFill>
          </a:ln>
        </p:spPr>
        <p:txBody>
          <a:bodyPr wrap="square">
            <a:spAutoFit/>
          </a:bodyPr>
          <a:lstStyle/>
          <a:p>
            <a:pPr marL="139700" marR="0" lvl="0" indent="-133350" algn="just" defTabSz="914400" rtl="0" eaLnBrk="1" fontAlgn="auto" latinLnBrk="0" hangingPunct="1">
              <a:lnSpc>
                <a:spcPct val="100000"/>
              </a:lnSpc>
              <a:spcBef>
                <a:spcPts val="0"/>
              </a:spcBef>
              <a:spcAft>
                <a:spcPts val="0"/>
              </a:spcAft>
              <a:buClr>
                <a:srgbClr val="1A1A1A"/>
              </a:buClr>
              <a:buSzPts val="1400"/>
              <a:buFont typeface="Arial"/>
              <a:buNone/>
              <a:tabLst/>
              <a:defRPr/>
            </a:pPr>
            <a:r>
              <a:rPr kumimoji="0" lang="en-US" sz="1200" b="1" i="0" u="none" strike="noStrike" kern="0" cap="none" spc="0" normalizeH="0" baseline="0" noProof="0" dirty="0">
                <a:ln>
                  <a:noFill/>
                </a:ln>
                <a:solidFill>
                  <a:srgbClr val="FFB8A2">
                    <a:lumMod val="50000"/>
                  </a:srgbClr>
                </a:solidFill>
                <a:effectLst/>
                <a:uLnTx/>
                <a:uFillTx/>
                <a:latin typeface="Cambria" panose="02040503050406030204"/>
                <a:cs typeface="Arial"/>
                <a:sym typeface="Arial"/>
              </a:rPr>
              <a:t>Goals:</a:t>
            </a:r>
          </a:p>
          <a:p>
            <a:pPr marL="171450" lvl="0" indent="-171450" defTabSz="914400" eaLnBrk="1" fontAlgn="auto" latinLnBrk="0" hangingPunct="1">
              <a:buSzPts val="1300"/>
              <a:buFont typeface="Arial" panose="020B0604020202020204" pitchFamily="34" charset="0"/>
              <a:buChar char="•"/>
              <a:tabLst/>
              <a:defRPr/>
            </a:pPr>
            <a:r>
              <a:rPr lang="en-US" sz="1200" dirty="0">
                <a:solidFill>
                  <a:srgbClr val="002060"/>
                </a:solidFill>
                <a:latin typeface="Cambria" panose="02040503050406030204"/>
              </a:rPr>
              <a:t>Capture customer behavior on the website to help improve analytical insights for the Marketing team</a:t>
            </a:r>
          </a:p>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200" b="1" i="0" u="none" strike="noStrike" kern="0" cap="none" spc="0" normalizeH="0" baseline="0" noProof="0" dirty="0">
              <a:ln>
                <a:noFill/>
              </a:ln>
              <a:solidFill>
                <a:srgbClr val="FFB8A2">
                  <a:lumMod val="50000"/>
                </a:srgbClr>
              </a:solidFill>
              <a:effectLst/>
              <a:uLnTx/>
              <a:uFillTx/>
              <a:latin typeface="Cambria" panose="02040503050406030204"/>
              <a:cs typeface="Arial"/>
              <a:sym typeface="Arial"/>
            </a:endParaRPr>
          </a:p>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1" i="0" u="none" strike="noStrike" kern="0" cap="none" spc="0" normalizeH="0" baseline="0" noProof="0" dirty="0">
                <a:ln>
                  <a:noFill/>
                </a:ln>
                <a:solidFill>
                  <a:srgbClr val="FFB8A2">
                    <a:lumMod val="50000"/>
                  </a:srgbClr>
                </a:solidFill>
                <a:effectLst/>
                <a:uLnTx/>
                <a:uFillTx/>
                <a:latin typeface="Cambria" panose="02040503050406030204"/>
                <a:cs typeface="Arial"/>
                <a:sym typeface="Arial"/>
              </a:rPr>
              <a:t>Needs:</a:t>
            </a:r>
          </a:p>
          <a:p>
            <a:pPr marL="171450" indent="-171450">
              <a:buFont typeface="Arial" panose="020B0604020202020204" pitchFamily="34" charset="0"/>
              <a:buChar char="•"/>
              <a:defRPr/>
            </a:pPr>
            <a:r>
              <a:rPr lang="en-US" sz="1200" dirty="0">
                <a:solidFill>
                  <a:srgbClr val="002060"/>
                </a:solidFill>
                <a:latin typeface="Cambria" panose="02040503050406030204"/>
              </a:rPr>
              <a:t>Create new schemas for capturing new data</a:t>
            </a:r>
            <a:endParaRPr kumimoji="0" lang="en-US" sz="1200" b="0" i="0" u="none" strike="noStrike" kern="0" cap="none" spc="0" normalizeH="0" baseline="0" noProof="0" dirty="0">
              <a:ln>
                <a:noFill/>
              </a:ln>
              <a:solidFill>
                <a:srgbClr val="002060"/>
              </a:solidFill>
              <a:effectLst/>
              <a:uLnTx/>
              <a:uFillTx/>
              <a:latin typeface="Cambria" panose="02040503050406030204"/>
              <a:cs typeface="Arial"/>
              <a:sym typeface="Arial"/>
            </a:endParaRPr>
          </a:p>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200" b="0" i="0" u="none" strike="noStrike" kern="0" cap="none" spc="0" normalizeH="0" baseline="0" noProof="0" dirty="0">
                <a:ln>
                  <a:noFill/>
                </a:ln>
                <a:solidFill>
                  <a:srgbClr val="002060"/>
                </a:solidFill>
                <a:effectLst/>
                <a:uLnTx/>
                <a:uFillTx/>
                <a:latin typeface="Cambria" panose="02040503050406030204"/>
                <a:cs typeface="Arial"/>
                <a:sym typeface="Arial"/>
              </a:rPr>
              <a:t>Apache Spark to run seamlessly over existing MySQL Database management system to ensure smooth data flow</a:t>
            </a:r>
          </a:p>
        </p:txBody>
      </p:sp>
    </p:spTree>
    <p:extLst>
      <p:ext uri="{BB962C8B-B14F-4D97-AF65-F5344CB8AC3E}">
        <p14:creationId xmlns:p14="http://schemas.microsoft.com/office/powerpoint/2010/main" val="40510613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gradFill flip="none" rotWithShape="1">
          <a:gsLst>
            <a:gs pos="24000">
              <a:schemeClr val="accent2">
                <a:lumMod val="40000"/>
                <a:lumOff val="60000"/>
              </a:schemeClr>
            </a:gs>
            <a:gs pos="58000">
              <a:schemeClr val="accent2">
                <a:lumMod val="95000"/>
                <a:lumOff val="5000"/>
              </a:schemeClr>
            </a:gs>
            <a:gs pos="100000">
              <a:schemeClr val="accent2">
                <a:lumMod val="60000"/>
              </a:schemeClr>
            </a:gs>
          </a:gsLst>
          <a:path path="circle">
            <a:fillToRect l="50000" t="130000" r="50000" b="-30000"/>
          </a:path>
          <a:tileRect/>
        </a:gra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BFEAE62-E69C-0B4F-9104-7E04DC64D37A}"/>
              </a:ext>
            </a:extLst>
          </p:cNvPr>
          <p:cNvSpPr>
            <a:spLocks noGrp="1"/>
          </p:cNvSpPr>
          <p:nvPr>
            <p:ph type="title"/>
          </p:nvPr>
        </p:nvSpPr>
        <p:spPr>
          <a:xfrm>
            <a:off x="729450" y="1322450"/>
            <a:ext cx="7688400" cy="705133"/>
          </a:xfrm>
          <a:ln>
            <a:solidFill>
              <a:schemeClr val="bg1"/>
            </a:solidFill>
          </a:ln>
        </p:spPr>
        <p:txBody>
          <a:bodyPr anchor="t"/>
          <a:lstStyle/>
          <a:p>
            <a:r>
              <a:rPr lang="en-US" sz="2800" dirty="0">
                <a:solidFill>
                  <a:schemeClr val="bg1"/>
                </a:solidFill>
                <a:latin typeface="+mj-lt"/>
              </a:rPr>
              <a:t>User stories</a:t>
            </a:r>
            <a:endParaRPr lang="en-US" sz="2400" dirty="0">
              <a:solidFill>
                <a:schemeClr val="bg1"/>
              </a:solidFill>
              <a:latin typeface="+mj-lt"/>
            </a:endParaRPr>
          </a:p>
        </p:txBody>
      </p:sp>
      <p:sp>
        <p:nvSpPr>
          <p:cNvPr id="2" name="Slide Number Placeholder 1">
            <a:extLst>
              <a:ext uri="{FF2B5EF4-FFF2-40B4-BE49-F238E27FC236}">
                <a16:creationId xmlns:a16="http://schemas.microsoft.com/office/drawing/2014/main" id="{0B1F1039-3E1B-8443-A9E5-F2F5BB7CEC2A}"/>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FFFFFF"/>
                </a:solidFill>
                <a:effectLst/>
                <a:uLnTx/>
                <a:uFillTx/>
                <a:latin typeface="Lato"/>
                <a:sym typeface="Lato"/>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27</a:t>
            </a:fld>
            <a:endParaRPr kumimoji="0" lang="en" sz="1000" b="0" i="0" u="none" strike="noStrike" kern="0" cap="none" spc="0" normalizeH="0" baseline="0" noProof="0">
              <a:ln>
                <a:noFill/>
              </a:ln>
              <a:solidFill>
                <a:srgbClr val="FFFFFF"/>
              </a:solidFill>
              <a:effectLst/>
              <a:uLnTx/>
              <a:uFillTx/>
              <a:latin typeface="Lato"/>
              <a:sym typeface="Lato"/>
            </a:endParaRPr>
          </a:p>
        </p:txBody>
      </p:sp>
    </p:spTree>
    <p:extLst>
      <p:ext uri="{BB962C8B-B14F-4D97-AF65-F5344CB8AC3E}">
        <p14:creationId xmlns:p14="http://schemas.microsoft.com/office/powerpoint/2010/main" val="134379079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D69C6A-91B1-DC46-B073-D561A114C1F7}"/>
              </a:ext>
            </a:extLst>
          </p:cNvPr>
          <p:cNvSpPr>
            <a:spLocks noGrp="1"/>
          </p:cNvSpPr>
          <p:nvPr>
            <p:ph type="title"/>
          </p:nvPr>
        </p:nvSpPr>
        <p:spPr/>
        <p:txBody>
          <a:bodyPr/>
          <a:lstStyle/>
          <a:p>
            <a:r>
              <a:rPr lang="en-US" dirty="0">
                <a:solidFill>
                  <a:schemeClr val="accent6">
                    <a:lumMod val="50000"/>
                  </a:schemeClr>
                </a:solidFill>
                <a:latin typeface="+mj-lt"/>
              </a:rPr>
              <a:t>User Stories: Marketing Manager</a:t>
            </a:r>
          </a:p>
        </p:txBody>
      </p:sp>
      <p:sp>
        <p:nvSpPr>
          <p:cNvPr id="3" name="Text Placeholder 2">
            <a:extLst>
              <a:ext uri="{FF2B5EF4-FFF2-40B4-BE49-F238E27FC236}">
                <a16:creationId xmlns:a16="http://schemas.microsoft.com/office/drawing/2014/main" id="{9556E2C0-1014-5C45-A575-7CE337883C7C}"/>
              </a:ext>
            </a:extLst>
          </p:cNvPr>
          <p:cNvSpPr>
            <a:spLocks noGrp="1"/>
          </p:cNvSpPr>
          <p:nvPr>
            <p:ph type="body" idx="1"/>
          </p:nvPr>
        </p:nvSpPr>
        <p:spPr>
          <a:xfrm>
            <a:off x="729450" y="1159727"/>
            <a:ext cx="7688700" cy="1412023"/>
          </a:xfrm>
          <a:noFill/>
          <a:ln>
            <a:solidFill>
              <a:schemeClr val="accent2">
                <a:lumMod val="75000"/>
              </a:schemeClr>
            </a:solidFill>
          </a:ln>
        </p:spPr>
        <p:txBody>
          <a:bodyPr/>
          <a:lstStyle/>
          <a:p>
            <a:pPr marL="146050" indent="0">
              <a:buNone/>
            </a:pPr>
            <a:r>
              <a:rPr lang="en-US" sz="1200" dirty="0">
                <a:solidFill>
                  <a:srgbClr val="002060"/>
                </a:solidFill>
                <a:latin typeface="+mn-lt"/>
              </a:rPr>
              <a:t>As Marketing Manager, I want reduced turn around time for analytics from 1 week to 1 day, so that I can send targeted communication to customers every day.</a:t>
            </a:r>
          </a:p>
          <a:p>
            <a:pPr marL="146050" indent="0">
              <a:buNone/>
            </a:pPr>
            <a:endParaRPr lang="en-US" sz="1200" dirty="0">
              <a:solidFill>
                <a:srgbClr val="002060"/>
              </a:solidFill>
              <a:latin typeface="+mn-lt"/>
            </a:endParaRPr>
          </a:p>
          <a:p>
            <a:pPr marL="146050" indent="0">
              <a:buNone/>
            </a:pPr>
            <a:r>
              <a:rPr lang="en-US" sz="1200" b="1" dirty="0">
                <a:solidFill>
                  <a:srgbClr val="002060"/>
                </a:solidFill>
                <a:latin typeface="+mn-lt"/>
              </a:rPr>
              <a:t>Acceptance Criteria</a:t>
            </a:r>
          </a:p>
          <a:p>
            <a:pPr marL="146050" indent="0">
              <a:buNone/>
            </a:pPr>
            <a:r>
              <a:rPr lang="en-US" sz="1200" dirty="0">
                <a:solidFill>
                  <a:srgbClr val="002060"/>
                </a:solidFill>
                <a:latin typeface="+mn-lt"/>
              </a:rPr>
              <a:t>Turn around time for performing analytics for segmentation of customers is 1 day.</a:t>
            </a:r>
          </a:p>
          <a:p>
            <a:pPr marL="146050" indent="0">
              <a:buNone/>
            </a:pPr>
            <a:endParaRPr lang="en-US" sz="1200" dirty="0">
              <a:solidFill>
                <a:srgbClr val="002060"/>
              </a:solidFill>
              <a:latin typeface="+mn-lt"/>
            </a:endParaRPr>
          </a:p>
          <a:p>
            <a:pPr marL="146050" indent="0">
              <a:buNone/>
            </a:pPr>
            <a:endParaRPr lang="en-US" sz="1200" dirty="0">
              <a:solidFill>
                <a:srgbClr val="002060"/>
              </a:solidFill>
              <a:latin typeface="+mn-lt"/>
            </a:endParaRPr>
          </a:p>
          <a:p>
            <a:pPr marL="146050" indent="0">
              <a:buNone/>
            </a:pPr>
            <a:r>
              <a:rPr lang="en-US" sz="1200" dirty="0">
                <a:solidFill>
                  <a:srgbClr val="002060"/>
                </a:solidFill>
                <a:latin typeface="+mn-lt"/>
              </a:rPr>
              <a:t>As a Marketing Manager, I want a % customer- product match score to target customers with high match scores for certain products, so that I can increase the landing page conversion rate on our website from 3% to 5% within 6 months.</a:t>
            </a:r>
          </a:p>
          <a:p>
            <a:pPr marL="146050" indent="0">
              <a:buNone/>
            </a:pPr>
            <a:endParaRPr lang="en-US" sz="1200" dirty="0">
              <a:solidFill>
                <a:srgbClr val="002060"/>
              </a:solidFill>
              <a:latin typeface="+mn-lt"/>
            </a:endParaRPr>
          </a:p>
          <a:p>
            <a:pPr marL="146050" indent="0">
              <a:buNone/>
            </a:pPr>
            <a:r>
              <a:rPr lang="en-US" sz="1200" b="1" dirty="0">
                <a:solidFill>
                  <a:srgbClr val="002060"/>
                </a:solidFill>
                <a:latin typeface="+mn-lt"/>
              </a:rPr>
              <a:t>Acceptance Criteria</a:t>
            </a:r>
          </a:p>
          <a:p>
            <a:pPr marL="146050" indent="0">
              <a:buNone/>
            </a:pPr>
            <a:r>
              <a:rPr lang="en-US" sz="1200" dirty="0">
                <a:solidFill>
                  <a:srgbClr val="002060"/>
                </a:solidFill>
                <a:latin typeface="+mn-lt"/>
              </a:rPr>
              <a:t>1. Customer-product match score is available as a % score from the recommendation model.</a:t>
            </a:r>
          </a:p>
          <a:p>
            <a:pPr marL="146050" indent="0">
              <a:buNone/>
            </a:pPr>
            <a:r>
              <a:rPr lang="en-US" sz="1200" dirty="0">
                <a:solidFill>
                  <a:srgbClr val="002060"/>
                </a:solidFill>
                <a:latin typeface="+mn-lt"/>
              </a:rPr>
              <a:t>2. Landing page conversion rate increases to 5%, +/- 0.5% acceptable after 6 months from deployment of the recommendation model.</a:t>
            </a:r>
          </a:p>
          <a:p>
            <a:pPr marL="146050" indent="0">
              <a:buNone/>
            </a:pPr>
            <a:endParaRPr lang="en-US" sz="1200" dirty="0">
              <a:solidFill>
                <a:srgbClr val="002060"/>
              </a:solidFill>
              <a:latin typeface="+mn-lt"/>
            </a:endParaRPr>
          </a:p>
          <a:p>
            <a:pPr marL="146050" indent="0">
              <a:buNone/>
            </a:pPr>
            <a:endParaRPr lang="en-US" sz="1400" dirty="0">
              <a:solidFill>
                <a:srgbClr val="002060"/>
              </a:solidFill>
              <a:highlight>
                <a:srgbClr val="FFFF00"/>
              </a:highlight>
              <a:latin typeface="+mn-lt"/>
            </a:endParaRPr>
          </a:p>
          <a:p>
            <a:pPr marL="146050" indent="0">
              <a:buNone/>
            </a:pPr>
            <a:endParaRPr lang="en-US" sz="1400" dirty="0">
              <a:solidFill>
                <a:srgbClr val="002060"/>
              </a:solidFill>
              <a:highlight>
                <a:srgbClr val="FFFF00"/>
              </a:highlight>
              <a:latin typeface="+mn-lt"/>
            </a:endParaRPr>
          </a:p>
        </p:txBody>
      </p:sp>
      <p:sp>
        <p:nvSpPr>
          <p:cNvPr id="6" name="Slide Number Placeholder 5">
            <a:extLst>
              <a:ext uri="{FF2B5EF4-FFF2-40B4-BE49-F238E27FC236}">
                <a16:creationId xmlns:a16="http://schemas.microsoft.com/office/drawing/2014/main" id="{12F1CCAC-4AF5-C543-B544-DA019E6D8C5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28</a:t>
            </a:fld>
            <a:endParaRPr lang="en"/>
          </a:p>
        </p:txBody>
      </p:sp>
      <p:sp>
        <p:nvSpPr>
          <p:cNvPr id="4" name="Rectangle 3">
            <a:extLst>
              <a:ext uri="{FF2B5EF4-FFF2-40B4-BE49-F238E27FC236}">
                <a16:creationId xmlns:a16="http://schemas.microsoft.com/office/drawing/2014/main" id="{DE9A2369-ED59-9748-B28C-75DA9D3CFEF0}"/>
              </a:ext>
            </a:extLst>
          </p:cNvPr>
          <p:cNvSpPr/>
          <p:nvPr/>
        </p:nvSpPr>
        <p:spPr>
          <a:xfrm>
            <a:off x="729450" y="2689410"/>
            <a:ext cx="7688700" cy="1748119"/>
          </a:xfrm>
          <a:prstGeom prst="rect">
            <a:avLst/>
          </a:prstGeom>
          <a:noFill/>
          <a:ln w="63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1E6FD200-6C29-7A49-9CE2-F1DAE83214F5}"/>
              </a:ext>
            </a:extLst>
          </p:cNvPr>
          <p:cNvSpPr/>
          <p:nvPr/>
        </p:nvSpPr>
        <p:spPr>
          <a:xfrm>
            <a:off x="648327" y="4642129"/>
            <a:ext cx="7514038" cy="461665"/>
          </a:xfrm>
          <a:prstGeom prst="rect">
            <a:avLst/>
          </a:prstGeom>
        </p:spPr>
        <p:txBody>
          <a:bodyPr wrap="square">
            <a:spAutoFit/>
          </a:bodyPr>
          <a:lstStyle/>
          <a:p>
            <a:pPr fontAlgn="base"/>
            <a:r>
              <a:rPr lang="en-US" sz="800" dirty="0">
                <a:solidFill>
                  <a:srgbClr val="FF0000"/>
                </a:solidFill>
                <a:latin typeface="+mn-lt"/>
              </a:rPr>
              <a:t>References</a:t>
            </a:r>
            <a:r>
              <a:rPr lang="en-US" sz="800" dirty="0">
                <a:solidFill>
                  <a:srgbClr val="323232"/>
                </a:solidFill>
                <a:latin typeface="+mn-lt"/>
              </a:rPr>
              <a:t>:</a:t>
            </a:r>
            <a:r>
              <a:rPr lang="en-US" sz="800" dirty="0">
                <a:solidFill>
                  <a:srgbClr val="002060"/>
                </a:solidFill>
                <a:latin typeface="+mn-lt"/>
              </a:rPr>
              <a:t> Apache Spark Implementation on IBM z/OS;  </a:t>
            </a:r>
          </a:p>
          <a:p>
            <a:pPr fontAlgn="base"/>
            <a:r>
              <a:rPr lang="en-US" sz="800" dirty="0">
                <a:solidFill>
                  <a:srgbClr val="002060"/>
                </a:solidFill>
                <a:latin typeface="+mn-lt"/>
              </a:rPr>
              <a:t>Getting Started with Apache Spark, Inception to Production, James A. Scott, Copyright ˝ 2015 James A. Scott and </a:t>
            </a:r>
            <a:r>
              <a:rPr lang="en-US" sz="800" dirty="0" err="1">
                <a:solidFill>
                  <a:srgbClr val="002060"/>
                </a:solidFill>
                <a:latin typeface="+mn-lt"/>
              </a:rPr>
              <a:t>MapR</a:t>
            </a:r>
            <a:r>
              <a:rPr lang="en-US" sz="800" dirty="0">
                <a:solidFill>
                  <a:srgbClr val="002060"/>
                </a:solidFill>
                <a:latin typeface="+mn-lt"/>
              </a:rPr>
              <a:t> Technologies</a:t>
            </a:r>
          </a:p>
          <a:p>
            <a:pPr fontAlgn="base"/>
            <a:r>
              <a:rPr lang="en-US" sz="800" dirty="0">
                <a:solidFill>
                  <a:srgbClr val="002060"/>
                </a:solidFill>
                <a:latin typeface="+mn-lt"/>
              </a:rPr>
              <a:t>https://</a:t>
            </a:r>
            <a:r>
              <a:rPr lang="en-US" sz="800" dirty="0" err="1">
                <a:solidFill>
                  <a:srgbClr val="002060"/>
                </a:solidFill>
                <a:latin typeface="+mn-lt"/>
              </a:rPr>
              <a:t>searchengineland.com</a:t>
            </a:r>
            <a:r>
              <a:rPr lang="en-US" sz="800" dirty="0">
                <a:solidFill>
                  <a:srgbClr val="002060"/>
                </a:solidFill>
                <a:latin typeface="+mn-lt"/>
              </a:rPr>
              <a:t>/7-conversion-rate-truths-will-change-landing-page-optimization-strategy-191083</a:t>
            </a:r>
          </a:p>
        </p:txBody>
      </p:sp>
    </p:spTree>
    <p:extLst>
      <p:ext uri="{BB962C8B-B14F-4D97-AF65-F5344CB8AC3E}">
        <p14:creationId xmlns:p14="http://schemas.microsoft.com/office/powerpoint/2010/main" val="33442964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D69C6A-91B1-DC46-B073-D561A114C1F7}"/>
              </a:ext>
            </a:extLst>
          </p:cNvPr>
          <p:cNvSpPr>
            <a:spLocks noGrp="1"/>
          </p:cNvSpPr>
          <p:nvPr>
            <p:ph type="title"/>
          </p:nvPr>
        </p:nvSpPr>
        <p:spPr/>
        <p:txBody>
          <a:bodyPr/>
          <a:lstStyle/>
          <a:p>
            <a:r>
              <a:rPr lang="en-US" dirty="0">
                <a:solidFill>
                  <a:schemeClr val="accent6">
                    <a:lumMod val="50000"/>
                  </a:schemeClr>
                </a:solidFill>
                <a:latin typeface="Cambria" panose="02040503050406030204"/>
              </a:rPr>
              <a:t>User Stories: Data Analyst</a:t>
            </a:r>
            <a:endParaRPr lang="en-US" dirty="0">
              <a:solidFill>
                <a:schemeClr val="accent6">
                  <a:lumMod val="50000"/>
                </a:schemeClr>
              </a:solidFill>
            </a:endParaRPr>
          </a:p>
        </p:txBody>
      </p:sp>
      <p:sp>
        <p:nvSpPr>
          <p:cNvPr id="3" name="Text Placeholder 2">
            <a:extLst>
              <a:ext uri="{FF2B5EF4-FFF2-40B4-BE49-F238E27FC236}">
                <a16:creationId xmlns:a16="http://schemas.microsoft.com/office/drawing/2014/main" id="{9556E2C0-1014-5C45-A575-7CE337883C7C}"/>
              </a:ext>
            </a:extLst>
          </p:cNvPr>
          <p:cNvSpPr>
            <a:spLocks noGrp="1"/>
          </p:cNvSpPr>
          <p:nvPr>
            <p:ph type="body" idx="1"/>
          </p:nvPr>
        </p:nvSpPr>
        <p:spPr>
          <a:xfrm>
            <a:off x="729450" y="1166450"/>
            <a:ext cx="7485337" cy="2033949"/>
          </a:xfrm>
          <a:noFill/>
          <a:ln>
            <a:solidFill>
              <a:schemeClr val="accent2">
                <a:lumMod val="75000"/>
              </a:schemeClr>
            </a:solidFill>
          </a:ln>
        </p:spPr>
        <p:txBody>
          <a:bodyPr/>
          <a:lstStyle/>
          <a:p>
            <a:pPr marL="146050" lvl="1" indent="0" algn="just">
              <a:spcBef>
                <a:spcPts val="0"/>
              </a:spcBef>
              <a:buSzPts val="1300"/>
              <a:buNone/>
            </a:pPr>
            <a:r>
              <a:rPr lang="en-US" sz="1200" dirty="0">
                <a:solidFill>
                  <a:srgbClr val="002060"/>
                </a:solidFill>
                <a:latin typeface="+mn-lt"/>
              </a:rPr>
              <a:t>As a Data Analyst, I want to be able to capture and process data regarding customer behavior in order to help the business development team understand parameters affecting customer purchases. </a:t>
            </a:r>
          </a:p>
          <a:p>
            <a:pPr marL="146050" lvl="1" indent="0" algn="just">
              <a:spcBef>
                <a:spcPts val="0"/>
              </a:spcBef>
              <a:buSzPts val="1300"/>
              <a:buNone/>
            </a:pPr>
            <a:endParaRPr lang="en-US" sz="1200" b="1" dirty="0">
              <a:solidFill>
                <a:srgbClr val="002060"/>
              </a:solidFill>
              <a:latin typeface="+mn-lt"/>
            </a:endParaRPr>
          </a:p>
          <a:p>
            <a:pPr marL="146050" lvl="1" indent="0" algn="just">
              <a:spcBef>
                <a:spcPts val="0"/>
              </a:spcBef>
              <a:buSzPts val="1300"/>
              <a:buNone/>
            </a:pPr>
            <a:r>
              <a:rPr lang="en-US" sz="1200" b="1" dirty="0">
                <a:solidFill>
                  <a:srgbClr val="002060"/>
                </a:solidFill>
                <a:latin typeface="+mn-lt"/>
              </a:rPr>
              <a:t>Acceptance Criteria</a:t>
            </a:r>
          </a:p>
          <a:p>
            <a:pPr marL="146050" lvl="1" indent="0" algn="just">
              <a:spcBef>
                <a:spcPts val="0"/>
              </a:spcBef>
              <a:buSzPts val="1300"/>
              <a:buNone/>
            </a:pPr>
            <a:r>
              <a:rPr lang="en-US" sz="1200" dirty="0">
                <a:solidFill>
                  <a:srgbClr val="002060"/>
                </a:solidFill>
                <a:latin typeface="+mn-lt"/>
              </a:rPr>
              <a:t>Following data parameters are captured and are accurate:</a:t>
            </a:r>
          </a:p>
          <a:p>
            <a:pPr marL="317500" lvl="1" indent="-171450" algn="just">
              <a:spcBef>
                <a:spcPts val="0"/>
              </a:spcBef>
              <a:buSzPts val="1300"/>
            </a:pPr>
            <a:r>
              <a:rPr lang="en-US" sz="1200" dirty="0">
                <a:solidFill>
                  <a:srgbClr val="002060"/>
                </a:solidFill>
                <a:latin typeface="+mn-lt"/>
              </a:rPr>
              <a:t>Customer navigation history during a session </a:t>
            </a:r>
          </a:p>
          <a:p>
            <a:pPr marL="317500" lvl="1" indent="-171450" algn="just">
              <a:spcBef>
                <a:spcPts val="0"/>
              </a:spcBef>
              <a:buSzPts val="1300"/>
            </a:pPr>
            <a:r>
              <a:rPr lang="en-US" sz="1200" dirty="0">
                <a:solidFill>
                  <a:srgbClr val="002060"/>
                </a:solidFill>
                <a:latin typeface="+mn-lt"/>
              </a:rPr>
              <a:t>Customer’s cart history for products not purchased</a:t>
            </a:r>
          </a:p>
          <a:p>
            <a:pPr marL="317500" lvl="1" indent="-171450" algn="just">
              <a:spcBef>
                <a:spcPts val="0"/>
              </a:spcBef>
              <a:buSzPts val="1300"/>
            </a:pPr>
            <a:r>
              <a:rPr lang="en-US" sz="1200" dirty="0">
                <a:solidFill>
                  <a:srgbClr val="002060"/>
                </a:solidFill>
                <a:latin typeface="+mn-lt"/>
              </a:rPr>
              <a:t>Product browsing history of customer</a:t>
            </a:r>
          </a:p>
          <a:p>
            <a:pPr marL="146050" lvl="1" indent="0" algn="just">
              <a:spcBef>
                <a:spcPts val="0"/>
              </a:spcBef>
              <a:buSzPts val="1300"/>
              <a:buNone/>
            </a:pPr>
            <a:r>
              <a:rPr lang="en-US" sz="1200" dirty="0">
                <a:solidFill>
                  <a:srgbClr val="002060"/>
                </a:solidFill>
                <a:latin typeface="+mn-lt"/>
              </a:rPr>
              <a:t> </a:t>
            </a:r>
          </a:p>
          <a:p>
            <a:pPr marL="146050" lvl="1" indent="0" algn="just">
              <a:spcBef>
                <a:spcPts val="0"/>
              </a:spcBef>
              <a:buSzPts val="1300"/>
              <a:buNone/>
            </a:pPr>
            <a:endParaRPr lang="en-US" sz="1200" dirty="0">
              <a:solidFill>
                <a:srgbClr val="002060"/>
              </a:solidFill>
              <a:highlight>
                <a:srgbClr val="FFFF00"/>
              </a:highlight>
              <a:latin typeface="+mn-lt"/>
            </a:endParaRPr>
          </a:p>
          <a:p>
            <a:pPr marL="146050" lvl="1" indent="0" algn="just">
              <a:spcBef>
                <a:spcPts val="0"/>
              </a:spcBef>
              <a:buSzPts val="1300"/>
              <a:buNone/>
            </a:pPr>
            <a:r>
              <a:rPr lang="en-US" sz="1200" dirty="0">
                <a:solidFill>
                  <a:srgbClr val="002060"/>
                </a:solidFill>
                <a:latin typeface="+mn-lt"/>
              </a:rPr>
              <a:t>As a Data Analyst, I want to export the customer-product match scores generated from the recommendation model into a csv file, so that I can provide this data to the Marketing team everyday.</a:t>
            </a:r>
          </a:p>
          <a:p>
            <a:pPr marL="146050" lvl="1" indent="0" algn="just">
              <a:spcBef>
                <a:spcPts val="0"/>
              </a:spcBef>
              <a:buSzPts val="1300"/>
              <a:buNone/>
            </a:pPr>
            <a:endParaRPr lang="en-US" sz="1200" dirty="0">
              <a:solidFill>
                <a:srgbClr val="002060"/>
              </a:solidFill>
              <a:latin typeface="+mn-lt"/>
            </a:endParaRPr>
          </a:p>
          <a:p>
            <a:pPr marL="146050" lvl="1" indent="0" algn="just">
              <a:spcBef>
                <a:spcPts val="0"/>
              </a:spcBef>
              <a:buSzPts val="1300"/>
              <a:buNone/>
            </a:pPr>
            <a:r>
              <a:rPr lang="en-US" sz="1200" b="1" dirty="0">
                <a:solidFill>
                  <a:srgbClr val="002060"/>
                </a:solidFill>
                <a:latin typeface="+mn-lt"/>
              </a:rPr>
              <a:t>Acceptance Criteria</a:t>
            </a:r>
          </a:p>
          <a:p>
            <a:pPr marL="146050" lvl="1" indent="0" algn="just">
              <a:spcBef>
                <a:spcPts val="0"/>
              </a:spcBef>
              <a:buSzPts val="1300"/>
              <a:buNone/>
            </a:pPr>
            <a:r>
              <a:rPr lang="en-US" sz="1200" dirty="0">
                <a:solidFill>
                  <a:srgbClr val="002060"/>
                </a:solidFill>
                <a:latin typeface="+mn-lt"/>
              </a:rPr>
              <a:t>Customer-product match scores generated from the recommendation model can be exported into a csv file.</a:t>
            </a:r>
            <a:endParaRPr lang="en-US" sz="1200" dirty="0">
              <a:solidFill>
                <a:srgbClr val="002060"/>
              </a:solidFill>
              <a:highlight>
                <a:srgbClr val="FFFF00"/>
              </a:highlight>
              <a:latin typeface="+mn-lt"/>
            </a:endParaRPr>
          </a:p>
          <a:p>
            <a:pPr marL="146050" lvl="1" indent="0" algn="just">
              <a:spcBef>
                <a:spcPts val="0"/>
              </a:spcBef>
              <a:buSzPts val="1300"/>
              <a:buNone/>
            </a:pPr>
            <a:endParaRPr lang="en-US" sz="1400" dirty="0">
              <a:solidFill>
                <a:srgbClr val="002060"/>
              </a:solidFill>
              <a:highlight>
                <a:srgbClr val="FFFF00"/>
              </a:highlight>
              <a:latin typeface="+mn-lt"/>
            </a:endParaRPr>
          </a:p>
          <a:p>
            <a:pPr marL="146050" indent="0">
              <a:buNone/>
            </a:pPr>
            <a:endParaRPr lang="en-US" sz="1400" dirty="0">
              <a:solidFill>
                <a:srgbClr val="002060"/>
              </a:solidFill>
              <a:latin typeface="+mn-lt"/>
            </a:endParaRPr>
          </a:p>
        </p:txBody>
      </p:sp>
      <p:sp>
        <p:nvSpPr>
          <p:cNvPr id="5" name="Slide Number Placeholder 4">
            <a:extLst>
              <a:ext uri="{FF2B5EF4-FFF2-40B4-BE49-F238E27FC236}">
                <a16:creationId xmlns:a16="http://schemas.microsoft.com/office/drawing/2014/main" id="{68A672DB-3E8B-BC48-9F13-B85899C074A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solidFill>
                  <a:srgbClr val="002060"/>
                </a:solidFill>
              </a:rPr>
              <a:t>29</a:t>
            </a:fld>
            <a:endParaRPr lang="en">
              <a:solidFill>
                <a:srgbClr val="002060"/>
              </a:solidFill>
            </a:endParaRPr>
          </a:p>
        </p:txBody>
      </p:sp>
      <p:sp>
        <p:nvSpPr>
          <p:cNvPr id="7" name="Rectangle 6">
            <a:extLst>
              <a:ext uri="{FF2B5EF4-FFF2-40B4-BE49-F238E27FC236}">
                <a16:creationId xmlns:a16="http://schemas.microsoft.com/office/drawing/2014/main" id="{6CD0EFE9-6ABA-0449-B0F9-8A243E6600C1}"/>
              </a:ext>
            </a:extLst>
          </p:cNvPr>
          <p:cNvSpPr/>
          <p:nvPr/>
        </p:nvSpPr>
        <p:spPr>
          <a:xfrm>
            <a:off x="729450" y="3314700"/>
            <a:ext cx="7485337" cy="1122829"/>
          </a:xfrm>
          <a:prstGeom prst="rect">
            <a:avLst/>
          </a:prstGeom>
          <a:noFill/>
          <a:ln w="63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481857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56BE53-7955-9E45-998A-9B5B76D54B30}"/>
              </a:ext>
            </a:extLst>
          </p:cNvPr>
          <p:cNvSpPr>
            <a:spLocks noGrp="1"/>
          </p:cNvSpPr>
          <p:nvPr>
            <p:ph type="title"/>
          </p:nvPr>
        </p:nvSpPr>
        <p:spPr/>
        <p:txBody>
          <a:bodyPr/>
          <a:lstStyle/>
          <a:p>
            <a:r>
              <a:rPr lang="en-US" b="0" dirty="0">
                <a:solidFill>
                  <a:schemeClr val="accent6">
                    <a:lumMod val="50000"/>
                  </a:schemeClr>
                </a:solidFill>
                <a:latin typeface="+mj-lt"/>
              </a:rPr>
              <a:t>About Bronco Barbells</a:t>
            </a:r>
          </a:p>
        </p:txBody>
      </p:sp>
      <p:sp>
        <p:nvSpPr>
          <p:cNvPr id="3" name="Text Placeholder 2">
            <a:extLst>
              <a:ext uri="{FF2B5EF4-FFF2-40B4-BE49-F238E27FC236}">
                <a16:creationId xmlns:a16="http://schemas.microsoft.com/office/drawing/2014/main" id="{1F8B2B99-CCE5-E041-859C-318D8CD49B9B}"/>
              </a:ext>
            </a:extLst>
          </p:cNvPr>
          <p:cNvSpPr>
            <a:spLocks noGrp="1"/>
          </p:cNvSpPr>
          <p:nvPr>
            <p:ph type="body" idx="1"/>
          </p:nvPr>
        </p:nvSpPr>
        <p:spPr>
          <a:xfrm>
            <a:off x="729450" y="1293758"/>
            <a:ext cx="4412393" cy="2981577"/>
          </a:xfrm>
          <a:solidFill>
            <a:schemeClr val="accent2">
              <a:lumMod val="20000"/>
              <a:lumOff val="80000"/>
            </a:schemeClr>
          </a:solidFill>
          <a:ln>
            <a:noFill/>
          </a:ln>
        </p:spPr>
        <p:txBody>
          <a:bodyPr/>
          <a:lstStyle/>
          <a:p>
            <a:pPr lvl="0" indent="-323850">
              <a:buSzPts val="1500"/>
            </a:pPr>
            <a:r>
              <a:rPr lang="en-US" sz="1400" dirty="0">
                <a:solidFill>
                  <a:srgbClr val="002060"/>
                </a:solidFill>
                <a:latin typeface="+mn-lt"/>
              </a:rPr>
              <a:t>We are an e-commerce company selling athletic training equipment across the US</a:t>
            </a:r>
          </a:p>
          <a:p>
            <a:pPr lvl="0" indent="-323850">
              <a:buSzPts val="1500"/>
            </a:pPr>
            <a:endParaRPr lang="en-US" sz="1400" dirty="0">
              <a:solidFill>
                <a:srgbClr val="002060"/>
              </a:solidFill>
              <a:latin typeface="+mn-lt"/>
            </a:endParaRPr>
          </a:p>
          <a:p>
            <a:pPr lvl="0" indent="-323850">
              <a:buSzPts val="1500"/>
            </a:pPr>
            <a:r>
              <a:rPr lang="en-US" sz="1400" dirty="0">
                <a:solidFill>
                  <a:srgbClr val="002060"/>
                </a:solidFill>
                <a:latin typeface="+mn-lt"/>
              </a:rPr>
              <a:t>We are </a:t>
            </a:r>
            <a:r>
              <a:rPr lang="en-US" sz="1400" b="1" dirty="0">
                <a:solidFill>
                  <a:srgbClr val="002060"/>
                </a:solidFill>
                <a:latin typeface="+mn-lt"/>
              </a:rPr>
              <a:t>~150 employees </a:t>
            </a:r>
            <a:r>
              <a:rPr lang="en-US" sz="1400" dirty="0">
                <a:solidFill>
                  <a:srgbClr val="002060"/>
                </a:solidFill>
                <a:latin typeface="+mn-lt"/>
              </a:rPr>
              <a:t>strong and our customer base is expanding each year</a:t>
            </a:r>
          </a:p>
          <a:p>
            <a:pPr lvl="0" indent="-323850">
              <a:buSzPts val="1500"/>
            </a:pPr>
            <a:endParaRPr lang="en-US" sz="1400" dirty="0">
              <a:solidFill>
                <a:srgbClr val="002060"/>
              </a:solidFill>
              <a:latin typeface="+mn-lt"/>
            </a:endParaRPr>
          </a:p>
          <a:p>
            <a:pPr lvl="0" indent="-323850">
              <a:buSzPts val="1500"/>
            </a:pPr>
            <a:r>
              <a:rPr lang="en-US" sz="1400" dirty="0">
                <a:solidFill>
                  <a:srgbClr val="002060"/>
                </a:solidFill>
                <a:latin typeface="+mn-lt"/>
              </a:rPr>
              <a:t>Currently, we process up to </a:t>
            </a:r>
            <a:r>
              <a:rPr lang="en-US" sz="1400" b="1" dirty="0">
                <a:solidFill>
                  <a:srgbClr val="002060"/>
                </a:solidFill>
                <a:latin typeface="+mn-lt"/>
              </a:rPr>
              <a:t>60,000 transactions per month </a:t>
            </a:r>
            <a:r>
              <a:rPr lang="en-US" sz="1400" dirty="0">
                <a:solidFill>
                  <a:srgbClr val="002060"/>
                </a:solidFill>
                <a:latin typeface="+mn-lt"/>
              </a:rPr>
              <a:t>on our website</a:t>
            </a:r>
          </a:p>
          <a:p>
            <a:pPr lvl="0" indent="-323850">
              <a:buSzPts val="1500"/>
            </a:pPr>
            <a:endParaRPr lang="en-US" sz="1400" dirty="0">
              <a:solidFill>
                <a:srgbClr val="002060"/>
              </a:solidFill>
              <a:latin typeface="+mn-lt"/>
            </a:endParaRPr>
          </a:p>
          <a:p>
            <a:pPr lvl="0" indent="-323850">
              <a:buSzPts val="1500"/>
            </a:pPr>
            <a:r>
              <a:rPr lang="en-US" sz="1400" dirty="0">
                <a:solidFill>
                  <a:srgbClr val="002060"/>
                </a:solidFill>
                <a:latin typeface="+mn-lt"/>
              </a:rPr>
              <a:t>We anticipate this number to increase rapidly in the next 6 months by ~20% </a:t>
            </a:r>
            <a:r>
              <a:rPr lang="en-US" sz="1400" dirty="0" err="1">
                <a:solidFill>
                  <a:srgbClr val="002060"/>
                </a:solidFill>
                <a:latin typeface="+mn-lt"/>
              </a:rPr>
              <a:t>MoM</a:t>
            </a:r>
            <a:r>
              <a:rPr lang="en-US" sz="1400" baseline="30000" dirty="0">
                <a:solidFill>
                  <a:srgbClr val="002060"/>
                </a:solidFill>
                <a:latin typeface="+mn-lt"/>
              </a:rPr>
              <a:t>*</a:t>
            </a:r>
          </a:p>
          <a:p>
            <a:pPr lvl="0" indent="-323850">
              <a:buSzPts val="1500"/>
            </a:pPr>
            <a:endParaRPr lang="en-US" sz="1400" dirty="0">
              <a:solidFill>
                <a:srgbClr val="002060"/>
              </a:solidFill>
              <a:latin typeface="+mn-lt"/>
            </a:endParaRPr>
          </a:p>
        </p:txBody>
      </p:sp>
      <p:pic>
        <p:nvPicPr>
          <p:cNvPr id="5" name="Picture 4">
            <a:extLst>
              <a:ext uri="{FF2B5EF4-FFF2-40B4-BE49-F238E27FC236}">
                <a16:creationId xmlns:a16="http://schemas.microsoft.com/office/drawing/2014/main" id="{6EDEC411-1628-784D-BC72-CBB6421632C8}"/>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t="15384"/>
          <a:stretch/>
        </p:blipFill>
        <p:spPr>
          <a:xfrm>
            <a:off x="5606612" y="1159726"/>
            <a:ext cx="3259092" cy="2249722"/>
          </a:xfrm>
          <a:prstGeom prst="rect">
            <a:avLst/>
          </a:prstGeom>
        </p:spPr>
      </p:pic>
      <p:sp>
        <p:nvSpPr>
          <p:cNvPr id="6" name="TextBox 5">
            <a:extLst>
              <a:ext uri="{FF2B5EF4-FFF2-40B4-BE49-F238E27FC236}">
                <a16:creationId xmlns:a16="http://schemas.microsoft.com/office/drawing/2014/main" id="{F0556C24-34B3-3443-B6C6-75C3184CE26B}"/>
              </a:ext>
            </a:extLst>
          </p:cNvPr>
          <p:cNvSpPr txBox="1"/>
          <p:nvPr/>
        </p:nvSpPr>
        <p:spPr>
          <a:xfrm>
            <a:off x="5755227" y="3220942"/>
            <a:ext cx="2961861" cy="215444"/>
          </a:xfrm>
          <a:prstGeom prst="rect">
            <a:avLst/>
          </a:prstGeom>
          <a:noFill/>
        </p:spPr>
        <p:txBody>
          <a:bodyPr wrap="square" rtlCol="0">
            <a:spAutoFit/>
          </a:bodyPr>
          <a:lstStyle/>
          <a:p>
            <a:r>
              <a:rPr lang="en-US" sz="800" dirty="0">
                <a:solidFill>
                  <a:srgbClr val="FF0000"/>
                </a:solidFill>
                <a:latin typeface="+mn-lt"/>
              </a:rPr>
              <a:t>Source</a:t>
            </a:r>
            <a:r>
              <a:rPr lang="en-US" sz="800" dirty="0">
                <a:solidFill>
                  <a:srgbClr val="002060"/>
                </a:solidFill>
                <a:latin typeface="+mn-lt"/>
              </a:rPr>
              <a:t>: For logo design - </a:t>
            </a:r>
            <a:r>
              <a:rPr lang="en-US" sz="800" u="sng" dirty="0">
                <a:solidFill>
                  <a:srgbClr val="002060"/>
                </a:solidFill>
                <a:latin typeface="+mn-lt"/>
              </a:rPr>
              <a:t>https://www.freelogodesign.org/</a:t>
            </a:r>
            <a:endParaRPr lang="en-US" sz="800" u="sng" dirty="0">
              <a:solidFill>
                <a:srgbClr val="002060"/>
              </a:solidFill>
              <a:latin typeface="+mn-lt"/>
              <a:hlinkClick r:id="rId4">
                <a:extLst>
                  <a:ext uri="{A12FA001-AC4F-418D-AE19-62706E023703}">
                    <ahyp:hlinkClr xmlns:ahyp="http://schemas.microsoft.com/office/drawing/2018/hyperlinkcolor" val="tx"/>
                  </a:ext>
                </a:extLst>
              </a:hlinkClick>
            </a:endParaRPr>
          </a:p>
        </p:txBody>
      </p:sp>
      <p:sp>
        <p:nvSpPr>
          <p:cNvPr id="4" name="Slide Number Placeholder 3">
            <a:extLst>
              <a:ext uri="{FF2B5EF4-FFF2-40B4-BE49-F238E27FC236}">
                <a16:creationId xmlns:a16="http://schemas.microsoft.com/office/drawing/2014/main" id="{C4C15F33-DAE1-4C4C-82D2-1F00ECB900D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a:t>
            </a:fld>
            <a:endParaRPr lang="en"/>
          </a:p>
        </p:txBody>
      </p:sp>
      <p:sp>
        <p:nvSpPr>
          <p:cNvPr id="7" name="TextBox 6">
            <a:extLst>
              <a:ext uri="{FF2B5EF4-FFF2-40B4-BE49-F238E27FC236}">
                <a16:creationId xmlns:a16="http://schemas.microsoft.com/office/drawing/2014/main" id="{4D2D78C8-DFF7-F946-9BB3-2057E1410B60}"/>
              </a:ext>
            </a:extLst>
          </p:cNvPr>
          <p:cNvSpPr txBox="1"/>
          <p:nvPr/>
        </p:nvSpPr>
        <p:spPr>
          <a:xfrm>
            <a:off x="729450" y="4731207"/>
            <a:ext cx="2961861" cy="215444"/>
          </a:xfrm>
          <a:prstGeom prst="rect">
            <a:avLst/>
          </a:prstGeom>
          <a:noFill/>
        </p:spPr>
        <p:txBody>
          <a:bodyPr wrap="square" rtlCol="0">
            <a:spAutoFit/>
          </a:bodyPr>
          <a:lstStyle/>
          <a:p>
            <a:r>
              <a:rPr lang="en-US" sz="800" dirty="0">
                <a:solidFill>
                  <a:srgbClr val="002060"/>
                </a:solidFill>
                <a:latin typeface="+mn-lt"/>
              </a:rPr>
              <a:t>*</a:t>
            </a:r>
            <a:r>
              <a:rPr lang="en-US" sz="800" dirty="0" err="1">
                <a:solidFill>
                  <a:srgbClr val="002060"/>
                </a:solidFill>
                <a:latin typeface="+mn-lt"/>
              </a:rPr>
              <a:t>MoM</a:t>
            </a:r>
            <a:r>
              <a:rPr lang="en-US" sz="800" dirty="0">
                <a:solidFill>
                  <a:srgbClr val="002060"/>
                </a:solidFill>
                <a:latin typeface="+mn-lt"/>
              </a:rPr>
              <a:t>: Month on month</a:t>
            </a:r>
            <a:endParaRPr lang="en-US" sz="800" u="sng" dirty="0">
              <a:solidFill>
                <a:srgbClr val="002060"/>
              </a:solidFill>
              <a:latin typeface="+mn-lt"/>
              <a:hlinkClick r:id="rId4">
                <a:extLst>
                  <a:ext uri="{A12FA001-AC4F-418D-AE19-62706E023703}">
                    <ahyp:hlinkClr xmlns:ahyp="http://schemas.microsoft.com/office/drawing/2018/hyperlinkcolor" val="tx"/>
                  </a:ext>
                </a:extLst>
              </a:hlinkClick>
            </a:endParaRPr>
          </a:p>
        </p:txBody>
      </p:sp>
    </p:spTree>
    <p:extLst>
      <p:ext uri="{BB962C8B-B14F-4D97-AF65-F5344CB8AC3E}">
        <p14:creationId xmlns:p14="http://schemas.microsoft.com/office/powerpoint/2010/main" val="6806159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D69C6A-91B1-DC46-B073-D561A114C1F7}"/>
              </a:ext>
            </a:extLst>
          </p:cNvPr>
          <p:cNvSpPr>
            <a:spLocks noGrp="1"/>
          </p:cNvSpPr>
          <p:nvPr>
            <p:ph type="title"/>
          </p:nvPr>
        </p:nvSpPr>
        <p:spPr/>
        <p:txBody>
          <a:bodyPr/>
          <a:lstStyle/>
          <a:p>
            <a:r>
              <a:rPr lang="en-US" dirty="0">
                <a:solidFill>
                  <a:srgbClr val="FF0000"/>
                </a:solidFill>
                <a:latin typeface="Cambria" panose="02040503050406030204"/>
              </a:rPr>
              <a:t>User Stories: Data Scientist</a:t>
            </a:r>
            <a:endParaRPr lang="en-US" dirty="0">
              <a:solidFill>
                <a:srgbClr val="FF0000"/>
              </a:solidFill>
            </a:endParaRPr>
          </a:p>
        </p:txBody>
      </p:sp>
      <p:sp>
        <p:nvSpPr>
          <p:cNvPr id="3" name="Text Placeholder 2">
            <a:extLst>
              <a:ext uri="{FF2B5EF4-FFF2-40B4-BE49-F238E27FC236}">
                <a16:creationId xmlns:a16="http://schemas.microsoft.com/office/drawing/2014/main" id="{9556E2C0-1014-5C45-A575-7CE337883C7C}"/>
              </a:ext>
            </a:extLst>
          </p:cNvPr>
          <p:cNvSpPr>
            <a:spLocks noGrp="1"/>
          </p:cNvSpPr>
          <p:nvPr>
            <p:ph type="body" idx="1"/>
          </p:nvPr>
        </p:nvSpPr>
        <p:spPr>
          <a:xfrm>
            <a:off x="729450" y="1159727"/>
            <a:ext cx="7467782" cy="1664155"/>
          </a:xfrm>
          <a:noFill/>
          <a:ln>
            <a:solidFill>
              <a:schemeClr val="accent2">
                <a:lumMod val="75000"/>
              </a:schemeClr>
            </a:solidFill>
          </a:ln>
        </p:spPr>
        <p:txBody>
          <a:bodyPr/>
          <a:lstStyle/>
          <a:p>
            <a:pPr marL="146050" indent="0" algn="just">
              <a:buNone/>
            </a:pPr>
            <a:r>
              <a:rPr lang="en-US" sz="1200" dirty="0">
                <a:solidFill>
                  <a:srgbClr val="002060"/>
                </a:solidFill>
                <a:latin typeface="+mn-lt"/>
              </a:rPr>
              <a:t>As a Data Scientist, I want to be able to load data into data frames so that I can perform transformations and actions on the dataset without any loss of data during analysis.</a:t>
            </a:r>
          </a:p>
          <a:p>
            <a:pPr marL="146050" indent="0" algn="just">
              <a:buNone/>
            </a:pPr>
            <a:endParaRPr lang="en-US" sz="1200" b="1" dirty="0">
              <a:solidFill>
                <a:srgbClr val="002060"/>
              </a:solidFill>
              <a:latin typeface="+mn-lt"/>
            </a:endParaRPr>
          </a:p>
          <a:p>
            <a:pPr marL="146050" indent="0" algn="just">
              <a:buNone/>
            </a:pPr>
            <a:r>
              <a:rPr lang="en-US" sz="1200" b="1" dirty="0">
                <a:solidFill>
                  <a:srgbClr val="002060"/>
                </a:solidFill>
                <a:latin typeface="+mn-lt"/>
              </a:rPr>
              <a:t>Acceptance Criteria:</a:t>
            </a:r>
          </a:p>
          <a:p>
            <a:pPr marL="146050" indent="0" algn="just">
              <a:buNone/>
            </a:pPr>
            <a:r>
              <a:rPr lang="en-US" sz="1200" dirty="0">
                <a:solidFill>
                  <a:srgbClr val="002060"/>
                </a:solidFill>
                <a:latin typeface="+mn-lt"/>
              </a:rPr>
              <a:t>1. </a:t>
            </a:r>
            <a:r>
              <a:rPr lang="en-US" sz="1200" dirty="0" err="1">
                <a:solidFill>
                  <a:srgbClr val="002060"/>
                </a:solidFill>
                <a:latin typeface="+mn-lt"/>
              </a:rPr>
              <a:t>Dataframes</a:t>
            </a:r>
            <a:r>
              <a:rPr lang="en-US" sz="1200" dirty="0">
                <a:solidFill>
                  <a:srgbClr val="002060"/>
                </a:solidFill>
                <a:latin typeface="+mn-lt"/>
              </a:rPr>
              <a:t> are supported and data can be successfully loaded into a </a:t>
            </a:r>
            <a:r>
              <a:rPr lang="en-US" sz="1200" dirty="0" err="1">
                <a:solidFill>
                  <a:srgbClr val="002060"/>
                </a:solidFill>
                <a:latin typeface="+mn-lt"/>
              </a:rPr>
              <a:t>dataframe</a:t>
            </a:r>
            <a:r>
              <a:rPr lang="en-US" sz="1200" dirty="0">
                <a:solidFill>
                  <a:srgbClr val="002060"/>
                </a:solidFill>
                <a:latin typeface="+mn-lt"/>
              </a:rPr>
              <a:t>.</a:t>
            </a:r>
          </a:p>
          <a:p>
            <a:pPr marL="146050" indent="0" algn="just">
              <a:buNone/>
            </a:pPr>
            <a:r>
              <a:rPr lang="en-US" sz="1200" dirty="0">
                <a:solidFill>
                  <a:srgbClr val="002060"/>
                </a:solidFill>
                <a:latin typeface="+mn-lt"/>
              </a:rPr>
              <a:t>2. Data integrity is maintained and no loss of data occurs during data loading and transformation.</a:t>
            </a:r>
          </a:p>
          <a:p>
            <a:pPr marL="146050" indent="0" algn="just">
              <a:buNone/>
            </a:pPr>
            <a:endParaRPr lang="en-US" sz="1400" dirty="0">
              <a:solidFill>
                <a:srgbClr val="002060"/>
              </a:solidFill>
              <a:latin typeface="+mn-lt"/>
            </a:endParaRPr>
          </a:p>
          <a:p>
            <a:pPr marL="146050" indent="0" algn="just">
              <a:buNone/>
            </a:pPr>
            <a:endParaRPr lang="en-US" sz="1200" dirty="0">
              <a:solidFill>
                <a:srgbClr val="002060"/>
              </a:solidFill>
              <a:latin typeface="+mn-lt"/>
            </a:endParaRPr>
          </a:p>
          <a:p>
            <a:pPr marL="146050" indent="0" algn="just">
              <a:buNone/>
            </a:pPr>
            <a:r>
              <a:rPr lang="en-US" sz="1200" dirty="0">
                <a:solidFill>
                  <a:srgbClr val="002060"/>
                </a:solidFill>
                <a:latin typeface="+mn-lt"/>
              </a:rPr>
              <a:t>As a Data Scientist, I want to develop an Alternating Least Squares (ALS) Algorithm to generate a latent feature model with customer’s personal, demographic, behavioral and transactional data and product features including brand, average customer rating and frequency of products brought together.</a:t>
            </a:r>
          </a:p>
          <a:p>
            <a:pPr marL="146050" indent="0" algn="just">
              <a:buNone/>
            </a:pPr>
            <a:endParaRPr lang="en-US" sz="1200" dirty="0">
              <a:solidFill>
                <a:srgbClr val="002060"/>
              </a:solidFill>
              <a:latin typeface="+mn-lt"/>
            </a:endParaRPr>
          </a:p>
          <a:p>
            <a:pPr marL="146050" indent="0" algn="just">
              <a:buNone/>
            </a:pPr>
            <a:r>
              <a:rPr lang="en-US" sz="1200" b="1" dirty="0">
                <a:solidFill>
                  <a:srgbClr val="002060"/>
                </a:solidFill>
                <a:latin typeface="+mn-lt"/>
              </a:rPr>
              <a:t>Acceptance Criteria:</a:t>
            </a:r>
          </a:p>
          <a:p>
            <a:pPr marL="146050" indent="0" algn="just">
              <a:buNone/>
            </a:pPr>
            <a:r>
              <a:rPr lang="en-US" sz="1200" dirty="0">
                <a:solidFill>
                  <a:srgbClr val="002060"/>
                </a:solidFill>
                <a:latin typeface="+mn-lt"/>
              </a:rPr>
              <a:t>1. Customer and product features are available in the datastores and can be loaded.</a:t>
            </a:r>
          </a:p>
          <a:p>
            <a:pPr marL="146050" indent="0" algn="just">
              <a:buNone/>
            </a:pPr>
            <a:r>
              <a:rPr lang="en-US" sz="1200" dirty="0">
                <a:solidFill>
                  <a:srgbClr val="002060"/>
                </a:solidFill>
                <a:latin typeface="+mn-lt"/>
              </a:rPr>
              <a:t>2. ALS is supported by the Machine Learning library.</a:t>
            </a:r>
          </a:p>
          <a:p>
            <a:pPr marL="146050" indent="0" algn="just">
              <a:buNone/>
            </a:pPr>
            <a:endParaRPr lang="en-US" sz="1400" dirty="0">
              <a:solidFill>
                <a:srgbClr val="002060"/>
              </a:solidFill>
              <a:latin typeface="+mn-lt"/>
            </a:endParaRPr>
          </a:p>
          <a:p>
            <a:pPr marL="488950" indent="-342900" algn="just">
              <a:buFont typeface="Lato"/>
              <a:buAutoNum type="arabicPeriod"/>
            </a:pPr>
            <a:endParaRPr lang="en-US" sz="1400" dirty="0">
              <a:solidFill>
                <a:srgbClr val="002060"/>
              </a:solidFill>
              <a:latin typeface="+mn-lt"/>
            </a:endParaRPr>
          </a:p>
        </p:txBody>
      </p:sp>
      <p:sp>
        <p:nvSpPr>
          <p:cNvPr id="5" name="Slide Number Placeholder 4">
            <a:extLst>
              <a:ext uri="{FF2B5EF4-FFF2-40B4-BE49-F238E27FC236}">
                <a16:creationId xmlns:a16="http://schemas.microsoft.com/office/drawing/2014/main" id="{F0F18A8F-341B-0043-A2DE-40900795493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30</a:t>
            </a:fld>
            <a:endParaRPr lang="en"/>
          </a:p>
        </p:txBody>
      </p:sp>
      <p:sp>
        <p:nvSpPr>
          <p:cNvPr id="7" name="Rectangle 6">
            <a:extLst>
              <a:ext uri="{FF2B5EF4-FFF2-40B4-BE49-F238E27FC236}">
                <a16:creationId xmlns:a16="http://schemas.microsoft.com/office/drawing/2014/main" id="{16E2B6C4-E516-8949-88CD-9988372A382E}"/>
              </a:ext>
            </a:extLst>
          </p:cNvPr>
          <p:cNvSpPr/>
          <p:nvPr/>
        </p:nvSpPr>
        <p:spPr>
          <a:xfrm>
            <a:off x="729450" y="2958354"/>
            <a:ext cx="7485337" cy="1479176"/>
          </a:xfrm>
          <a:prstGeom prst="rect">
            <a:avLst/>
          </a:prstGeom>
          <a:noFill/>
          <a:ln w="63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B7DA8A5-E31D-7242-86D0-343C4C42B559}"/>
              </a:ext>
            </a:extLst>
          </p:cNvPr>
          <p:cNvSpPr/>
          <p:nvPr/>
        </p:nvSpPr>
        <p:spPr>
          <a:xfrm>
            <a:off x="907774" y="4659819"/>
            <a:ext cx="7434469" cy="630942"/>
          </a:xfrm>
          <a:prstGeom prst="rect">
            <a:avLst/>
          </a:prstGeom>
        </p:spPr>
        <p:txBody>
          <a:bodyPr wrap="square">
            <a:spAutoFit/>
          </a:bodyPr>
          <a:lstStyle/>
          <a:p>
            <a:pPr defTabSz="914378"/>
            <a:r>
              <a:rPr lang="en-US" sz="800" dirty="0">
                <a:solidFill>
                  <a:srgbClr val="FF0000"/>
                </a:solidFill>
                <a:latin typeface="Cambria" panose="02040503050406030204"/>
              </a:rPr>
              <a:t>References</a:t>
            </a:r>
            <a:r>
              <a:rPr lang="en-US" sz="900" dirty="0">
                <a:solidFill>
                  <a:srgbClr val="212121"/>
                </a:solidFill>
                <a:latin typeface="Cambria" panose="02040503050406030204"/>
              </a:rPr>
              <a:t>:  </a:t>
            </a:r>
            <a:r>
              <a:rPr lang="en-US" sz="800" dirty="0">
                <a:solidFill>
                  <a:srgbClr val="002060"/>
                </a:solidFill>
                <a:latin typeface="Cambria" panose="02040503050406030204" pitchFamily="18" charset="0"/>
                <a:hlinkClick r:id="rId3">
                  <a:extLst>
                    <a:ext uri="{A12FA001-AC4F-418D-AE19-62706E023703}">
                      <ahyp:hlinkClr xmlns:ahyp="http://schemas.microsoft.com/office/drawing/2018/hyperlinkcolor" val="tx"/>
                    </a:ext>
                  </a:extLst>
                </a:hlinkClick>
              </a:rPr>
              <a:t>https://towardsdatascience.com/prototyping-a-recommender-system-step-by-step-part-2-alternating-least-square-als-matrix-4a76c58714a1</a:t>
            </a:r>
            <a:endParaRPr lang="en-US" sz="800" dirty="0">
              <a:solidFill>
                <a:srgbClr val="002060"/>
              </a:solidFill>
              <a:latin typeface="Cambria" panose="02040503050406030204" pitchFamily="18" charset="0"/>
            </a:endParaRPr>
          </a:p>
          <a:p>
            <a:pPr defTabSz="914378"/>
            <a:endParaRPr lang="en-US" sz="800" dirty="0">
              <a:solidFill>
                <a:srgbClr val="002060"/>
              </a:solidFill>
              <a:latin typeface="Cambria" panose="02040503050406030204" pitchFamily="18" charset="0"/>
            </a:endParaRPr>
          </a:p>
          <a:p>
            <a:pPr defTabSz="914378"/>
            <a:endParaRPr lang="en-US" sz="900" dirty="0">
              <a:solidFill>
                <a:srgbClr val="212121"/>
              </a:solidFill>
              <a:latin typeface="Cambria" panose="02040503050406030204"/>
            </a:endParaRPr>
          </a:p>
          <a:p>
            <a:pPr defTabSz="914378"/>
            <a:endParaRPr lang="en-US" sz="900" dirty="0">
              <a:solidFill>
                <a:srgbClr val="212121"/>
              </a:solidFill>
              <a:latin typeface="Cambria" panose="02040503050406030204"/>
            </a:endParaRPr>
          </a:p>
        </p:txBody>
      </p:sp>
    </p:spTree>
    <p:extLst>
      <p:ext uri="{BB962C8B-B14F-4D97-AF65-F5344CB8AC3E}">
        <p14:creationId xmlns:p14="http://schemas.microsoft.com/office/powerpoint/2010/main" val="392440088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D69C6A-91B1-DC46-B073-D561A114C1F7}"/>
              </a:ext>
            </a:extLst>
          </p:cNvPr>
          <p:cNvSpPr>
            <a:spLocks noGrp="1"/>
          </p:cNvSpPr>
          <p:nvPr>
            <p:ph type="title"/>
          </p:nvPr>
        </p:nvSpPr>
        <p:spPr/>
        <p:txBody>
          <a:bodyPr/>
          <a:lstStyle/>
          <a:p>
            <a:r>
              <a:rPr lang="en-US" dirty="0">
                <a:solidFill>
                  <a:schemeClr val="accent6">
                    <a:lumMod val="50000"/>
                  </a:schemeClr>
                </a:solidFill>
                <a:latin typeface="Cambria" panose="02040503050406030204"/>
              </a:rPr>
              <a:t>User Stories: Data Scientist</a:t>
            </a:r>
            <a:endParaRPr lang="en-US" dirty="0">
              <a:solidFill>
                <a:schemeClr val="accent6">
                  <a:lumMod val="50000"/>
                </a:schemeClr>
              </a:solidFill>
            </a:endParaRPr>
          </a:p>
        </p:txBody>
      </p:sp>
      <p:sp>
        <p:nvSpPr>
          <p:cNvPr id="3" name="Text Placeholder 2">
            <a:extLst>
              <a:ext uri="{FF2B5EF4-FFF2-40B4-BE49-F238E27FC236}">
                <a16:creationId xmlns:a16="http://schemas.microsoft.com/office/drawing/2014/main" id="{9556E2C0-1014-5C45-A575-7CE337883C7C}"/>
              </a:ext>
            </a:extLst>
          </p:cNvPr>
          <p:cNvSpPr>
            <a:spLocks noGrp="1"/>
          </p:cNvSpPr>
          <p:nvPr>
            <p:ph type="body" idx="1"/>
          </p:nvPr>
        </p:nvSpPr>
        <p:spPr>
          <a:xfrm>
            <a:off x="729450" y="1159727"/>
            <a:ext cx="7467782" cy="1193507"/>
          </a:xfrm>
          <a:noFill/>
          <a:ln>
            <a:solidFill>
              <a:schemeClr val="accent2">
                <a:lumMod val="75000"/>
              </a:schemeClr>
            </a:solidFill>
          </a:ln>
        </p:spPr>
        <p:txBody>
          <a:bodyPr/>
          <a:lstStyle/>
          <a:p>
            <a:pPr marL="146050" indent="0" algn="just">
              <a:buNone/>
            </a:pPr>
            <a:r>
              <a:rPr lang="en-US" sz="1200" dirty="0">
                <a:solidFill>
                  <a:srgbClr val="002060"/>
                </a:solidFill>
                <a:latin typeface="+mn-lt"/>
              </a:rPr>
              <a:t>As a Data Scientist, I want the machine learning model to predict % match score for customers, so that I can identify customer- product relationships with highest match scores.</a:t>
            </a:r>
          </a:p>
          <a:p>
            <a:pPr marL="146050" indent="0" algn="just">
              <a:buNone/>
            </a:pPr>
            <a:endParaRPr lang="en-US" sz="1200" b="1" dirty="0">
              <a:solidFill>
                <a:srgbClr val="002060"/>
              </a:solidFill>
              <a:latin typeface="+mn-lt"/>
            </a:endParaRPr>
          </a:p>
          <a:p>
            <a:pPr marL="146050" indent="0" algn="just">
              <a:buNone/>
            </a:pPr>
            <a:r>
              <a:rPr lang="en-US" sz="1200" b="1" dirty="0">
                <a:solidFill>
                  <a:srgbClr val="002060"/>
                </a:solidFill>
                <a:latin typeface="+mn-lt"/>
              </a:rPr>
              <a:t>Acceptance Criteria</a:t>
            </a:r>
            <a:r>
              <a:rPr lang="en-US" sz="1200" dirty="0">
                <a:solidFill>
                  <a:srgbClr val="002060"/>
                </a:solidFill>
                <a:latin typeface="+mn-lt"/>
              </a:rPr>
              <a:t>:</a:t>
            </a:r>
          </a:p>
          <a:p>
            <a:pPr marL="146050" indent="0" algn="just">
              <a:buNone/>
            </a:pPr>
            <a:r>
              <a:rPr lang="en-US" sz="1200" dirty="0">
                <a:solidFill>
                  <a:srgbClr val="002060"/>
                </a:solidFill>
                <a:latin typeface="+mn-lt"/>
              </a:rPr>
              <a:t>Match score is predicted as a percentage score for each customer and product.</a:t>
            </a:r>
          </a:p>
          <a:p>
            <a:pPr marL="146050" indent="0" algn="just">
              <a:buNone/>
            </a:pPr>
            <a:endParaRPr lang="en-US" sz="1200" dirty="0">
              <a:solidFill>
                <a:srgbClr val="002060"/>
              </a:solidFill>
              <a:latin typeface="+mn-lt"/>
            </a:endParaRPr>
          </a:p>
          <a:p>
            <a:pPr marL="146050" indent="0" algn="just">
              <a:buNone/>
            </a:pPr>
            <a:endParaRPr lang="en-US" sz="1200" dirty="0">
              <a:solidFill>
                <a:srgbClr val="002060"/>
              </a:solidFill>
              <a:latin typeface="+mn-lt"/>
            </a:endParaRPr>
          </a:p>
          <a:p>
            <a:pPr marL="146050" indent="0" algn="just">
              <a:buNone/>
            </a:pPr>
            <a:r>
              <a:rPr lang="en-US" sz="1200" dirty="0">
                <a:solidFill>
                  <a:srgbClr val="002060"/>
                </a:solidFill>
                <a:latin typeface="+mn-lt"/>
              </a:rPr>
              <a:t>As a Data Scientist, I want the model to be updated with new data from the website every day, so that the for the most current data.</a:t>
            </a:r>
          </a:p>
          <a:p>
            <a:pPr marL="146050" indent="0" algn="just">
              <a:buNone/>
            </a:pPr>
            <a:endParaRPr lang="en-US" sz="1200" dirty="0">
              <a:solidFill>
                <a:srgbClr val="002060"/>
              </a:solidFill>
              <a:latin typeface="+mn-lt"/>
            </a:endParaRPr>
          </a:p>
          <a:p>
            <a:pPr marL="146050" indent="0" algn="just">
              <a:buNone/>
            </a:pPr>
            <a:r>
              <a:rPr lang="en-US" sz="1200" b="1" dirty="0">
                <a:solidFill>
                  <a:srgbClr val="002060"/>
                </a:solidFill>
                <a:latin typeface="+mn-lt"/>
              </a:rPr>
              <a:t>Acceptance Criteria:</a:t>
            </a:r>
          </a:p>
          <a:p>
            <a:pPr marL="146050" indent="0" algn="just">
              <a:buNone/>
            </a:pPr>
            <a:r>
              <a:rPr lang="en-US" sz="1200" dirty="0">
                <a:solidFill>
                  <a:srgbClr val="002060"/>
                </a:solidFill>
                <a:latin typeface="+mn-lt"/>
              </a:rPr>
              <a:t>1. New transactions on the website are updated in the datastore through scheduled queries that run every day at 00:00 PST.</a:t>
            </a:r>
          </a:p>
          <a:p>
            <a:pPr marL="146050" indent="0" algn="just">
              <a:buNone/>
            </a:pPr>
            <a:r>
              <a:rPr lang="en-US" sz="1200" dirty="0">
                <a:solidFill>
                  <a:srgbClr val="002060"/>
                </a:solidFill>
                <a:latin typeface="+mn-lt"/>
              </a:rPr>
              <a:t>2. Revised prediction scores are calculated based on the new data.</a:t>
            </a:r>
          </a:p>
          <a:p>
            <a:pPr marL="146050" indent="0" algn="just">
              <a:buNone/>
            </a:pPr>
            <a:endParaRPr lang="en-US" sz="1200" dirty="0">
              <a:solidFill>
                <a:srgbClr val="002060"/>
              </a:solidFill>
              <a:latin typeface="+mn-lt"/>
            </a:endParaRPr>
          </a:p>
          <a:p>
            <a:pPr marL="146050" indent="0" algn="just">
              <a:buNone/>
            </a:pPr>
            <a:endParaRPr lang="en-US" sz="1200" dirty="0">
              <a:solidFill>
                <a:srgbClr val="002060"/>
              </a:solidFill>
              <a:latin typeface="+mn-lt"/>
            </a:endParaRPr>
          </a:p>
          <a:p>
            <a:pPr marL="146050" indent="0" algn="just">
              <a:buNone/>
            </a:pPr>
            <a:endParaRPr lang="en-US" sz="1200" dirty="0">
              <a:solidFill>
                <a:srgbClr val="002060"/>
              </a:solidFill>
              <a:latin typeface="+mn-lt"/>
            </a:endParaRPr>
          </a:p>
          <a:p>
            <a:pPr marL="488950" indent="-342900" algn="just">
              <a:buFont typeface="Lato"/>
              <a:buAutoNum type="arabicPeriod"/>
            </a:pPr>
            <a:endParaRPr lang="en-US" sz="1400" dirty="0">
              <a:solidFill>
                <a:srgbClr val="002060"/>
              </a:solidFill>
              <a:latin typeface="+mn-lt"/>
            </a:endParaRPr>
          </a:p>
        </p:txBody>
      </p:sp>
      <p:sp>
        <p:nvSpPr>
          <p:cNvPr id="5" name="Slide Number Placeholder 4">
            <a:extLst>
              <a:ext uri="{FF2B5EF4-FFF2-40B4-BE49-F238E27FC236}">
                <a16:creationId xmlns:a16="http://schemas.microsoft.com/office/drawing/2014/main" id="{F0F18A8F-341B-0043-A2DE-40900795493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31</a:t>
            </a:fld>
            <a:endParaRPr lang="en"/>
          </a:p>
        </p:txBody>
      </p:sp>
      <p:sp>
        <p:nvSpPr>
          <p:cNvPr id="6" name="Rectangle 5">
            <a:extLst>
              <a:ext uri="{FF2B5EF4-FFF2-40B4-BE49-F238E27FC236}">
                <a16:creationId xmlns:a16="http://schemas.microsoft.com/office/drawing/2014/main" id="{3313D1C7-F737-FA42-8E6B-79901A3215D2}"/>
              </a:ext>
            </a:extLst>
          </p:cNvPr>
          <p:cNvSpPr/>
          <p:nvPr/>
        </p:nvSpPr>
        <p:spPr>
          <a:xfrm>
            <a:off x="729450" y="2649071"/>
            <a:ext cx="7467782" cy="1573305"/>
          </a:xfrm>
          <a:prstGeom prst="rect">
            <a:avLst/>
          </a:prstGeom>
          <a:noFill/>
          <a:ln w="63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7556802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D69C6A-91B1-DC46-B073-D561A114C1F7}"/>
              </a:ext>
            </a:extLst>
          </p:cNvPr>
          <p:cNvSpPr>
            <a:spLocks noGrp="1"/>
          </p:cNvSpPr>
          <p:nvPr>
            <p:ph type="title"/>
          </p:nvPr>
        </p:nvSpPr>
        <p:spPr/>
        <p:txBody>
          <a:bodyPr/>
          <a:lstStyle/>
          <a:p>
            <a:r>
              <a:rPr lang="en-US" dirty="0">
                <a:solidFill>
                  <a:schemeClr val="accent6">
                    <a:lumMod val="50000"/>
                  </a:schemeClr>
                </a:solidFill>
                <a:latin typeface="Cambria" panose="02040503050406030204"/>
              </a:rPr>
              <a:t>User Stories: Data Scientist</a:t>
            </a:r>
            <a:endParaRPr lang="en-US" dirty="0">
              <a:solidFill>
                <a:schemeClr val="accent6">
                  <a:lumMod val="50000"/>
                </a:schemeClr>
              </a:solidFill>
            </a:endParaRPr>
          </a:p>
        </p:txBody>
      </p:sp>
      <p:sp>
        <p:nvSpPr>
          <p:cNvPr id="3" name="Text Placeholder 2">
            <a:extLst>
              <a:ext uri="{FF2B5EF4-FFF2-40B4-BE49-F238E27FC236}">
                <a16:creationId xmlns:a16="http://schemas.microsoft.com/office/drawing/2014/main" id="{9556E2C0-1014-5C45-A575-7CE337883C7C}"/>
              </a:ext>
            </a:extLst>
          </p:cNvPr>
          <p:cNvSpPr>
            <a:spLocks noGrp="1"/>
          </p:cNvSpPr>
          <p:nvPr>
            <p:ph type="body" idx="1"/>
          </p:nvPr>
        </p:nvSpPr>
        <p:spPr>
          <a:xfrm>
            <a:off x="729450" y="1106719"/>
            <a:ext cx="7742197" cy="1394434"/>
          </a:xfrm>
          <a:noFill/>
          <a:ln>
            <a:solidFill>
              <a:schemeClr val="accent2">
                <a:lumMod val="75000"/>
              </a:schemeClr>
            </a:solidFill>
          </a:ln>
        </p:spPr>
        <p:txBody>
          <a:bodyPr tIns="0"/>
          <a:lstStyle/>
          <a:p>
            <a:pPr marL="146050" indent="0" algn="just">
              <a:buNone/>
            </a:pPr>
            <a:endParaRPr lang="en-US" sz="1200" dirty="0">
              <a:solidFill>
                <a:srgbClr val="002060"/>
              </a:solidFill>
              <a:latin typeface="+mn-lt"/>
            </a:endParaRPr>
          </a:p>
          <a:p>
            <a:pPr marL="146050" indent="0" algn="just">
              <a:buNone/>
            </a:pPr>
            <a:r>
              <a:rPr lang="en-US" sz="1200" dirty="0">
                <a:solidFill>
                  <a:srgbClr val="002060"/>
                </a:solidFill>
                <a:latin typeface="+mn-lt"/>
              </a:rPr>
              <a:t>As a Data Scientist, if required, I want to update the model parameters every 3 months to accommodate new features so that I can improve performance of the model.</a:t>
            </a:r>
          </a:p>
          <a:p>
            <a:pPr marL="146050" indent="0" algn="just">
              <a:buNone/>
            </a:pPr>
            <a:endParaRPr lang="en-US" sz="1200" dirty="0">
              <a:solidFill>
                <a:srgbClr val="002060"/>
              </a:solidFill>
              <a:latin typeface="+mn-lt"/>
            </a:endParaRPr>
          </a:p>
          <a:p>
            <a:pPr marL="146050" indent="0" algn="just">
              <a:buNone/>
            </a:pPr>
            <a:r>
              <a:rPr lang="en-US" sz="1200" b="1" dirty="0">
                <a:solidFill>
                  <a:srgbClr val="002060"/>
                </a:solidFill>
                <a:latin typeface="+mn-lt"/>
              </a:rPr>
              <a:t>Acceptance Criteria</a:t>
            </a:r>
            <a:r>
              <a:rPr lang="en-US" sz="1200" dirty="0">
                <a:solidFill>
                  <a:srgbClr val="002060"/>
                </a:solidFill>
                <a:latin typeface="+mn-lt"/>
              </a:rPr>
              <a:t>:</a:t>
            </a:r>
          </a:p>
          <a:p>
            <a:pPr marL="146050" indent="0" algn="just">
              <a:buNone/>
            </a:pPr>
            <a:r>
              <a:rPr lang="en-US" sz="1200" dirty="0">
                <a:solidFill>
                  <a:srgbClr val="002060"/>
                </a:solidFill>
                <a:latin typeface="+mn-lt"/>
              </a:rPr>
              <a:t>1. Model performance is measured by increase in last known accuracy score and recall scores by 1%. </a:t>
            </a:r>
          </a:p>
          <a:p>
            <a:pPr marL="146050" indent="0" algn="just">
              <a:buNone/>
            </a:pPr>
            <a:endParaRPr lang="en-US" sz="1200" dirty="0">
              <a:solidFill>
                <a:srgbClr val="002060"/>
              </a:solidFill>
              <a:latin typeface="+mn-lt"/>
            </a:endParaRPr>
          </a:p>
          <a:p>
            <a:pPr marL="488950" indent="-342900" algn="just">
              <a:buFont typeface="Lato"/>
              <a:buAutoNum type="arabicPeriod"/>
            </a:pPr>
            <a:endParaRPr lang="en-US" sz="1200" dirty="0">
              <a:solidFill>
                <a:srgbClr val="002060"/>
              </a:solidFill>
              <a:latin typeface="+mn-lt"/>
            </a:endParaRPr>
          </a:p>
        </p:txBody>
      </p:sp>
      <p:sp>
        <p:nvSpPr>
          <p:cNvPr id="5" name="Slide Number Placeholder 4">
            <a:extLst>
              <a:ext uri="{FF2B5EF4-FFF2-40B4-BE49-F238E27FC236}">
                <a16:creationId xmlns:a16="http://schemas.microsoft.com/office/drawing/2014/main" id="{F0F18A8F-341B-0043-A2DE-40900795493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32</a:t>
            </a:fld>
            <a:endParaRPr lang="en"/>
          </a:p>
        </p:txBody>
      </p:sp>
    </p:spTree>
    <p:extLst>
      <p:ext uri="{BB962C8B-B14F-4D97-AF65-F5344CB8AC3E}">
        <p14:creationId xmlns:p14="http://schemas.microsoft.com/office/powerpoint/2010/main" val="278980523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D69C6A-91B1-DC46-B073-D561A114C1F7}"/>
              </a:ext>
            </a:extLst>
          </p:cNvPr>
          <p:cNvSpPr>
            <a:spLocks noGrp="1"/>
          </p:cNvSpPr>
          <p:nvPr>
            <p:ph type="title"/>
          </p:nvPr>
        </p:nvSpPr>
        <p:spPr/>
        <p:txBody>
          <a:bodyPr/>
          <a:lstStyle/>
          <a:p>
            <a:r>
              <a:rPr lang="en-US" dirty="0">
                <a:solidFill>
                  <a:schemeClr val="accent6">
                    <a:lumMod val="50000"/>
                  </a:schemeClr>
                </a:solidFill>
                <a:latin typeface="Cambria" panose="02040503050406030204"/>
              </a:rPr>
              <a:t>User Stories: Technical Architect</a:t>
            </a:r>
            <a:endParaRPr lang="en-US" dirty="0">
              <a:solidFill>
                <a:schemeClr val="accent6">
                  <a:lumMod val="50000"/>
                </a:schemeClr>
              </a:solidFill>
            </a:endParaRPr>
          </a:p>
        </p:txBody>
      </p:sp>
      <p:sp>
        <p:nvSpPr>
          <p:cNvPr id="3" name="Text Placeholder 2">
            <a:extLst>
              <a:ext uri="{FF2B5EF4-FFF2-40B4-BE49-F238E27FC236}">
                <a16:creationId xmlns:a16="http://schemas.microsoft.com/office/drawing/2014/main" id="{9556E2C0-1014-5C45-A575-7CE337883C7C}"/>
              </a:ext>
            </a:extLst>
          </p:cNvPr>
          <p:cNvSpPr>
            <a:spLocks noGrp="1"/>
          </p:cNvSpPr>
          <p:nvPr>
            <p:ph type="body" idx="1"/>
          </p:nvPr>
        </p:nvSpPr>
        <p:spPr>
          <a:xfrm>
            <a:off x="830303" y="1469009"/>
            <a:ext cx="7274863" cy="2383573"/>
          </a:xfrm>
          <a:noFill/>
          <a:ln>
            <a:solidFill>
              <a:schemeClr val="accent2">
                <a:lumMod val="75000"/>
              </a:schemeClr>
            </a:solidFill>
          </a:ln>
        </p:spPr>
        <p:txBody>
          <a:bodyPr/>
          <a:lstStyle/>
          <a:p>
            <a:pPr marL="146050" indent="0" algn="just">
              <a:buNone/>
            </a:pPr>
            <a:r>
              <a:rPr lang="en-US" sz="1200" dirty="0">
                <a:solidFill>
                  <a:srgbClr val="002060"/>
                </a:solidFill>
                <a:latin typeface="+mn-lt"/>
              </a:rPr>
              <a:t>As a Technical Architect I want to setup Spark Execution Engine so that I can have a redundant system consisting of master and worker nodes.</a:t>
            </a:r>
          </a:p>
          <a:p>
            <a:pPr marL="146050" indent="0" algn="just">
              <a:buNone/>
            </a:pPr>
            <a:endParaRPr lang="en-US" sz="1200" dirty="0">
              <a:solidFill>
                <a:srgbClr val="002060"/>
              </a:solidFill>
              <a:latin typeface="+mn-lt"/>
            </a:endParaRPr>
          </a:p>
          <a:p>
            <a:pPr marL="146050" indent="0">
              <a:buNone/>
            </a:pPr>
            <a:r>
              <a:rPr lang="en-US" sz="1200" b="1" dirty="0">
                <a:solidFill>
                  <a:srgbClr val="002060"/>
                </a:solidFill>
                <a:latin typeface="+mn-lt"/>
              </a:rPr>
              <a:t>Assumptions:</a:t>
            </a:r>
          </a:p>
          <a:p>
            <a:pPr marL="146050" indent="0">
              <a:buNone/>
            </a:pPr>
            <a:r>
              <a:rPr lang="en-US" sz="1200" dirty="0">
                <a:solidFill>
                  <a:srgbClr val="002060"/>
                </a:solidFill>
                <a:latin typeface="+mn-lt"/>
              </a:rPr>
              <a:t>1. Number of nodes depends on the volume of data processed and can be scaled based on changes in volume.*</a:t>
            </a:r>
          </a:p>
          <a:p>
            <a:pPr marL="146050" indent="0" algn="just">
              <a:buNone/>
            </a:pPr>
            <a:endParaRPr lang="en-US" sz="1200" dirty="0">
              <a:solidFill>
                <a:srgbClr val="002060"/>
              </a:solidFill>
              <a:latin typeface="+mn-lt"/>
            </a:endParaRPr>
          </a:p>
          <a:p>
            <a:pPr marL="146050" indent="0">
              <a:buNone/>
            </a:pPr>
            <a:r>
              <a:rPr lang="en-US" sz="1200" b="1" dirty="0">
                <a:solidFill>
                  <a:srgbClr val="002060"/>
                </a:solidFill>
                <a:latin typeface="+mn-lt"/>
              </a:rPr>
              <a:t>Acceptance Criteria</a:t>
            </a:r>
          </a:p>
          <a:p>
            <a:pPr marL="146050" indent="0">
              <a:buNone/>
            </a:pPr>
            <a:r>
              <a:rPr lang="en-US" sz="1200" dirty="0">
                <a:solidFill>
                  <a:srgbClr val="002060"/>
                </a:solidFill>
                <a:latin typeface="+mn-lt"/>
              </a:rPr>
              <a:t>1. Each node offers redundancy per piece of data.</a:t>
            </a:r>
          </a:p>
          <a:p>
            <a:pPr marL="146050" indent="0">
              <a:buNone/>
            </a:pPr>
            <a:r>
              <a:rPr lang="en-US" sz="1200" dirty="0">
                <a:solidFill>
                  <a:srgbClr val="002060"/>
                </a:solidFill>
                <a:latin typeface="+mn-lt"/>
              </a:rPr>
              <a:t>2. The Master node is able to distribute the data across all worker nodes</a:t>
            </a:r>
            <a:r>
              <a:rPr lang="en-US" sz="1200" b="1" dirty="0">
                <a:solidFill>
                  <a:srgbClr val="002060"/>
                </a:solidFill>
                <a:latin typeface="+mn-lt"/>
              </a:rPr>
              <a:t>.</a:t>
            </a:r>
          </a:p>
          <a:p>
            <a:pPr marL="146050" indent="0" algn="just">
              <a:buNone/>
            </a:pPr>
            <a:endParaRPr lang="en-US" sz="1200" dirty="0">
              <a:solidFill>
                <a:srgbClr val="002060"/>
              </a:solidFill>
              <a:latin typeface="+mn-lt"/>
            </a:endParaRPr>
          </a:p>
          <a:p>
            <a:pPr marL="146050" indent="0" algn="just">
              <a:buNone/>
            </a:pPr>
            <a:endParaRPr lang="en-US" sz="1200" b="1" dirty="0">
              <a:solidFill>
                <a:srgbClr val="002060"/>
              </a:solidFill>
              <a:latin typeface="+mn-lt"/>
            </a:endParaRPr>
          </a:p>
          <a:p>
            <a:pPr marL="146050" indent="0" algn="just">
              <a:buNone/>
            </a:pPr>
            <a:endParaRPr lang="en-US" sz="1200" dirty="0">
              <a:solidFill>
                <a:srgbClr val="002060"/>
              </a:solidFill>
              <a:latin typeface="+mn-lt"/>
            </a:endParaRPr>
          </a:p>
          <a:p>
            <a:pPr marL="146050" indent="0">
              <a:buNone/>
            </a:pPr>
            <a:endParaRPr lang="en-US" sz="1200" dirty="0">
              <a:solidFill>
                <a:srgbClr val="002060"/>
              </a:solidFill>
              <a:latin typeface="+mn-lt"/>
            </a:endParaRPr>
          </a:p>
        </p:txBody>
      </p:sp>
      <p:sp>
        <p:nvSpPr>
          <p:cNvPr id="5" name="Slide Number Placeholder 4">
            <a:extLst>
              <a:ext uri="{FF2B5EF4-FFF2-40B4-BE49-F238E27FC236}">
                <a16:creationId xmlns:a16="http://schemas.microsoft.com/office/drawing/2014/main" id="{7462A76E-2F1E-B94E-95B8-36B82132AC0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solidFill>
                  <a:srgbClr val="002060"/>
                </a:solidFill>
              </a:rPr>
              <a:t>33</a:t>
            </a:fld>
            <a:endParaRPr lang="en">
              <a:solidFill>
                <a:srgbClr val="002060"/>
              </a:solidFill>
            </a:endParaRPr>
          </a:p>
        </p:txBody>
      </p:sp>
    </p:spTree>
    <p:extLst>
      <p:ext uri="{BB962C8B-B14F-4D97-AF65-F5344CB8AC3E}">
        <p14:creationId xmlns:p14="http://schemas.microsoft.com/office/powerpoint/2010/main" val="203327569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D69C6A-91B1-DC46-B073-D561A114C1F7}"/>
              </a:ext>
            </a:extLst>
          </p:cNvPr>
          <p:cNvSpPr>
            <a:spLocks noGrp="1"/>
          </p:cNvSpPr>
          <p:nvPr>
            <p:ph type="title"/>
          </p:nvPr>
        </p:nvSpPr>
        <p:spPr/>
        <p:txBody>
          <a:bodyPr/>
          <a:lstStyle/>
          <a:p>
            <a:r>
              <a:rPr lang="en-US" dirty="0">
                <a:solidFill>
                  <a:schemeClr val="accent6">
                    <a:lumMod val="50000"/>
                  </a:schemeClr>
                </a:solidFill>
                <a:latin typeface="Cambria" panose="02040503050406030204"/>
              </a:rPr>
              <a:t>User Stories: Technical Architect</a:t>
            </a:r>
            <a:endParaRPr lang="en-US" dirty="0">
              <a:solidFill>
                <a:schemeClr val="accent6">
                  <a:lumMod val="50000"/>
                </a:schemeClr>
              </a:solidFill>
            </a:endParaRPr>
          </a:p>
        </p:txBody>
      </p:sp>
      <p:sp>
        <p:nvSpPr>
          <p:cNvPr id="3" name="Text Placeholder 2">
            <a:extLst>
              <a:ext uri="{FF2B5EF4-FFF2-40B4-BE49-F238E27FC236}">
                <a16:creationId xmlns:a16="http://schemas.microsoft.com/office/drawing/2014/main" id="{9556E2C0-1014-5C45-A575-7CE337883C7C}"/>
              </a:ext>
            </a:extLst>
          </p:cNvPr>
          <p:cNvSpPr>
            <a:spLocks noGrp="1"/>
          </p:cNvSpPr>
          <p:nvPr>
            <p:ph type="body" idx="1"/>
          </p:nvPr>
        </p:nvSpPr>
        <p:spPr>
          <a:xfrm>
            <a:off x="729450" y="1462285"/>
            <a:ext cx="7492058" cy="2565109"/>
          </a:xfrm>
          <a:noFill/>
          <a:ln>
            <a:solidFill>
              <a:schemeClr val="accent2">
                <a:lumMod val="75000"/>
              </a:schemeClr>
            </a:solidFill>
          </a:ln>
        </p:spPr>
        <p:txBody>
          <a:bodyPr/>
          <a:lstStyle/>
          <a:p>
            <a:pPr marL="146050" indent="0" algn="just">
              <a:buNone/>
            </a:pPr>
            <a:r>
              <a:rPr lang="en-US" sz="1200" dirty="0">
                <a:solidFill>
                  <a:srgbClr val="002060"/>
                </a:solidFill>
                <a:latin typeface="+mn-lt"/>
              </a:rPr>
              <a:t>As a Technical Architect, I want to initialize a cluster that is sized to 44 nodes* in order to run scheduled queries to retrieve customer and transaction data for the recommendation model every day.</a:t>
            </a:r>
          </a:p>
          <a:p>
            <a:pPr marL="146050" indent="0" algn="just">
              <a:buNone/>
            </a:pPr>
            <a:endParaRPr lang="en-US" sz="1200" dirty="0">
              <a:solidFill>
                <a:srgbClr val="002060"/>
              </a:solidFill>
              <a:latin typeface="+mn-lt"/>
            </a:endParaRPr>
          </a:p>
          <a:p>
            <a:pPr marL="146050" indent="0" algn="just">
              <a:buNone/>
            </a:pPr>
            <a:r>
              <a:rPr lang="en-US" sz="1200" b="1" dirty="0">
                <a:solidFill>
                  <a:srgbClr val="002060"/>
                </a:solidFill>
                <a:latin typeface="+mn-lt"/>
              </a:rPr>
              <a:t>Assumptions:</a:t>
            </a:r>
          </a:p>
          <a:p>
            <a:pPr marL="146050" indent="0" algn="just">
              <a:buNone/>
            </a:pPr>
            <a:r>
              <a:rPr lang="en-US" sz="1200" dirty="0">
                <a:solidFill>
                  <a:srgbClr val="002060"/>
                </a:solidFill>
                <a:latin typeface="+mn-lt"/>
              </a:rPr>
              <a:t>1. Sizing of the cluster is dependent on volume of data being analyzed and will evolve to render real-time analysis on customer data.</a:t>
            </a:r>
          </a:p>
          <a:p>
            <a:pPr marL="146050" indent="0" algn="just">
              <a:buNone/>
            </a:pPr>
            <a:r>
              <a:rPr lang="en-US" sz="1200" dirty="0">
                <a:solidFill>
                  <a:srgbClr val="002060"/>
                </a:solidFill>
                <a:latin typeface="+mn-lt"/>
              </a:rPr>
              <a:t>2. Some triggered queries will not be real time and will be one off jobs.</a:t>
            </a:r>
          </a:p>
          <a:p>
            <a:pPr marL="146050" indent="0">
              <a:buNone/>
            </a:pPr>
            <a:endParaRPr lang="en-US" sz="1200" dirty="0">
              <a:solidFill>
                <a:srgbClr val="002060"/>
              </a:solidFill>
              <a:latin typeface="+mn-lt"/>
            </a:endParaRPr>
          </a:p>
          <a:p>
            <a:pPr marL="146050" indent="0">
              <a:buNone/>
            </a:pPr>
            <a:r>
              <a:rPr lang="en-US" sz="1200" b="1" dirty="0">
                <a:solidFill>
                  <a:srgbClr val="002060"/>
                </a:solidFill>
                <a:latin typeface="+mn-lt"/>
              </a:rPr>
              <a:t>Acceptance Criteria:</a:t>
            </a:r>
          </a:p>
          <a:p>
            <a:pPr marL="146050" indent="0">
              <a:buNone/>
            </a:pPr>
            <a:r>
              <a:rPr lang="en-US" sz="1200" dirty="0">
                <a:solidFill>
                  <a:srgbClr val="002060"/>
                </a:solidFill>
                <a:latin typeface="+mn-lt"/>
              </a:rPr>
              <a:t>1. The leased space is cloud based.</a:t>
            </a:r>
          </a:p>
          <a:p>
            <a:pPr marL="146050" indent="0">
              <a:buNone/>
            </a:pPr>
            <a:r>
              <a:rPr lang="en-US" sz="1200" dirty="0">
                <a:solidFill>
                  <a:srgbClr val="002060"/>
                </a:solidFill>
                <a:latin typeface="+mn-lt"/>
              </a:rPr>
              <a:t>2. The lease is not more than 6 months so resizing can be done according to the size of the data.</a:t>
            </a:r>
          </a:p>
          <a:p>
            <a:pPr marL="146050" indent="0">
              <a:buNone/>
            </a:pPr>
            <a:endParaRPr lang="en-US" sz="1200" dirty="0">
              <a:solidFill>
                <a:srgbClr val="002060"/>
              </a:solidFill>
              <a:latin typeface="+mn-lt"/>
            </a:endParaRPr>
          </a:p>
        </p:txBody>
      </p:sp>
      <p:sp>
        <p:nvSpPr>
          <p:cNvPr id="5" name="Slide Number Placeholder 4">
            <a:extLst>
              <a:ext uri="{FF2B5EF4-FFF2-40B4-BE49-F238E27FC236}">
                <a16:creationId xmlns:a16="http://schemas.microsoft.com/office/drawing/2014/main" id="{7462A76E-2F1E-B94E-95B8-36B82132AC0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solidFill>
                  <a:srgbClr val="002060"/>
                </a:solidFill>
              </a:rPr>
              <a:t>34</a:t>
            </a:fld>
            <a:endParaRPr lang="en">
              <a:solidFill>
                <a:srgbClr val="002060"/>
              </a:solidFill>
            </a:endParaRPr>
          </a:p>
        </p:txBody>
      </p:sp>
      <p:sp>
        <p:nvSpPr>
          <p:cNvPr id="4" name="Rectangle 3">
            <a:extLst>
              <a:ext uri="{FF2B5EF4-FFF2-40B4-BE49-F238E27FC236}">
                <a16:creationId xmlns:a16="http://schemas.microsoft.com/office/drawing/2014/main" id="{A9E4C702-8CC6-CE41-82A8-C6A22C1D3EBD}"/>
              </a:ext>
            </a:extLst>
          </p:cNvPr>
          <p:cNvSpPr/>
          <p:nvPr/>
        </p:nvSpPr>
        <p:spPr>
          <a:xfrm>
            <a:off x="729450" y="4749851"/>
            <a:ext cx="7558339" cy="246221"/>
          </a:xfrm>
          <a:prstGeom prst="rect">
            <a:avLst/>
          </a:prstGeom>
        </p:spPr>
        <p:txBody>
          <a:bodyPr wrap="square">
            <a:spAutoFit/>
          </a:bodyPr>
          <a:lstStyle/>
          <a:p>
            <a:r>
              <a:rPr lang="en-US" sz="1000" dirty="0">
                <a:solidFill>
                  <a:srgbClr val="002060"/>
                </a:solidFill>
                <a:latin typeface="+mn-lt"/>
              </a:rPr>
              <a:t>*Reference for number of nodes is specified in back up slide 95</a:t>
            </a:r>
          </a:p>
        </p:txBody>
      </p:sp>
    </p:spTree>
    <p:extLst>
      <p:ext uri="{BB962C8B-B14F-4D97-AF65-F5344CB8AC3E}">
        <p14:creationId xmlns:p14="http://schemas.microsoft.com/office/powerpoint/2010/main" val="220025942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gradFill flip="none" rotWithShape="1">
          <a:gsLst>
            <a:gs pos="24000">
              <a:schemeClr val="accent2">
                <a:lumMod val="40000"/>
                <a:lumOff val="60000"/>
              </a:schemeClr>
            </a:gs>
            <a:gs pos="58000">
              <a:schemeClr val="accent2">
                <a:lumMod val="95000"/>
                <a:lumOff val="5000"/>
              </a:schemeClr>
            </a:gs>
            <a:gs pos="100000">
              <a:schemeClr val="accent2">
                <a:lumMod val="60000"/>
              </a:schemeClr>
            </a:gs>
          </a:gsLst>
          <a:path path="circle">
            <a:fillToRect l="50000" t="130000" r="50000" b="-30000"/>
          </a:path>
          <a:tileRect/>
        </a:gra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BFEAE62-E69C-0B4F-9104-7E04DC64D37A}"/>
              </a:ext>
            </a:extLst>
          </p:cNvPr>
          <p:cNvSpPr>
            <a:spLocks noGrp="1"/>
          </p:cNvSpPr>
          <p:nvPr>
            <p:ph type="title"/>
          </p:nvPr>
        </p:nvSpPr>
        <p:spPr>
          <a:xfrm>
            <a:off x="729450" y="1322450"/>
            <a:ext cx="7688400" cy="705133"/>
          </a:xfrm>
          <a:ln>
            <a:solidFill>
              <a:schemeClr val="bg1"/>
            </a:solidFill>
          </a:ln>
        </p:spPr>
        <p:txBody>
          <a:bodyPr anchor="t"/>
          <a:lstStyle/>
          <a:p>
            <a:r>
              <a:rPr lang="en-US" sz="2800" dirty="0">
                <a:solidFill>
                  <a:schemeClr val="bg1"/>
                </a:solidFill>
                <a:latin typeface="+mj-lt"/>
              </a:rPr>
              <a:t>Identified OSS: Apache Spark</a:t>
            </a:r>
            <a:endParaRPr lang="en-US" sz="2400" dirty="0">
              <a:solidFill>
                <a:schemeClr val="bg1"/>
              </a:solidFill>
              <a:latin typeface="+mj-lt"/>
            </a:endParaRPr>
          </a:p>
        </p:txBody>
      </p:sp>
      <p:sp>
        <p:nvSpPr>
          <p:cNvPr id="5" name="TextBox 4">
            <a:extLst>
              <a:ext uri="{FF2B5EF4-FFF2-40B4-BE49-F238E27FC236}">
                <a16:creationId xmlns:a16="http://schemas.microsoft.com/office/drawing/2014/main" id="{6AF041CC-0EE7-7D4A-859E-2E36F1C410EF}"/>
              </a:ext>
            </a:extLst>
          </p:cNvPr>
          <p:cNvSpPr txBox="1"/>
          <p:nvPr/>
        </p:nvSpPr>
        <p:spPr>
          <a:xfrm>
            <a:off x="729449" y="2207383"/>
            <a:ext cx="7688400" cy="1881862"/>
          </a:xfrm>
          <a:prstGeom prst="rect">
            <a:avLst/>
          </a:prstGeom>
          <a:noFill/>
        </p:spPr>
        <p:txBody>
          <a:bodyPr wrap="square" rtlCol="0">
            <a:spAutoFit/>
          </a:bodyPr>
          <a:lstStyle/>
          <a:p>
            <a:pPr marL="285750" marR="0" lvl="0" indent="-285750" algn="l" defTabSz="914400" rtl="0" eaLnBrk="1" fontAlgn="base" latinLnBrk="0" hangingPunct="1">
              <a:lnSpc>
                <a:spcPct val="150000"/>
              </a:lnSpc>
              <a:spcBef>
                <a:spcPts val="0"/>
              </a:spcBef>
              <a:spcAft>
                <a:spcPts val="0"/>
              </a:spcAft>
              <a:buClr>
                <a:srgbClr val="000000"/>
              </a:buClr>
              <a:buSzTx/>
              <a:buFont typeface="Wingdings" pitchFamily="2" charset="2"/>
              <a:buChar char="Ø"/>
              <a:tabLst/>
              <a:defRPr/>
            </a:pPr>
            <a:r>
              <a:rPr kumimoji="0" lang="en-US" sz="2000" b="0" i="0" u="none" strike="noStrike" kern="0" cap="none" spc="0" normalizeH="0" baseline="0" noProof="0" dirty="0">
                <a:ln>
                  <a:noFill/>
                </a:ln>
                <a:solidFill>
                  <a:srgbClr val="FFFFFF"/>
                </a:solidFill>
                <a:effectLst/>
                <a:uLnTx/>
                <a:uFillTx/>
                <a:latin typeface="Cambria" panose="02040503050406030204"/>
                <a:cs typeface="Arial"/>
                <a:sym typeface="Arial"/>
              </a:rPr>
              <a:t>OSS Introduction</a:t>
            </a:r>
          </a:p>
          <a:p>
            <a:pPr marL="285750" indent="-285750" fontAlgn="base">
              <a:lnSpc>
                <a:spcPct val="150000"/>
              </a:lnSpc>
              <a:buFont typeface="Wingdings" pitchFamily="2" charset="2"/>
              <a:buChar char="Ø"/>
            </a:pPr>
            <a:r>
              <a:rPr lang="en-US" sz="2000" dirty="0">
                <a:solidFill>
                  <a:srgbClr val="FFFFFF"/>
                </a:solidFill>
                <a:latin typeface="Cambria" panose="02040503050406030204"/>
              </a:rPr>
              <a:t>Upstream and downstream projects</a:t>
            </a:r>
          </a:p>
          <a:p>
            <a:pPr marL="285750" indent="-285750" fontAlgn="base">
              <a:lnSpc>
                <a:spcPct val="150000"/>
              </a:lnSpc>
              <a:buFont typeface="Wingdings" pitchFamily="2" charset="2"/>
              <a:buChar char="Ø"/>
            </a:pPr>
            <a:r>
              <a:rPr lang="en-US" sz="2000" dirty="0">
                <a:solidFill>
                  <a:srgbClr val="FFFFFF"/>
                </a:solidFill>
                <a:latin typeface="Cambria" panose="02040503050406030204"/>
              </a:rPr>
              <a:t>Contributors, Committers and Sponsors</a:t>
            </a:r>
          </a:p>
          <a:p>
            <a:pPr marL="285750" indent="-285750" fontAlgn="base">
              <a:lnSpc>
                <a:spcPct val="150000"/>
              </a:lnSpc>
              <a:buFont typeface="Wingdings" pitchFamily="2" charset="2"/>
              <a:buChar char="Ø"/>
            </a:pPr>
            <a:r>
              <a:rPr kumimoji="0" lang="en-US" sz="2000" b="0" i="0" u="none" strike="noStrike" kern="0" cap="none" spc="0" normalizeH="0" baseline="0" noProof="0" dirty="0">
                <a:ln>
                  <a:noFill/>
                </a:ln>
                <a:solidFill>
                  <a:srgbClr val="FFFFFF"/>
                </a:solidFill>
                <a:effectLst/>
                <a:uLnTx/>
                <a:uFillTx/>
                <a:latin typeface="Cambria" panose="02040503050406030204"/>
                <a:cs typeface="Arial"/>
                <a:sym typeface="Arial"/>
              </a:rPr>
              <a:t>Comparison with other OSS options: Hadoop</a:t>
            </a:r>
          </a:p>
        </p:txBody>
      </p:sp>
      <p:sp>
        <p:nvSpPr>
          <p:cNvPr id="2" name="Slide Number Placeholder 1">
            <a:extLst>
              <a:ext uri="{FF2B5EF4-FFF2-40B4-BE49-F238E27FC236}">
                <a16:creationId xmlns:a16="http://schemas.microsoft.com/office/drawing/2014/main" id="{D817D391-F71C-0842-AF2E-1A6C69BF36B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35</a:t>
            </a:fld>
            <a:endParaRPr lang="en"/>
          </a:p>
        </p:txBody>
      </p:sp>
    </p:spTree>
    <p:extLst>
      <p:ext uri="{BB962C8B-B14F-4D97-AF65-F5344CB8AC3E}">
        <p14:creationId xmlns:p14="http://schemas.microsoft.com/office/powerpoint/2010/main" val="80642630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C9BC49-F135-7A49-A37A-9CF84A60EB98}"/>
              </a:ext>
            </a:extLst>
          </p:cNvPr>
          <p:cNvSpPr>
            <a:spLocks noGrp="1"/>
          </p:cNvSpPr>
          <p:nvPr>
            <p:ph type="title"/>
          </p:nvPr>
        </p:nvSpPr>
        <p:spPr/>
        <p:txBody>
          <a:bodyPr/>
          <a:lstStyle/>
          <a:p>
            <a:r>
              <a:rPr lang="en-US" b="0" dirty="0">
                <a:solidFill>
                  <a:schemeClr val="accent6">
                    <a:lumMod val="50000"/>
                  </a:schemeClr>
                </a:solidFill>
                <a:latin typeface="+mj-lt"/>
              </a:rPr>
              <a:t>Apache Spark: Introduction</a:t>
            </a:r>
          </a:p>
        </p:txBody>
      </p:sp>
      <p:sp>
        <p:nvSpPr>
          <p:cNvPr id="3" name="Text Placeholder 2">
            <a:extLst>
              <a:ext uri="{FF2B5EF4-FFF2-40B4-BE49-F238E27FC236}">
                <a16:creationId xmlns:a16="http://schemas.microsoft.com/office/drawing/2014/main" id="{5A14CBF9-36A0-894A-8C08-A179DD8D7526}"/>
              </a:ext>
            </a:extLst>
          </p:cNvPr>
          <p:cNvSpPr>
            <a:spLocks noGrp="1"/>
          </p:cNvSpPr>
          <p:nvPr>
            <p:ph type="body" idx="1"/>
          </p:nvPr>
        </p:nvSpPr>
        <p:spPr>
          <a:xfrm>
            <a:off x="729450" y="1227852"/>
            <a:ext cx="7239846" cy="1609117"/>
          </a:xfrm>
          <a:ln>
            <a:noFill/>
          </a:ln>
        </p:spPr>
        <p:txBody>
          <a:bodyPr/>
          <a:lstStyle/>
          <a:p>
            <a:r>
              <a:rPr lang="en-US" sz="1400" dirty="0">
                <a:solidFill>
                  <a:srgbClr val="002060"/>
                </a:solidFill>
                <a:latin typeface="+mn-lt"/>
              </a:rPr>
              <a:t>Apache Spark is a unified analytics engine for large-scale data processing</a:t>
            </a:r>
            <a:endParaRPr lang="en-US" sz="1400" baseline="30000" dirty="0">
              <a:solidFill>
                <a:schemeClr val="accent6">
                  <a:lumMod val="50000"/>
                </a:schemeClr>
              </a:solidFill>
              <a:latin typeface="+mn-lt"/>
            </a:endParaRPr>
          </a:p>
          <a:p>
            <a:endParaRPr lang="en-US" sz="1400" dirty="0">
              <a:solidFill>
                <a:srgbClr val="002060"/>
              </a:solidFill>
              <a:latin typeface="+mn-lt"/>
            </a:endParaRPr>
          </a:p>
          <a:p>
            <a:r>
              <a:rPr lang="en-US" sz="1400" dirty="0">
                <a:solidFill>
                  <a:srgbClr val="002060"/>
                </a:solidFill>
                <a:latin typeface="+mn-lt"/>
              </a:rPr>
              <a:t>It is supported by Apache Spark Foundation, a not-for-profit OS software foundation</a:t>
            </a:r>
          </a:p>
          <a:p>
            <a:endParaRPr lang="en-US" sz="1400" dirty="0">
              <a:solidFill>
                <a:srgbClr val="002060"/>
              </a:solidFill>
              <a:latin typeface="+mn-lt"/>
            </a:endParaRPr>
          </a:p>
          <a:p>
            <a:r>
              <a:rPr lang="en-US" sz="1400" dirty="0">
                <a:solidFill>
                  <a:srgbClr val="002060"/>
                </a:solidFill>
                <a:latin typeface="+mn-lt"/>
              </a:rPr>
              <a:t>Spark has one of the largest open source communities in big data, with over 1000 contributors from 250+ organizations</a:t>
            </a:r>
            <a:r>
              <a:rPr lang="en-US" sz="1400" baseline="30000" dirty="0">
                <a:solidFill>
                  <a:schemeClr val="accent6">
                    <a:lumMod val="50000"/>
                  </a:schemeClr>
                </a:solidFill>
                <a:latin typeface="+mn-lt"/>
              </a:rPr>
              <a:t> </a:t>
            </a:r>
            <a:r>
              <a:rPr lang="en-US" sz="1200" dirty="0">
                <a:solidFill>
                  <a:srgbClr val="002060"/>
                </a:solidFill>
                <a:latin typeface="+mn-lt"/>
              </a:rPr>
              <a:t>(</a:t>
            </a:r>
            <a:r>
              <a:rPr lang="en-US" sz="1200" dirty="0">
                <a:solidFill>
                  <a:srgbClr val="FF0000"/>
                </a:solidFill>
                <a:latin typeface="+mn-lt"/>
              </a:rPr>
              <a:t>Reference</a:t>
            </a:r>
            <a:r>
              <a:rPr lang="en-US" sz="1200" dirty="0">
                <a:solidFill>
                  <a:srgbClr val="002060"/>
                </a:solidFill>
                <a:latin typeface="+mn-lt"/>
              </a:rPr>
              <a:t>: https://</a:t>
            </a:r>
            <a:r>
              <a:rPr lang="en-US" sz="1200" dirty="0" err="1">
                <a:solidFill>
                  <a:srgbClr val="002060"/>
                </a:solidFill>
                <a:latin typeface="+mn-lt"/>
              </a:rPr>
              <a:t>databricks.com</a:t>
            </a:r>
            <a:r>
              <a:rPr lang="en-US" sz="1200" dirty="0">
                <a:solidFill>
                  <a:srgbClr val="002060"/>
                </a:solidFill>
                <a:latin typeface="+mn-lt"/>
              </a:rPr>
              <a:t>/company/about-us)</a:t>
            </a:r>
            <a:endParaRPr lang="en-US" sz="1200" baseline="30000" dirty="0">
              <a:solidFill>
                <a:schemeClr val="accent6">
                  <a:lumMod val="50000"/>
                </a:schemeClr>
              </a:solidFill>
              <a:latin typeface="+mn-lt"/>
            </a:endParaRPr>
          </a:p>
          <a:p>
            <a:endParaRPr lang="en-US" sz="1400" dirty="0">
              <a:solidFill>
                <a:srgbClr val="002060"/>
              </a:solidFill>
              <a:latin typeface="+mn-lt"/>
            </a:endParaRPr>
          </a:p>
          <a:p>
            <a:pPr marL="146050" indent="0">
              <a:buNone/>
            </a:pPr>
            <a:r>
              <a:rPr lang="en-US" sz="1400" dirty="0">
                <a:solidFill>
                  <a:srgbClr val="002060"/>
                </a:solidFill>
                <a:latin typeface="+mn-lt"/>
              </a:rPr>
              <a:t> </a:t>
            </a:r>
          </a:p>
          <a:p>
            <a:pPr marL="146050" indent="0">
              <a:buNone/>
            </a:pPr>
            <a:endParaRPr lang="en-US" sz="1400" dirty="0">
              <a:solidFill>
                <a:srgbClr val="002060"/>
              </a:solidFill>
              <a:latin typeface="+mn-lt"/>
            </a:endParaRPr>
          </a:p>
          <a:p>
            <a:endParaRPr lang="en-US" sz="1400" dirty="0">
              <a:solidFill>
                <a:srgbClr val="002060"/>
              </a:solidFill>
              <a:latin typeface="+mn-lt"/>
            </a:endParaRPr>
          </a:p>
        </p:txBody>
      </p:sp>
      <p:sp>
        <p:nvSpPr>
          <p:cNvPr id="4" name="TextBox 3">
            <a:extLst>
              <a:ext uri="{FF2B5EF4-FFF2-40B4-BE49-F238E27FC236}">
                <a16:creationId xmlns:a16="http://schemas.microsoft.com/office/drawing/2014/main" id="{3EBD3941-6583-6142-88C8-18AD625462D0}"/>
              </a:ext>
            </a:extLst>
          </p:cNvPr>
          <p:cNvSpPr txBox="1"/>
          <p:nvPr/>
        </p:nvSpPr>
        <p:spPr>
          <a:xfrm>
            <a:off x="729450" y="4744528"/>
            <a:ext cx="7688700" cy="215444"/>
          </a:xfrm>
          <a:prstGeom prst="rect">
            <a:avLst/>
          </a:prstGeom>
          <a:noFill/>
        </p:spPr>
        <p:txBody>
          <a:bodyPr wrap="square" rtlCol="0">
            <a:spAutoFit/>
          </a:bodyPr>
          <a:lstStyle/>
          <a:p>
            <a:r>
              <a:rPr lang="en-US" sz="800" dirty="0">
                <a:solidFill>
                  <a:srgbClr val="FF0000"/>
                </a:solidFill>
                <a:latin typeface="+mn-lt"/>
              </a:rPr>
              <a:t>Sources</a:t>
            </a:r>
            <a:r>
              <a:rPr lang="en-US" sz="800" dirty="0">
                <a:solidFill>
                  <a:srgbClr val="002060"/>
                </a:solidFill>
                <a:latin typeface="+mn-lt"/>
              </a:rPr>
              <a:t>:  https://</a:t>
            </a:r>
            <a:r>
              <a:rPr lang="en-US" sz="800" dirty="0" err="1">
                <a:solidFill>
                  <a:srgbClr val="002060"/>
                </a:solidFill>
                <a:latin typeface="+mn-lt"/>
              </a:rPr>
              <a:t>spark.apache.org</a:t>
            </a:r>
            <a:r>
              <a:rPr lang="en-US" sz="800" dirty="0">
                <a:solidFill>
                  <a:srgbClr val="002060"/>
                </a:solidFill>
                <a:latin typeface="+mn-lt"/>
              </a:rPr>
              <a:t>/ ; </a:t>
            </a:r>
            <a:r>
              <a:rPr lang="en-US" sz="800" dirty="0">
                <a:solidFill>
                  <a:srgbClr val="002060"/>
                </a:solidFill>
              </a:rPr>
              <a:t>https://</a:t>
            </a:r>
            <a:r>
              <a:rPr lang="en-US" sz="800" dirty="0" err="1">
                <a:solidFill>
                  <a:srgbClr val="002060"/>
                </a:solidFill>
              </a:rPr>
              <a:t>databricks.com</a:t>
            </a:r>
            <a:r>
              <a:rPr lang="en-US" sz="800" dirty="0">
                <a:solidFill>
                  <a:srgbClr val="002060"/>
                </a:solidFill>
              </a:rPr>
              <a:t>/company/about-us</a:t>
            </a:r>
            <a:r>
              <a:rPr lang="en-US" sz="800" dirty="0">
                <a:solidFill>
                  <a:srgbClr val="002060"/>
                </a:solidFill>
                <a:latin typeface="+mn-lt"/>
              </a:rPr>
              <a:t>  </a:t>
            </a:r>
          </a:p>
        </p:txBody>
      </p:sp>
      <p:pic>
        <p:nvPicPr>
          <p:cNvPr id="9" name="Picture 8">
            <a:extLst>
              <a:ext uri="{FF2B5EF4-FFF2-40B4-BE49-F238E27FC236}">
                <a16:creationId xmlns:a16="http://schemas.microsoft.com/office/drawing/2014/main" id="{6F3BA32B-FEB3-244F-9E81-A83C5BF615C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251496" y="3048561"/>
            <a:ext cx="2717800" cy="1104900"/>
          </a:xfrm>
          <a:prstGeom prst="rect">
            <a:avLst/>
          </a:prstGeom>
        </p:spPr>
      </p:pic>
      <p:pic>
        <p:nvPicPr>
          <p:cNvPr id="27" name="Picture 26">
            <a:extLst>
              <a:ext uri="{FF2B5EF4-FFF2-40B4-BE49-F238E27FC236}">
                <a16:creationId xmlns:a16="http://schemas.microsoft.com/office/drawing/2014/main" id="{2F0A49F9-061A-624A-9BF5-D84E3BCD919E}"/>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961322" y="2917059"/>
            <a:ext cx="1803068" cy="1236401"/>
          </a:xfrm>
          <a:prstGeom prst="rect">
            <a:avLst/>
          </a:prstGeom>
        </p:spPr>
      </p:pic>
      <p:sp>
        <p:nvSpPr>
          <p:cNvPr id="28" name="TextBox 27">
            <a:extLst>
              <a:ext uri="{FF2B5EF4-FFF2-40B4-BE49-F238E27FC236}">
                <a16:creationId xmlns:a16="http://schemas.microsoft.com/office/drawing/2014/main" id="{A3289C02-32FB-B641-909E-CDBB63F361AC}"/>
              </a:ext>
            </a:extLst>
          </p:cNvPr>
          <p:cNvSpPr txBox="1"/>
          <p:nvPr/>
        </p:nvSpPr>
        <p:spPr>
          <a:xfrm>
            <a:off x="5708688" y="4233550"/>
            <a:ext cx="2961861" cy="215444"/>
          </a:xfrm>
          <a:prstGeom prst="rect">
            <a:avLst/>
          </a:prstGeom>
          <a:noFill/>
        </p:spPr>
        <p:txBody>
          <a:bodyPr wrap="square" rtlCol="0">
            <a:spAutoFit/>
          </a:bodyPr>
          <a:lstStyle/>
          <a:p>
            <a:r>
              <a:rPr lang="en-US" sz="800" dirty="0">
                <a:solidFill>
                  <a:srgbClr val="FF0000"/>
                </a:solidFill>
                <a:latin typeface="+mn-lt"/>
              </a:rPr>
              <a:t>Source for logo</a:t>
            </a:r>
            <a:r>
              <a:rPr lang="en-US" sz="800" dirty="0">
                <a:latin typeface="+mn-lt"/>
              </a:rPr>
              <a:t>: https://</a:t>
            </a:r>
            <a:r>
              <a:rPr lang="en-US" sz="800" dirty="0" err="1">
                <a:latin typeface="+mn-lt"/>
              </a:rPr>
              <a:t>www.apache.org</a:t>
            </a:r>
            <a:r>
              <a:rPr lang="en-US" sz="800" dirty="0">
                <a:latin typeface="+mn-lt"/>
              </a:rPr>
              <a:t>/</a:t>
            </a:r>
            <a:endParaRPr lang="en-US" sz="800" u="sng" dirty="0">
              <a:latin typeface="+mn-lt"/>
              <a:hlinkClick r:id="rId5"/>
            </a:endParaRPr>
          </a:p>
        </p:txBody>
      </p:sp>
      <p:sp>
        <p:nvSpPr>
          <p:cNvPr id="29" name="TextBox 28">
            <a:extLst>
              <a:ext uri="{FF2B5EF4-FFF2-40B4-BE49-F238E27FC236}">
                <a16:creationId xmlns:a16="http://schemas.microsoft.com/office/drawing/2014/main" id="{E63786B4-AE74-AE43-8B32-2B46748C65D9}"/>
              </a:ext>
            </a:extLst>
          </p:cNvPr>
          <p:cNvSpPr txBox="1"/>
          <p:nvPr/>
        </p:nvSpPr>
        <p:spPr>
          <a:xfrm>
            <a:off x="1961322" y="4233550"/>
            <a:ext cx="2961861" cy="215444"/>
          </a:xfrm>
          <a:prstGeom prst="rect">
            <a:avLst/>
          </a:prstGeom>
          <a:noFill/>
        </p:spPr>
        <p:txBody>
          <a:bodyPr wrap="square" rtlCol="0">
            <a:spAutoFit/>
          </a:bodyPr>
          <a:lstStyle/>
          <a:p>
            <a:r>
              <a:rPr lang="en-US" sz="800" dirty="0">
                <a:solidFill>
                  <a:srgbClr val="FF0000"/>
                </a:solidFill>
                <a:latin typeface="+mn-lt"/>
              </a:rPr>
              <a:t>Source for logo</a:t>
            </a:r>
            <a:r>
              <a:rPr lang="en-US" sz="800" dirty="0">
                <a:latin typeface="+mn-lt"/>
              </a:rPr>
              <a:t>: https://</a:t>
            </a:r>
            <a:r>
              <a:rPr lang="en-US" sz="800" dirty="0" err="1">
                <a:latin typeface="+mn-lt"/>
              </a:rPr>
              <a:t>spark.apache.org</a:t>
            </a:r>
            <a:r>
              <a:rPr lang="en-US" sz="800" dirty="0">
                <a:latin typeface="+mn-lt"/>
              </a:rPr>
              <a:t>/ </a:t>
            </a:r>
            <a:endParaRPr lang="en-US" sz="800" u="sng" dirty="0">
              <a:latin typeface="+mn-lt"/>
              <a:hlinkClick r:id="rId5"/>
            </a:endParaRPr>
          </a:p>
        </p:txBody>
      </p:sp>
      <p:sp>
        <p:nvSpPr>
          <p:cNvPr id="5" name="Slide Number Placeholder 4">
            <a:extLst>
              <a:ext uri="{FF2B5EF4-FFF2-40B4-BE49-F238E27FC236}">
                <a16:creationId xmlns:a16="http://schemas.microsoft.com/office/drawing/2014/main" id="{377CD891-7153-2049-BD7B-9601EFE4580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36</a:t>
            </a:fld>
            <a:endParaRPr lang="en"/>
          </a:p>
        </p:txBody>
      </p:sp>
    </p:spTree>
    <p:extLst>
      <p:ext uri="{BB962C8B-B14F-4D97-AF65-F5344CB8AC3E}">
        <p14:creationId xmlns:p14="http://schemas.microsoft.com/office/powerpoint/2010/main" val="32143204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C9BC49-F135-7A49-A37A-9CF84A60EB98}"/>
              </a:ext>
            </a:extLst>
          </p:cNvPr>
          <p:cNvSpPr>
            <a:spLocks noGrp="1"/>
          </p:cNvSpPr>
          <p:nvPr>
            <p:ph type="title"/>
          </p:nvPr>
        </p:nvSpPr>
        <p:spPr/>
        <p:txBody>
          <a:bodyPr/>
          <a:lstStyle/>
          <a:p>
            <a:r>
              <a:rPr lang="en-US" b="0" dirty="0">
                <a:solidFill>
                  <a:schemeClr val="accent6">
                    <a:lumMod val="50000"/>
                  </a:schemeClr>
                </a:solidFill>
                <a:latin typeface="+mj-lt"/>
              </a:rPr>
              <a:t>Apache Spark: </a:t>
            </a:r>
            <a:r>
              <a:rPr lang="en-US" dirty="0">
                <a:solidFill>
                  <a:schemeClr val="accent6">
                    <a:lumMod val="50000"/>
                  </a:schemeClr>
                </a:solidFill>
                <a:latin typeface="+mj-lt"/>
              </a:rPr>
              <a:t>Features</a:t>
            </a:r>
            <a:endParaRPr lang="en-US" b="0" baseline="30000" dirty="0">
              <a:solidFill>
                <a:schemeClr val="accent6">
                  <a:lumMod val="50000"/>
                </a:schemeClr>
              </a:solidFill>
              <a:latin typeface="+mj-lt"/>
            </a:endParaRPr>
          </a:p>
        </p:txBody>
      </p:sp>
      <p:sp>
        <p:nvSpPr>
          <p:cNvPr id="4" name="TextBox 3">
            <a:extLst>
              <a:ext uri="{FF2B5EF4-FFF2-40B4-BE49-F238E27FC236}">
                <a16:creationId xmlns:a16="http://schemas.microsoft.com/office/drawing/2014/main" id="{3EBD3941-6583-6142-88C8-18AD625462D0}"/>
              </a:ext>
            </a:extLst>
          </p:cNvPr>
          <p:cNvSpPr txBox="1"/>
          <p:nvPr/>
        </p:nvSpPr>
        <p:spPr>
          <a:xfrm>
            <a:off x="729450" y="4744528"/>
            <a:ext cx="7688700" cy="246221"/>
          </a:xfrm>
          <a:prstGeom prst="rect">
            <a:avLst/>
          </a:prstGeom>
          <a:noFill/>
        </p:spPr>
        <p:txBody>
          <a:bodyPr wrap="square" rtlCol="0">
            <a:spAutoFit/>
          </a:bodyPr>
          <a:lstStyle/>
          <a:p>
            <a:r>
              <a:rPr lang="en-US" sz="1000" dirty="0">
                <a:solidFill>
                  <a:srgbClr val="FF0000"/>
                </a:solidFill>
                <a:latin typeface="+mn-lt"/>
              </a:rPr>
              <a:t>Source</a:t>
            </a:r>
            <a:r>
              <a:rPr lang="en-US" sz="1000" dirty="0">
                <a:latin typeface="+mn-lt"/>
              </a:rPr>
              <a:t>: https://</a:t>
            </a:r>
            <a:r>
              <a:rPr lang="en-US" sz="1000" dirty="0" err="1">
                <a:latin typeface="+mn-lt"/>
              </a:rPr>
              <a:t>spark.apache.org</a:t>
            </a:r>
            <a:r>
              <a:rPr lang="en-US" sz="1000" dirty="0">
                <a:latin typeface="+mn-lt"/>
              </a:rPr>
              <a:t>/ </a:t>
            </a:r>
          </a:p>
        </p:txBody>
      </p:sp>
      <p:grpSp>
        <p:nvGrpSpPr>
          <p:cNvPr id="8" name="Group 7">
            <a:extLst>
              <a:ext uri="{FF2B5EF4-FFF2-40B4-BE49-F238E27FC236}">
                <a16:creationId xmlns:a16="http://schemas.microsoft.com/office/drawing/2014/main" id="{FD86E153-043C-0742-8C32-DB515CD73681}"/>
              </a:ext>
            </a:extLst>
          </p:cNvPr>
          <p:cNvGrpSpPr/>
          <p:nvPr/>
        </p:nvGrpSpPr>
        <p:grpSpPr>
          <a:xfrm>
            <a:off x="870536" y="1448734"/>
            <a:ext cx="3334369" cy="1234396"/>
            <a:chOff x="874233" y="1983332"/>
            <a:chExt cx="3144669" cy="987551"/>
          </a:xfrm>
        </p:grpSpPr>
        <p:sp>
          <p:nvSpPr>
            <p:cNvPr id="39" name="Rectangle 38">
              <a:extLst>
                <a:ext uri="{FF2B5EF4-FFF2-40B4-BE49-F238E27FC236}">
                  <a16:creationId xmlns:a16="http://schemas.microsoft.com/office/drawing/2014/main" id="{B266C2F3-AA24-C04C-B68E-0BD8A4FA92D4}"/>
                </a:ext>
              </a:extLst>
            </p:cNvPr>
            <p:cNvSpPr/>
            <p:nvPr/>
          </p:nvSpPr>
          <p:spPr>
            <a:xfrm>
              <a:off x="909942" y="1983332"/>
              <a:ext cx="3108960" cy="987551"/>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pic>
          <p:nvPicPr>
            <p:cNvPr id="34" name="Graphic 33" descr="Hourglass">
              <a:extLst>
                <a:ext uri="{FF2B5EF4-FFF2-40B4-BE49-F238E27FC236}">
                  <a16:creationId xmlns:a16="http://schemas.microsoft.com/office/drawing/2014/main" id="{9D1A1072-051F-F04D-9ED1-62B730BE5C4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74233" y="2005070"/>
              <a:ext cx="914400" cy="914400"/>
            </a:xfrm>
            <a:prstGeom prst="rect">
              <a:avLst/>
            </a:prstGeom>
          </p:spPr>
        </p:pic>
        <p:sp>
          <p:nvSpPr>
            <p:cNvPr id="37" name="TextBox 36">
              <a:extLst>
                <a:ext uri="{FF2B5EF4-FFF2-40B4-BE49-F238E27FC236}">
                  <a16:creationId xmlns:a16="http://schemas.microsoft.com/office/drawing/2014/main" id="{27B95D98-9006-CA48-BEB9-12770DD4D370}"/>
                </a:ext>
              </a:extLst>
            </p:cNvPr>
            <p:cNvSpPr txBox="1"/>
            <p:nvPr/>
          </p:nvSpPr>
          <p:spPr>
            <a:xfrm>
              <a:off x="1788633" y="2196389"/>
              <a:ext cx="1912218" cy="590952"/>
            </a:xfrm>
            <a:prstGeom prst="rect">
              <a:avLst/>
            </a:prstGeom>
            <a:noFill/>
          </p:spPr>
          <p:txBody>
            <a:bodyPr wrap="square" rtlCol="0">
              <a:spAutoFit/>
            </a:bodyPr>
            <a:lstStyle/>
            <a:p>
              <a:r>
                <a:rPr lang="en-US" dirty="0">
                  <a:solidFill>
                    <a:srgbClr val="002060"/>
                  </a:solidFill>
                </a:rPr>
                <a:t>Provides high performance by 100x faster runtimes* </a:t>
              </a:r>
            </a:p>
          </p:txBody>
        </p:sp>
        <p:sp>
          <p:nvSpPr>
            <p:cNvPr id="38" name="TextBox 37">
              <a:extLst>
                <a:ext uri="{FF2B5EF4-FFF2-40B4-BE49-F238E27FC236}">
                  <a16:creationId xmlns:a16="http://schemas.microsoft.com/office/drawing/2014/main" id="{51D74FBE-609D-F24D-BB9E-312E2AC1283B}"/>
                </a:ext>
              </a:extLst>
            </p:cNvPr>
            <p:cNvSpPr txBox="1"/>
            <p:nvPr/>
          </p:nvSpPr>
          <p:spPr>
            <a:xfrm>
              <a:off x="1780798" y="1983332"/>
              <a:ext cx="1680754" cy="246230"/>
            </a:xfrm>
            <a:prstGeom prst="rect">
              <a:avLst/>
            </a:prstGeom>
            <a:noFill/>
          </p:spPr>
          <p:txBody>
            <a:bodyPr wrap="square" rtlCol="0">
              <a:spAutoFit/>
            </a:bodyPr>
            <a:lstStyle/>
            <a:p>
              <a:r>
                <a:rPr lang="en-US" b="1" dirty="0">
                  <a:solidFill>
                    <a:srgbClr val="002060"/>
                  </a:solidFill>
                </a:rPr>
                <a:t>Speed</a:t>
              </a:r>
            </a:p>
          </p:txBody>
        </p:sp>
      </p:grpSp>
      <p:grpSp>
        <p:nvGrpSpPr>
          <p:cNvPr id="9" name="Group 8">
            <a:extLst>
              <a:ext uri="{FF2B5EF4-FFF2-40B4-BE49-F238E27FC236}">
                <a16:creationId xmlns:a16="http://schemas.microsoft.com/office/drawing/2014/main" id="{F2DD33B3-BFD8-CD40-AC94-71885F31CC89}"/>
              </a:ext>
            </a:extLst>
          </p:cNvPr>
          <p:cNvGrpSpPr/>
          <p:nvPr/>
        </p:nvGrpSpPr>
        <p:grpSpPr>
          <a:xfrm>
            <a:off x="901423" y="3092069"/>
            <a:ext cx="3303481" cy="1104582"/>
            <a:chOff x="909942" y="3252151"/>
            <a:chExt cx="3108960" cy="987551"/>
          </a:xfrm>
        </p:grpSpPr>
        <p:sp>
          <p:nvSpPr>
            <p:cNvPr id="40" name="Rectangle 39">
              <a:extLst>
                <a:ext uri="{FF2B5EF4-FFF2-40B4-BE49-F238E27FC236}">
                  <a16:creationId xmlns:a16="http://schemas.microsoft.com/office/drawing/2014/main" id="{9F60045F-7435-3C40-B625-320E370DD4D4}"/>
                </a:ext>
              </a:extLst>
            </p:cNvPr>
            <p:cNvSpPr/>
            <p:nvPr/>
          </p:nvSpPr>
          <p:spPr>
            <a:xfrm>
              <a:off x="909942" y="3252151"/>
              <a:ext cx="3108960" cy="987551"/>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pic>
          <p:nvPicPr>
            <p:cNvPr id="36" name="Graphic 35" descr="Head with Gears">
              <a:extLst>
                <a:ext uri="{FF2B5EF4-FFF2-40B4-BE49-F238E27FC236}">
                  <a16:creationId xmlns:a16="http://schemas.microsoft.com/office/drawing/2014/main" id="{B003CBFD-6AC9-C246-8FB1-04026DC7732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09943" y="3267734"/>
              <a:ext cx="914400" cy="914400"/>
            </a:xfrm>
            <a:prstGeom prst="rect">
              <a:avLst/>
            </a:prstGeom>
          </p:spPr>
        </p:pic>
        <p:sp>
          <p:nvSpPr>
            <p:cNvPr id="41" name="TextBox 40">
              <a:extLst>
                <a:ext uri="{FF2B5EF4-FFF2-40B4-BE49-F238E27FC236}">
                  <a16:creationId xmlns:a16="http://schemas.microsoft.com/office/drawing/2014/main" id="{08C1BDD8-BC60-CF4A-8AB8-2692139F27FE}"/>
                </a:ext>
              </a:extLst>
            </p:cNvPr>
            <p:cNvSpPr txBox="1"/>
            <p:nvPr/>
          </p:nvSpPr>
          <p:spPr>
            <a:xfrm>
              <a:off x="1789306" y="3564649"/>
              <a:ext cx="1912218" cy="467785"/>
            </a:xfrm>
            <a:prstGeom prst="rect">
              <a:avLst/>
            </a:prstGeom>
            <a:noFill/>
          </p:spPr>
          <p:txBody>
            <a:bodyPr wrap="square" rtlCol="0">
              <a:spAutoFit/>
            </a:bodyPr>
            <a:lstStyle/>
            <a:p>
              <a:r>
                <a:rPr lang="en-US" dirty="0">
                  <a:solidFill>
                    <a:srgbClr val="002060"/>
                  </a:solidFill>
                </a:rPr>
                <a:t>APIs available in SQL, R, Python, and Scala</a:t>
              </a:r>
            </a:p>
          </p:txBody>
        </p:sp>
        <p:sp>
          <p:nvSpPr>
            <p:cNvPr id="42" name="TextBox 41">
              <a:extLst>
                <a:ext uri="{FF2B5EF4-FFF2-40B4-BE49-F238E27FC236}">
                  <a16:creationId xmlns:a16="http://schemas.microsoft.com/office/drawing/2014/main" id="{BB66CB94-E800-A948-B1E2-32FABA40A705}"/>
                </a:ext>
              </a:extLst>
            </p:cNvPr>
            <p:cNvSpPr txBox="1"/>
            <p:nvPr/>
          </p:nvSpPr>
          <p:spPr>
            <a:xfrm>
              <a:off x="1781976" y="3270792"/>
              <a:ext cx="1680754" cy="275168"/>
            </a:xfrm>
            <a:prstGeom prst="rect">
              <a:avLst/>
            </a:prstGeom>
            <a:noFill/>
          </p:spPr>
          <p:txBody>
            <a:bodyPr wrap="square" rtlCol="0">
              <a:spAutoFit/>
            </a:bodyPr>
            <a:lstStyle/>
            <a:p>
              <a:r>
                <a:rPr lang="en-US" b="1" dirty="0">
                  <a:solidFill>
                    <a:srgbClr val="002060"/>
                  </a:solidFill>
                </a:rPr>
                <a:t>Ease of Use</a:t>
              </a:r>
            </a:p>
          </p:txBody>
        </p:sp>
      </p:grpSp>
      <p:grpSp>
        <p:nvGrpSpPr>
          <p:cNvPr id="10" name="Group 9">
            <a:extLst>
              <a:ext uri="{FF2B5EF4-FFF2-40B4-BE49-F238E27FC236}">
                <a16:creationId xmlns:a16="http://schemas.microsoft.com/office/drawing/2014/main" id="{C48C3095-86B1-AE40-B5DC-DF9FC2F4BF05}"/>
              </a:ext>
            </a:extLst>
          </p:cNvPr>
          <p:cNvGrpSpPr/>
          <p:nvPr/>
        </p:nvGrpSpPr>
        <p:grpSpPr>
          <a:xfrm>
            <a:off x="5136603" y="1446405"/>
            <a:ext cx="3281547" cy="1230946"/>
            <a:chOff x="5305866" y="1966260"/>
            <a:chExt cx="3112284" cy="987551"/>
          </a:xfrm>
        </p:grpSpPr>
        <p:sp>
          <p:nvSpPr>
            <p:cNvPr id="43" name="Rectangle 42">
              <a:extLst>
                <a:ext uri="{FF2B5EF4-FFF2-40B4-BE49-F238E27FC236}">
                  <a16:creationId xmlns:a16="http://schemas.microsoft.com/office/drawing/2014/main" id="{2F323F63-3F75-3A45-920C-8676C66E8AD1}"/>
                </a:ext>
              </a:extLst>
            </p:cNvPr>
            <p:cNvSpPr/>
            <p:nvPr/>
          </p:nvSpPr>
          <p:spPr>
            <a:xfrm>
              <a:off x="5310303" y="1966260"/>
              <a:ext cx="3107847" cy="987551"/>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pic>
          <p:nvPicPr>
            <p:cNvPr id="30" name="Graphic 29" descr="Gears">
              <a:extLst>
                <a:ext uri="{FF2B5EF4-FFF2-40B4-BE49-F238E27FC236}">
                  <a16:creationId xmlns:a16="http://schemas.microsoft.com/office/drawing/2014/main" id="{359B92AD-1021-B84F-B48F-5B0220BFBCB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305866" y="2018568"/>
              <a:ext cx="914400" cy="914400"/>
            </a:xfrm>
            <a:prstGeom prst="rect">
              <a:avLst/>
            </a:prstGeom>
          </p:spPr>
        </p:pic>
        <p:sp>
          <p:nvSpPr>
            <p:cNvPr id="44" name="TextBox 43">
              <a:extLst>
                <a:ext uri="{FF2B5EF4-FFF2-40B4-BE49-F238E27FC236}">
                  <a16:creationId xmlns:a16="http://schemas.microsoft.com/office/drawing/2014/main" id="{E6B9B93C-F24D-8343-9A81-C6C44F161031}"/>
                </a:ext>
              </a:extLst>
            </p:cNvPr>
            <p:cNvSpPr txBox="1"/>
            <p:nvPr/>
          </p:nvSpPr>
          <p:spPr>
            <a:xfrm>
              <a:off x="6188992" y="2179317"/>
              <a:ext cx="2084471" cy="592608"/>
            </a:xfrm>
            <a:prstGeom prst="rect">
              <a:avLst/>
            </a:prstGeom>
            <a:noFill/>
          </p:spPr>
          <p:txBody>
            <a:bodyPr wrap="square" rtlCol="0">
              <a:spAutoFit/>
            </a:bodyPr>
            <a:lstStyle/>
            <a:p>
              <a:r>
                <a:rPr lang="en-US" dirty="0">
                  <a:solidFill>
                    <a:srgbClr val="002060"/>
                  </a:solidFill>
                </a:rPr>
                <a:t>Libraries for SQL &amp; </a:t>
              </a:r>
              <a:r>
                <a:rPr lang="en-US" dirty="0" err="1">
                  <a:solidFill>
                    <a:srgbClr val="002060"/>
                  </a:solidFill>
                </a:rPr>
                <a:t>DataFrames</a:t>
              </a:r>
              <a:r>
                <a:rPr lang="en-US" dirty="0">
                  <a:solidFill>
                    <a:srgbClr val="002060"/>
                  </a:solidFill>
                </a:rPr>
                <a:t>, machine learning and </a:t>
              </a:r>
              <a:r>
                <a:rPr lang="en-US" dirty="0" err="1">
                  <a:solidFill>
                    <a:srgbClr val="002060"/>
                  </a:solidFill>
                </a:rPr>
                <a:t>GraphX</a:t>
              </a:r>
              <a:endParaRPr lang="en-US" dirty="0">
                <a:solidFill>
                  <a:srgbClr val="002060"/>
                </a:solidFill>
              </a:endParaRPr>
            </a:p>
          </p:txBody>
        </p:sp>
        <p:sp>
          <p:nvSpPr>
            <p:cNvPr id="45" name="TextBox 44">
              <a:extLst>
                <a:ext uri="{FF2B5EF4-FFF2-40B4-BE49-F238E27FC236}">
                  <a16:creationId xmlns:a16="http://schemas.microsoft.com/office/drawing/2014/main" id="{0EB52EFA-BB62-344D-9B18-5D5715413CEC}"/>
                </a:ext>
              </a:extLst>
            </p:cNvPr>
            <p:cNvSpPr txBox="1"/>
            <p:nvPr/>
          </p:nvSpPr>
          <p:spPr>
            <a:xfrm>
              <a:off x="6181158" y="1966260"/>
              <a:ext cx="1680754" cy="246920"/>
            </a:xfrm>
            <a:prstGeom prst="rect">
              <a:avLst/>
            </a:prstGeom>
            <a:noFill/>
          </p:spPr>
          <p:txBody>
            <a:bodyPr wrap="square" rtlCol="0">
              <a:spAutoFit/>
            </a:bodyPr>
            <a:lstStyle/>
            <a:p>
              <a:r>
                <a:rPr lang="en-US" b="1" dirty="0">
                  <a:solidFill>
                    <a:srgbClr val="002060"/>
                  </a:solidFill>
                </a:rPr>
                <a:t>Generality</a:t>
              </a:r>
            </a:p>
          </p:txBody>
        </p:sp>
      </p:grpSp>
      <p:grpSp>
        <p:nvGrpSpPr>
          <p:cNvPr id="11" name="Group 10">
            <a:extLst>
              <a:ext uri="{FF2B5EF4-FFF2-40B4-BE49-F238E27FC236}">
                <a16:creationId xmlns:a16="http://schemas.microsoft.com/office/drawing/2014/main" id="{FCD7FF69-A4BC-6641-B642-610218F7C983}"/>
              </a:ext>
            </a:extLst>
          </p:cNvPr>
          <p:cNvGrpSpPr/>
          <p:nvPr/>
        </p:nvGrpSpPr>
        <p:grpSpPr>
          <a:xfrm>
            <a:off x="5139287" y="3093147"/>
            <a:ext cx="3363966" cy="1103503"/>
            <a:chOff x="5310303" y="3235079"/>
            <a:chExt cx="3194934" cy="987551"/>
          </a:xfrm>
        </p:grpSpPr>
        <p:sp>
          <p:nvSpPr>
            <p:cNvPr id="46" name="Rectangle 45">
              <a:extLst>
                <a:ext uri="{FF2B5EF4-FFF2-40B4-BE49-F238E27FC236}">
                  <a16:creationId xmlns:a16="http://schemas.microsoft.com/office/drawing/2014/main" id="{160E1645-08B1-404E-94DA-94CB4B454D3C}"/>
                </a:ext>
              </a:extLst>
            </p:cNvPr>
            <p:cNvSpPr/>
            <p:nvPr/>
          </p:nvSpPr>
          <p:spPr>
            <a:xfrm>
              <a:off x="5310303" y="3235079"/>
              <a:ext cx="3107847" cy="987551"/>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pic>
          <p:nvPicPr>
            <p:cNvPr id="32" name="Graphic 31" descr="Handshake">
              <a:extLst>
                <a:ext uri="{FF2B5EF4-FFF2-40B4-BE49-F238E27FC236}">
                  <a16:creationId xmlns:a16="http://schemas.microsoft.com/office/drawing/2014/main" id="{0D925394-26C2-B449-B9C2-3CBF004DA18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312406" y="3285751"/>
              <a:ext cx="914400" cy="914400"/>
            </a:xfrm>
            <a:prstGeom prst="rect">
              <a:avLst/>
            </a:prstGeom>
          </p:spPr>
        </p:pic>
        <p:sp>
          <p:nvSpPr>
            <p:cNvPr id="47" name="TextBox 46">
              <a:extLst>
                <a:ext uri="{FF2B5EF4-FFF2-40B4-BE49-F238E27FC236}">
                  <a16:creationId xmlns:a16="http://schemas.microsoft.com/office/drawing/2014/main" id="{F3666058-AF66-584C-8C87-B391BC11DC4F}"/>
                </a:ext>
              </a:extLst>
            </p:cNvPr>
            <p:cNvSpPr txBox="1"/>
            <p:nvPr/>
          </p:nvSpPr>
          <p:spPr>
            <a:xfrm>
              <a:off x="6188992" y="3448136"/>
              <a:ext cx="2316245" cy="661048"/>
            </a:xfrm>
            <a:prstGeom prst="rect">
              <a:avLst/>
            </a:prstGeom>
            <a:noFill/>
          </p:spPr>
          <p:txBody>
            <a:bodyPr wrap="square" rtlCol="0">
              <a:spAutoFit/>
            </a:bodyPr>
            <a:lstStyle/>
            <a:p>
              <a:r>
                <a:rPr lang="en-US" dirty="0">
                  <a:solidFill>
                    <a:srgbClr val="002060"/>
                  </a:solidFill>
                </a:rPr>
                <a:t>Runs on multiple platforms including Hadoop, standalone and in cloud.</a:t>
              </a:r>
            </a:p>
          </p:txBody>
        </p:sp>
        <p:sp>
          <p:nvSpPr>
            <p:cNvPr id="48" name="TextBox 47">
              <a:extLst>
                <a:ext uri="{FF2B5EF4-FFF2-40B4-BE49-F238E27FC236}">
                  <a16:creationId xmlns:a16="http://schemas.microsoft.com/office/drawing/2014/main" id="{A6E6B8BD-84D0-D647-85D5-D22E091E6B16}"/>
                </a:ext>
              </a:extLst>
            </p:cNvPr>
            <p:cNvSpPr txBox="1"/>
            <p:nvPr/>
          </p:nvSpPr>
          <p:spPr>
            <a:xfrm>
              <a:off x="6181158" y="3235079"/>
              <a:ext cx="1680754" cy="275437"/>
            </a:xfrm>
            <a:prstGeom prst="rect">
              <a:avLst/>
            </a:prstGeom>
            <a:noFill/>
          </p:spPr>
          <p:txBody>
            <a:bodyPr wrap="square" rtlCol="0">
              <a:spAutoFit/>
            </a:bodyPr>
            <a:lstStyle/>
            <a:p>
              <a:r>
                <a:rPr lang="en-US" b="1" dirty="0">
                  <a:solidFill>
                    <a:srgbClr val="002060"/>
                  </a:solidFill>
                </a:rPr>
                <a:t>Portability</a:t>
              </a:r>
            </a:p>
          </p:txBody>
        </p:sp>
      </p:grpSp>
      <p:sp>
        <p:nvSpPr>
          <p:cNvPr id="3" name="Slide Number Placeholder 2">
            <a:extLst>
              <a:ext uri="{FF2B5EF4-FFF2-40B4-BE49-F238E27FC236}">
                <a16:creationId xmlns:a16="http://schemas.microsoft.com/office/drawing/2014/main" id="{2C5C02E9-E602-7D41-B9AB-6BE1D7F6E4D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37</a:t>
            </a:fld>
            <a:endParaRPr lang="en"/>
          </a:p>
        </p:txBody>
      </p:sp>
    </p:spTree>
    <p:extLst>
      <p:ext uri="{BB962C8B-B14F-4D97-AF65-F5344CB8AC3E}">
        <p14:creationId xmlns:p14="http://schemas.microsoft.com/office/powerpoint/2010/main" val="223946170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148F3E83-3A94-7343-A3C0-855C2D12A8B3}"/>
              </a:ext>
            </a:extLst>
          </p:cNvPr>
          <p:cNvSpPr/>
          <p:nvPr/>
        </p:nvSpPr>
        <p:spPr>
          <a:xfrm>
            <a:off x="623970" y="2754590"/>
            <a:ext cx="3623355" cy="1737317"/>
          </a:xfrm>
          <a:prstGeom prst="rect">
            <a:avLst/>
          </a:prstGeom>
          <a:solidFill>
            <a:schemeClr val="accent2">
              <a:lumMod val="20000"/>
              <a:lumOff val="80000"/>
            </a:schemeClr>
          </a:solidFill>
          <a:ln w="63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CA969CA-F6E5-474B-BE7F-9644F1B02554}"/>
              </a:ext>
            </a:extLst>
          </p:cNvPr>
          <p:cNvSpPr>
            <a:spLocks noGrp="1"/>
          </p:cNvSpPr>
          <p:nvPr>
            <p:ph type="title"/>
          </p:nvPr>
        </p:nvSpPr>
        <p:spPr/>
        <p:txBody>
          <a:bodyPr/>
          <a:lstStyle/>
          <a:p>
            <a:r>
              <a:rPr lang="en-US" dirty="0">
                <a:solidFill>
                  <a:schemeClr val="accent6">
                    <a:lumMod val="50000"/>
                  </a:schemeClr>
                </a:solidFill>
                <a:latin typeface="+mj-lt"/>
              </a:rPr>
              <a:t>Upstream and Downstream projects</a:t>
            </a:r>
          </a:p>
        </p:txBody>
      </p:sp>
      <p:sp>
        <p:nvSpPr>
          <p:cNvPr id="3" name="Text Placeholder 2">
            <a:extLst>
              <a:ext uri="{FF2B5EF4-FFF2-40B4-BE49-F238E27FC236}">
                <a16:creationId xmlns:a16="http://schemas.microsoft.com/office/drawing/2014/main" id="{FFD63EB6-F9F7-9043-A10A-50859C7CFB78}"/>
              </a:ext>
            </a:extLst>
          </p:cNvPr>
          <p:cNvSpPr>
            <a:spLocks noGrp="1"/>
          </p:cNvSpPr>
          <p:nvPr>
            <p:ph type="body" idx="1"/>
          </p:nvPr>
        </p:nvSpPr>
        <p:spPr>
          <a:xfrm>
            <a:off x="497540" y="1101536"/>
            <a:ext cx="3788762" cy="370900"/>
          </a:xfrm>
          <a:ln>
            <a:noFill/>
          </a:ln>
        </p:spPr>
        <p:txBody>
          <a:bodyPr/>
          <a:lstStyle/>
          <a:p>
            <a:pPr marL="146050" indent="0" algn="ctr">
              <a:buNone/>
            </a:pPr>
            <a:r>
              <a:rPr lang="en-US" sz="1600" b="1" dirty="0">
                <a:solidFill>
                  <a:srgbClr val="002060"/>
                </a:solidFill>
                <a:latin typeface="+mn-lt"/>
              </a:rPr>
              <a:t>Upstream</a:t>
            </a:r>
          </a:p>
          <a:p>
            <a:pPr marL="146050" indent="0" algn="ctr">
              <a:buNone/>
            </a:pPr>
            <a:r>
              <a:rPr lang="fr" baseline="30000" dirty="0">
                <a:solidFill>
                  <a:srgbClr val="FF0000"/>
                </a:solidFill>
                <a:latin typeface="+mn-lt"/>
              </a:rPr>
              <a:t>Source</a:t>
            </a:r>
            <a:r>
              <a:rPr lang="fr" baseline="30000" dirty="0">
                <a:solidFill>
                  <a:srgbClr val="002060"/>
                </a:solidFill>
                <a:latin typeface="+mn-lt"/>
              </a:rPr>
              <a:t>:  https://</a:t>
            </a:r>
            <a:r>
              <a:rPr lang="fr" baseline="30000" dirty="0" err="1">
                <a:solidFill>
                  <a:srgbClr val="002060"/>
                </a:solidFill>
                <a:latin typeface="+mn-lt"/>
              </a:rPr>
              <a:t>spark.apache.org</a:t>
            </a:r>
            <a:r>
              <a:rPr lang="fr" baseline="30000" dirty="0">
                <a:solidFill>
                  <a:srgbClr val="002060"/>
                </a:solidFill>
                <a:latin typeface="+mn-lt"/>
              </a:rPr>
              <a:t>/</a:t>
            </a:r>
            <a:r>
              <a:rPr lang="fr" baseline="30000" dirty="0" err="1">
                <a:solidFill>
                  <a:srgbClr val="002060"/>
                </a:solidFill>
                <a:latin typeface="+mn-lt"/>
              </a:rPr>
              <a:t>history.html</a:t>
            </a:r>
            <a:endParaRPr lang="en-US" baseline="30000" dirty="0">
              <a:solidFill>
                <a:srgbClr val="002060"/>
              </a:solidFill>
              <a:latin typeface="+mn-lt"/>
            </a:endParaRPr>
          </a:p>
          <a:p>
            <a:pPr marL="146050" indent="0">
              <a:buNone/>
            </a:pPr>
            <a:endParaRPr lang="en-US" b="1" dirty="0">
              <a:solidFill>
                <a:srgbClr val="002060"/>
              </a:solidFill>
            </a:endParaRPr>
          </a:p>
          <a:p>
            <a:endParaRPr lang="en-US" dirty="0">
              <a:solidFill>
                <a:srgbClr val="002060"/>
              </a:solidFill>
            </a:endParaRPr>
          </a:p>
          <a:p>
            <a:endParaRPr lang="en-US" dirty="0">
              <a:solidFill>
                <a:srgbClr val="002060"/>
              </a:solidFill>
            </a:endParaRPr>
          </a:p>
          <a:p>
            <a:endParaRPr lang="en-US" dirty="0">
              <a:solidFill>
                <a:srgbClr val="002060"/>
              </a:solidFill>
            </a:endParaRPr>
          </a:p>
          <a:p>
            <a:pPr marL="146050" indent="0">
              <a:buNone/>
            </a:pPr>
            <a:endParaRPr lang="en-US" sz="1400" dirty="0">
              <a:solidFill>
                <a:srgbClr val="002060"/>
              </a:solidFill>
              <a:latin typeface="+mn-lt"/>
            </a:endParaRPr>
          </a:p>
          <a:p>
            <a:pPr marL="146050" indent="0">
              <a:buNone/>
            </a:pPr>
            <a:endParaRPr lang="en-US" sz="1400" dirty="0">
              <a:solidFill>
                <a:srgbClr val="002060"/>
              </a:solidFill>
              <a:latin typeface="+mn-lt"/>
            </a:endParaRPr>
          </a:p>
          <a:p>
            <a:pPr marL="346075" indent="-200025">
              <a:buFont typeface="Arial" panose="020B0604020202020204" pitchFamily="34" charset="0"/>
              <a:buChar char="•"/>
            </a:pPr>
            <a:r>
              <a:rPr lang="en-US" sz="1200" dirty="0">
                <a:solidFill>
                  <a:srgbClr val="002060"/>
                </a:solidFill>
                <a:latin typeface="+mn-lt"/>
              </a:rPr>
              <a:t>Apache Spark started as a research project at the UC Berkeley </a:t>
            </a:r>
            <a:r>
              <a:rPr lang="en-US" sz="1200" dirty="0" err="1">
                <a:solidFill>
                  <a:srgbClr val="002060"/>
                </a:solidFill>
                <a:latin typeface="+mn-lt"/>
              </a:rPr>
              <a:t>AMPLab</a:t>
            </a:r>
            <a:r>
              <a:rPr lang="en-US" sz="1200" dirty="0">
                <a:solidFill>
                  <a:srgbClr val="002060"/>
                </a:solidFill>
                <a:latin typeface="+mn-lt"/>
              </a:rPr>
              <a:t> in 2009</a:t>
            </a:r>
            <a:endParaRPr lang="en-US" sz="1200" baseline="30000" dirty="0">
              <a:solidFill>
                <a:srgbClr val="002060"/>
              </a:solidFill>
              <a:latin typeface="+mn-lt"/>
            </a:endParaRPr>
          </a:p>
          <a:p>
            <a:pPr marL="346075" indent="-200025">
              <a:buFont typeface="Arial" panose="020B0604020202020204" pitchFamily="34" charset="0"/>
              <a:buChar char="•"/>
            </a:pPr>
            <a:endParaRPr lang="en-US" sz="600" dirty="0">
              <a:solidFill>
                <a:srgbClr val="002060"/>
              </a:solidFill>
              <a:latin typeface="+mn-lt"/>
            </a:endParaRPr>
          </a:p>
          <a:p>
            <a:pPr marL="346075" indent="-200025">
              <a:buFont typeface="Arial" panose="020B0604020202020204" pitchFamily="34" charset="0"/>
              <a:buChar char="•"/>
            </a:pPr>
            <a:r>
              <a:rPr lang="en-US" sz="1200" dirty="0">
                <a:solidFill>
                  <a:srgbClr val="002060"/>
                </a:solidFill>
                <a:latin typeface="+mn-lt"/>
              </a:rPr>
              <a:t>Open sourced in early 2010</a:t>
            </a:r>
            <a:endParaRPr lang="en-US" sz="1200" baseline="30000" dirty="0">
              <a:solidFill>
                <a:srgbClr val="002060"/>
              </a:solidFill>
              <a:latin typeface="+mn-lt"/>
            </a:endParaRPr>
          </a:p>
          <a:p>
            <a:pPr marL="346075" indent="-200025">
              <a:buFont typeface="Arial" panose="020B0604020202020204" pitchFamily="34" charset="0"/>
              <a:buChar char="•"/>
            </a:pPr>
            <a:endParaRPr lang="en-US" sz="600" dirty="0">
              <a:solidFill>
                <a:srgbClr val="002060"/>
              </a:solidFill>
              <a:latin typeface="+mn-lt"/>
            </a:endParaRPr>
          </a:p>
          <a:p>
            <a:pPr marL="346075" indent="-200025">
              <a:buFont typeface="Arial" panose="020B0604020202020204" pitchFamily="34" charset="0"/>
              <a:buChar char="•"/>
            </a:pPr>
            <a:r>
              <a:rPr lang="en-US" sz="1200" dirty="0">
                <a:solidFill>
                  <a:srgbClr val="002060"/>
                </a:solidFill>
                <a:latin typeface="+mn-lt"/>
              </a:rPr>
              <a:t>Moved to the Apache Software Foundation in 2013</a:t>
            </a:r>
            <a:endParaRPr lang="en-US" sz="1200" baseline="30000" dirty="0">
              <a:solidFill>
                <a:srgbClr val="002060"/>
              </a:solidFill>
              <a:latin typeface="+mn-lt"/>
            </a:endParaRPr>
          </a:p>
        </p:txBody>
      </p:sp>
      <p:sp>
        <p:nvSpPr>
          <p:cNvPr id="5" name="Text Placeholder 2">
            <a:extLst>
              <a:ext uri="{FF2B5EF4-FFF2-40B4-BE49-F238E27FC236}">
                <a16:creationId xmlns:a16="http://schemas.microsoft.com/office/drawing/2014/main" id="{A9D9B5A2-97B1-A64A-9AF1-188E07C63054}"/>
              </a:ext>
            </a:extLst>
          </p:cNvPr>
          <p:cNvSpPr txBox="1">
            <a:spLocks/>
          </p:cNvSpPr>
          <p:nvPr/>
        </p:nvSpPr>
        <p:spPr>
          <a:xfrm>
            <a:off x="4679576" y="1101534"/>
            <a:ext cx="3734974" cy="3306973"/>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accent1"/>
              </a:buClr>
              <a:buSzPts val="1300"/>
              <a:buFont typeface="Lato"/>
              <a:buChar char="●"/>
              <a:defRPr sz="1300" b="0" i="0" u="none" strike="noStrike" cap="none">
                <a:solidFill>
                  <a:schemeClr val="accent1"/>
                </a:solidFill>
                <a:latin typeface="Lato"/>
                <a:ea typeface="Lato"/>
                <a:cs typeface="Lato"/>
                <a:sym typeface="Lato"/>
              </a:defRPr>
            </a:lvl1pPr>
            <a:lvl2pPr marL="914400" marR="0" lvl="1"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2pPr>
            <a:lvl3pPr marL="1371600" marR="0" lvl="2"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3pPr>
            <a:lvl4pPr marL="1828800" marR="0" lvl="3"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4pPr>
            <a:lvl5pPr marL="2286000" marR="0" lvl="4"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5pPr>
            <a:lvl6pPr marL="2743200" marR="0" lvl="5"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6pPr>
            <a:lvl7pPr marL="3200400" marR="0" lvl="6"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7pPr>
            <a:lvl8pPr marL="3657600" marR="0" lvl="7"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8pPr>
            <a:lvl9pPr marL="4114800" marR="0" lvl="8" indent="-298450" algn="l" rtl="0">
              <a:lnSpc>
                <a:spcPct val="115000"/>
              </a:lnSpc>
              <a:spcBef>
                <a:spcPts val="1600"/>
              </a:spcBef>
              <a:spcAft>
                <a:spcPts val="1600"/>
              </a:spcAft>
              <a:buClr>
                <a:schemeClr val="accent1"/>
              </a:buClr>
              <a:buSzPts val="1100"/>
              <a:buFont typeface="Lato"/>
              <a:buChar char="■"/>
              <a:defRPr sz="1100" b="0" i="0" u="none" strike="noStrike" cap="none">
                <a:solidFill>
                  <a:schemeClr val="accent1"/>
                </a:solidFill>
                <a:latin typeface="Lato"/>
                <a:ea typeface="Lato"/>
                <a:cs typeface="Lato"/>
                <a:sym typeface="Lato"/>
              </a:defRPr>
            </a:lvl9pPr>
          </a:lstStyle>
          <a:p>
            <a:pPr marL="146050" indent="0" algn="ctr">
              <a:buNone/>
            </a:pPr>
            <a:r>
              <a:rPr lang="en-US" sz="1600" b="1" dirty="0">
                <a:solidFill>
                  <a:srgbClr val="002060"/>
                </a:solidFill>
                <a:latin typeface="+mn-lt"/>
              </a:rPr>
              <a:t>Downstream</a:t>
            </a:r>
          </a:p>
          <a:p>
            <a:pPr marL="146050" indent="0" algn="ctr">
              <a:buNone/>
            </a:pPr>
            <a:r>
              <a:rPr lang="fr" baseline="30000" dirty="0">
                <a:solidFill>
                  <a:srgbClr val="FF0000"/>
                </a:solidFill>
              </a:rPr>
              <a:t>Source</a:t>
            </a:r>
            <a:r>
              <a:rPr lang="fr" baseline="30000" dirty="0">
                <a:solidFill>
                  <a:srgbClr val="002060"/>
                </a:solidFill>
              </a:rPr>
              <a:t>:  </a:t>
            </a:r>
            <a:r>
              <a:rPr lang="en-US" baseline="30000" dirty="0">
                <a:solidFill>
                  <a:srgbClr val="002060"/>
                </a:solidFill>
              </a:rPr>
              <a:t>http://</a:t>
            </a:r>
            <a:r>
              <a:rPr lang="en-US" baseline="30000" dirty="0" err="1">
                <a:solidFill>
                  <a:srgbClr val="002060"/>
                </a:solidFill>
              </a:rPr>
              <a:t>spark.apache.org</a:t>
            </a:r>
            <a:r>
              <a:rPr lang="en-US" baseline="30000" dirty="0">
                <a:solidFill>
                  <a:srgbClr val="002060"/>
                </a:solidFill>
              </a:rPr>
              <a:t>/powered-</a:t>
            </a:r>
            <a:r>
              <a:rPr lang="en-US" baseline="30000" dirty="0" err="1">
                <a:solidFill>
                  <a:srgbClr val="002060"/>
                </a:solidFill>
              </a:rPr>
              <a:t>by.html</a:t>
            </a:r>
            <a:endParaRPr lang="en-US" baseline="30000" dirty="0">
              <a:solidFill>
                <a:srgbClr val="002060"/>
              </a:solidFill>
            </a:endParaRPr>
          </a:p>
          <a:p>
            <a:pPr marL="146050" indent="0" algn="ctr">
              <a:buNone/>
            </a:pPr>
            <a:endParaRPr lang="en-US" baseline="30000" dirty="0">
              <a:solidFill>
                <a:srgbClr val="002060"/>
              </a:solidFill>
              <a:latin typeface="+mn-lt"/>
            </a:endParaRPr>
          </a:p>
        </p:txBody>
      </p:sp>
      <p:pic>
        <p:nvPicPr>
          <p:cNvPr id="7" name="Picture 6">
            <a:extLst>
              <a:ext uri="{FF2B5EF4-FFF2-40B4-BE49-F238E27FC236}">
                <a16:creationId xmlns:a16="http://schemas.microsoft.com/office/drawing/2014/main" id="{EE803FBE-D8C9-804E-AD81-181E5D620AE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65180" y="1600746"/>
            <a:ext cx="3223906" cy="962212"/>
          </a:xfrm>
          <a:prstGeom prst="rect">
            <a:avLst/>
          </a:prstGeom>
        </p:spPr>
      </p:pic>
      <p:cxnSp>
        <p:nvCxnSpPr>
          <p:cNvPr id="6" name="Straight Connector 5">
            <a:extLst>
              <a:ext uri="{FF2B5EF4-FFF2-40B4-BE49-F238E27FC236}">
                <a16:creationId xmlns:a16="http://schemas.microsoft.com/office/drawing/2014/main" id="{738CD293-3600-6147-BAEA-5EB7954BC4D3}"/>
              </a:ext>
            </a:extLst>
          </p:cNvPr>
          <p:cNvCxnSpPr>
            <a:cxnSpLocks/>
          </p:cNvCxnSpPr>
          <p:nvPr/>
        </p:nvCxnSpPr>
        <p:spPr>
          <a:xfrm flipH="1">
            <a:off x="4592022" y="943908"/>
            <a:ext cx="1800" cy="3547999"/>
          </a:xfrm>
          <a:prstGeom prst="line">
            <a:avLst/>
          </a:prstGeom>
        </p:spPr>
        <p:style>
          <a:lnRef idx="1">
            <a:schemeClr val="accent2"/>
          </a:lnRef>
          <a:fillRef idx="0">
            <a:schemeClr val="accent2"/>
          </a:fillRef>
          <a:effectRef idx="0">
            <a:schemeClr val="accent2"/>
          </a:effectRef>
          <a:fontRef idx="minor">
            <a:schemeClr val="tx1"/>
          </a:fontRef>
        </p:style>
      </p:cxnSp>
      <p:sp>
        <p:nvSpPr>
          <p:cNvPr id="8" name="TextBox 7">
            <a:extLst>
              <a:ext uri="{FF2B5EF4-FFF2-40B4-BE49-F238E27FC236}">
                <a16:creationId xmlns:a16="http://schemas.microsoft.com/office/drawing/2014/main" id="{E66BC86F-F46A-3846-8500-8F4714F2EEFD}"/>
              </a:ext>
            </a:extLst>
          </p:cNvPr>
          <p:cNvSpPr txBox="1"/>
          <p:nvPr/>
        </p:nvSpPr>
        <p:spPr>
          <a:xfrm>
            <a:off x="729450" y="4744528"/>
            <a:ext cx="7688700" cy="338554"/>
          </a:xfrm>
          <a:prstGeom prst="rect">
            <a:avLst/>
          </a:prstGeom>
          <a:noFill/>
        </p:spPr>
        <p:txBody>
          <a:bodyPr wrap="square" rtlCol="0">
            <a:spAutoFit/>
          </a:bodyPr>
          <a:lstStyle/>
          <a:p>
            <a:r>
              <a:rPr lang="en-US" sz="800" dirty="0">
                <a:solidFill>
                  <a:srgbClr val="FF0000"/>
                </a:solidFill>
                <a:latin typeface="+mn-lt"/>
              </a:rPr>
              <a:t>Sources</a:t>
            </a:r>
            <a:r>
              <a:rPr lang="en-US" sz="800" dirty="0">
                <a:latin typeface="+mn-lt"/>
              </a:rPr>
              <a:t>:  </a:t>
            </a:r>
            <a:r>
              <a:rPr lang="en-US" sz="800" dirty="0">
                <a:latin typeface="+mn-lt"/>
                <a:hlinkClick r:id="rId4"/>
              </a:rPr>
              <a:t>https://spark.apache.org/history.html</a:t>
            </a:r>
            <a:r>
              <a:rPr lang="en-US" sz="800" dirty="0">
                <a:latin typeface="+mn-lt"/>
              </a:rPr>
              <a:t>;  </a:t>
            </a:r>
          </a:p>
          <a:p>
            <a:r>
              <a:rPr lang="en-US" sz="800" dirty="0">
                <a:latin typeface="+mn-lt"/>
              </a:rPr>
              <a:t>http://</a:t>
            </a:r>
            <a:r>
              <a:rPr lang="en-US" sz="800" dirty="0" err="1">
                <a:latin typeface="+mn-lt"/>
              </a:rPr>
              <a:t>spark.apache.org</a:t>
            </a:r>
            <a:r>
              <a:rPr lang="en-US" sz="800" dirty="0">
                <a:latin typeface="+mn-lt"/>
              </a:rPr>
              <a:t>/powered-</a:t>
            </a:r>
            <a:r>
              <a:rPr lang="en-US" sz="800" dirty="0" err="1">
                <a:latin typeface="+mn-lt"/>
              </a:rPr>
              <a:t>by.html</a:t>
            </a:r>
            <a:endParaRPr lang="en-US" sz="800" dirty="0">
              <a:latin typeface="+mn-lt"/>
            </a:endParaRPr>
          </a:p>
        </p:txBody>
      </p:sp>
      <p:sp>
        <p:nvSpPr>
          <p:cNvPr id="9" name="TextBox 8">
            <a:extLst>
              <a:ext uri="{FF2B5EF4-FFF2-40B4-BE49-F238E27FC236}">
                <a16:creationId xmlns:a16="http://schemas.microsoft.com/office/drawing/2014/main" id="{8FD676AA-EAA5-214C-87BC-693FFF1DA88C}"/>
              </a:ext>
            </a:extLst>
          </p:cNvPr>
          <p:cNvSpPr txBox="1"/>
          <p:nvPr/>
        </p:nvSpPr>
        <p:spPr>
          <a:xfrm>
            <a:off x="1442928" y="2473824"/>
            <a:ext cx="2546158" cy="200055"/>
          </a:xfrm>
          <a:prstGeom prst="rect">
            <a:avLst/>
          </a:prstGeom>
          <a:noFill/>
        </p:spPr>
        <p:txBody>
          <a:bodyPr wrap="square" rtlCol="0">
            <a:spAutoFit/>
          </a:bodyPr>
          <a:lstStyle/>
          <a:p>
            <a:r>
              <a:rPr lang="en-US" sz="700" dirty="0">
                <a:latin typeface="+mn-lt"/>
              </a:rPr>
              <a:t>Source for logo: https://</a:t>
            </a:r>
            <a:r>
              <a:rPr lang="en-US" sz="700" dirty="0" err="1">
                <a:latin typeface="+mn-lt"/>
              </a:rPr>
              <a:t>amplab.cs.berkeley.edu</a:t>
            </a:r>
            <a:r>
              <a:rPr lang="en-US" sz="700" dirty="0">
                <a:latin typeface="+mn-lt"/>
              </a:rPr>
              <a:t>/</a:t>
            </a:r>
            <a:endParaRPr lang="en-US" sz="700" u="sng" dirty="0">
              <a:latin typeface="+mn-lt"/>
              <a:hlinkClick r:id="rId5"/>
            </a:endParaRPr>
          </a:p>
        </p:txBody>
      </p:sp>
      <p:pic>
        <p:nvPicPr>
          <p:cNvPr id="10" name="Picture 9">
            <a:extLst>
              <a:ext uri="{FF2B5EF4-FFF2-40B4-BE49-F238E27FC236}">
                <a16:creationId xmlns:a16="http://schemas.microsoft.com/office/drawing/2014/main" id="{D1F89026-2196-704F-9FA3-353AD321240E}"/>
              </a:ext>
            </a:extLst>
          </p:cNvPr>
          <p:cNvPicPr>
            <a:picLocks noChangeAspect="1"/>
          </p:cNvPicPr>
          <p:nvPr/>
        </p:nvPicPr>
        <p:blipFill>
          <a:blip r:embed="rId6"/>
          <a:stretch>
            <a:fillRect/>
          </a:stretch>
        </p:blipFill>
        <p:spPr>
          <a:xfrm>
            <a:off x="5741962" y="1656863"/>
            <a:ext cx="1727200" cy="525322"/>
          </a:xfrm>
          <a:prstGeom prst="rect">
            <a:avLst/>
          </a:prstGeom>
        </p:spPr>
      </p:pic>
      <p:pic>
        <p:nvPicPr>
          <p:cNvPr id="11" name="Picture 10">
            <a:extLst>
              <a:ext uri="{FF2B5EF4-FFF2-40B4-BE49-F238E27FC236}">
                <a16:creationId xmlns:a16="http://schemas.microsoft.com/office/drawing/2014/main" id="{D1EF7366-3BF8-F443-A330-AC2689209CD7}"/>
              </a:ext>
            </a:extLst>
          </p:cNvPr>
          <p:cNvPicPr>
            <a:picLocks noChangeAspect="1"/>
          </p:cNvPicPr>
          <p:nvPr/>
        </p:nvPicPr>
        <p:blipFill>
          <a:blip r:embed="rId7"/>
          <a:stretch>
            <a:fillRect/>
          </a:stretch>
        </p:blipFill>
        <p:spPr>
          <a:xfrm>
            <a:off x="5845770" y="3522041"/>
            <a:ext cx="1726934" cy="362428"/>
          </a:xfrm>
          <a:prstGeom prst="rect">
            <a:avLst/>
          </a:prstGeom>
        </p:spPr>
      </p:pic>
      <p:sp>
        <p:nvSpPr>
          <p:cNvPr id="12" name="TextBox 11">
            <a:extLst>
              <a:ext uri="{FF2B5EF4-FFF2-40B4-BE49-F238E27FC236}">
                <a16:creationId xmlns:a16="http://schemas.microsoft.com/office/drawing/2014/main" id="{8AB1DF38-C156-A940-AC7C-0712CE81EF19}"/>
              </a:ext>
            </a:extLst>
          </p:cNvPr>
          <p:cNvSpPr txBox="1"/>
          <p:nvPr/>
        </p:nvSpPr>
        <p:spPr>
          <a:xfrm>
            <a:off x="5580598" y="2179560"/>
            <a:ext cx="2566312" cy="200055"/>
          </a:xfrm>
          <a:prstGeom prst="rect">
            <a:avLst/>
          </a:prstGeom>
          <a:noFill/>
        </p:spPr>
        <p:txBody>
          <a:bodyPr wrap="square" rtlCol="0">
            <a:spAutoFit/>
          </a:bodyPr>
          <a:lstStyle/>
          <a:p>
            <a:r>
              <a:rPr lang="en-US" sz="700" dirty="0">
                <a:latin typeface="+mn-lt"/>
              </a:rPr>
              <a:t>Source for logo: https://</a:t>
            </a:r>
            <a:r>
              <a:rPr lang="en-US" sz="700" dirty="0" err="1">
                <a:latin typeface="+mn-lt"/>
              </a:rPr>
              <a:t>databricks.com</a:t>
            </a:r>
            <a:r>
              <a:rPr lang="en-US" sz="700" dirty="0">
                <a:latin typeface="+mn-lt"/>
              </a:rPr>
              <a:t>/company/about-us</a:t>
            </a:r>
            <a:endParaRPr lang="en-US" sz="700" u="sng" dirty="0">
              <a:latin typeface="+mn-lt"/>
              <a:hlinkClick r:id="rId5"/>
            </a:endParaRPr>
          </a:p>
        </p:txBody>
      </p:sp>
      <p:sp>
        <p:nvSpPr>
          <p:cNvPr id="13" name="TextBox 12">
            <a:extLst>
              <a:ext uri="{FF2B5EF4-FFF2-40B4-BE49-F238E27FC236}">
                <a16:creationId xmlns:a16="http://schemas.microsoft.com/office/drawing/2014/main" id="{9CE456E5-38DC-3D46-BE46-814A334D54CF}"/>
              </a:ext>
            </a:extLst>
          </p:cNvPr>
          <p:cNvSpPr txBox="1"/>
          <p:nvPr/>
        </p:nvSpPr>
        <p:spPr>
          <a:xfrm>
            <a:off x="5741962" y="3906974"/>
            <a:ext cx="2546158" cy="200055"/>
          </a:xfrm>
          <a:prstGeom prst="rect">
            <a:avLst/>
          </a:prstGeom>
          <a:noFill/>
        </p:spPr>
        <p:txBody>
          <a:bodyPr wrap="square" rtlCol="0">
            <a:spAutoFit/>
          </a:bodyPr>
          <a:lstStyle/>
          <a:p>
            <a:r>
              <a:rPr lang="en-US" sz="700" dirty="0">
                <a:latin typeface="+mn-lt"/>
              </a:rPr>
              <a:t>Source for logo: https://</a:t>
            </a:r>
            <a:r>
              <a:rPr lang="en-US" sz="700" dirty="0" err="1">
                <a:latin typeface="+mn-lt"/>
              </a:rPr>
              <a:t>www.rondhuit.com</a:t>
            </a:r>
            <a:r>
              <a:rPr lang="en-US" sz="700" dirty="0">
                <a:latin typeface="+mn-lt"/>
              </a:rPr>
              <a:t>/</a:t>
            </a:r>
            <a:endParaRPr lang="en-US" sz="700" u="sng" dirty="0">
              <a:latin typeface="+mn-lt"/>
              <a:hlinkClick r:id="rId5"/>
            </a:endParaRPr>
          </a:p>
        </p:txBody>
      </p:sp>
      <p:sp>
        <p:nvSpPr>
          <p:cNvPr id="14" name="TextBox 13">
            <a:extLst>
              <a:ext uri="{FF2B5EF4-FFF2-40B4-BE49-F238E27FC236}">
                <a16:creationId xmlns:a16="http://schemas.microsoft.com/office/drawing/2014/main" id="{C98D4FD0-51A6-8443-823B-7D83504C04FA}"/>
              </a:ext>
            </a:extLst>
          </p:cNvPr>
          <p:cNvSpPr txBox="1"/>
          <p:nvPr/>
        </p:nvSpPr>
        <p:spPr>
          <a:xfrm>
            <a:off x="4944705" y="2540822"/>
            <a:ext cx="3555599" cy="646331"/>
          </a:xfrm>
          <a:prstGeom prst="rect">
            <a:avLst/>
          </a:prstGeom>
          <a:solidFill>
            <a:schemeClr val="accent2">
              <a:lumMod val="20000"/>
              <a:lumOff val="80000"/>
            </a:schemeClr>
          </a:solidFill>
          <a:ln>
            <a:solidFill>
              <a:srgbClr val="0070C0"/>
            </a:solidFill>
          </a:ln>
        </p:spPr>
        <p:txBody>
          <a:bodyPr wrap="square" rtlCol="0">
            <a:spAutoFit/>
          </a:bodyPr>
          <a:lstStyle/>
          <a:p>
            <a:pPr marL="171450" indent="-171450">
              <a:buFont typeface="Arial" panose="020B0604020202020204" pitchFamily="34" charset="0"/>
              <a:buChar char="•"/>
            </a:pPr>
            <a:r>
              <a:rPr lang="en-US" sz="1200" dirty="0">
                <a:solidFill>
                  <a:srgbClr val="002060"/>
                </a:solidFill>
                <a:latin typeface="+mn-lt"/>
              </a:rPr>
              <a:t>Formed by creators of Apache Spark</a:t>
            </a:r>
          </a:p>
          <a:p>
            <a:pPr marL="171450" indent="-171450">
              <a:buFont typeface="Arial" panose="020B0604020202020204" pitchFamily="34" charset="0"/>
              <a:buChar char="•"/>
            </a:pPr>
            <a:r>
              <a:rPr lang="en-US" sz="1200" dirty="0">
                <a:solidFill>
                  <a:srgbClr val="002060"/>
                </a:solidFill>
                <a:latin typeface="+mn-lt"/>
              </a:rPr>
              <a:t>Provide cloud optimized platform to run Spark and ML on AWS and Azure</a:t>
            </a:r>
            <a:endParaRPr lang="en-US" sz="1200" baseline="30000" dirty="0">
              <a:solidFill>
                <a:srgbClr val="FF0000"/>
              </a:solidFill>
              <a:latin typeface="+mn-lt"/>
            </a:endParaRPr>
          </a:p>
        </p:txBody>
      </p:sp>
      <p:sp>
        <p:nvSpPr>
          <p:cNvPr id="15" name="Rectangle 14">
            <a:extLst>
              <a:ext uri="{FF2B5EF4-FFF2-40B4-BE49-F238E27FC236}">
                <a16:creationId xmlns:a16="http://schemas.microsoft.com/office/drawing/2014/main" id="{D5D0DDFF-E195-F846-A9E1-3AFBC2996D4D}"/>
              </a:ext>
            </a:extLst>
          </p:cNvPr>
          <p:cNvSpPr/>
          <p:nvPr/>
        </p:nvSpPr>
        <p:spPr>
          <a:xfrm>
            <a:off x="4944704" y="4205761"/>
            <a:ext cx="3555599" cy="276999"/>
          </a:xfrm>
          <a:prstGeom prst="rect">
            <a:avLst/>
          </a:prstGeom>
          <a:solidFill>
            <a:schemeClr val="accent2">
              <a:lumMod val="20000"/>
              <a:lumOff val="80000"/>
            </a:schemeClr>
          </a:solidFill>
          <a:ln>
            <a:solidFill>
              <a:srgbClr val="0070C0"/>
            </a:solidFill>
          </a:ln>
        </p:spPr>
        <p:txBody>
          <a:bodyPr wrap="square">
            <a:spAutoFit/>
          </a:bodyPr>
          <a:lstStyle/>
          <a:p>
            <a:r>
              <a:rPr lang="en-US" sz="1200" dirty="0">
                <a:solidFill>
                  <a:srgbClr val="002060"/>
                </a:solidFill>
                <a:latin typeface="+mn-lt"/>
              </a:rPr>
              <a:t>Machine Learning with Apache Mahout and Spark</a:t>
            </a:r>
            <a:endParaRPr lang="en-US" sz="1200" baseline="30000" dirty="0">
              <a:solidFill>
                <a:srgbClr val="FF0000"/>
              </a:solidFill>
              <a:latin typeface="+mn-lt"/>
            </a:endParaRPr>
          </a:p>
        </p:txBody>
      </p:sp>
      <p:sp>
        <p:nvSpPr>
          <p:cNvPr id="4" name="Slide Number Placeholder 3">
            <a:extLst>
              <a:ext uri="{FF2B5EF4-FFF2-40B4-BE49-F238E27FC236}">
                <a16:creationId xmlns:a16="http://schemas.microsoft.com/office/drawing/2014/main" id="{FAABDC95-2466-0B47-8611-AD516A26D0B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38</a:t>
            </a:fld>
            <a:endParaRPr lang="en"/>
          </a:p>
        </p:txBody>
      </p:sp>
    </p:spTree>
    <p:extLst>
      <p:ext uri="{BB962C8B-B14F-4D97-AF65-F5344CB8AC3E}">
        <p14:creationId xmlns:p14="http://schemas.microsoft.com/office/powerpoint/2010/main" val="138173074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A969CA-F6E5-474B-BE7F-9644F1B02554}"/>
              </a:ext>
            </a:extLst>
          </p:cNvPr>
          <p:cNvSpPr>
            <a:spLocks noGrp="1"/>
          </p:cNvSpPr>
          <p:nvPr>
            <p:ph type="title"/>
          </p:nvPr>
        </p:nvSpPr>
        <p:spPr/>
        <p:txBody>
          <a:bodyPr/>
          <a:lstStyle/>
          <a:p>
            <a:r>
              <a:rPr lang="en-US" dirty="0">
                <a:solidFill>
                  <a:schemeClr val="accent6">
                    <a:lumMod val="50000"/>
                  </a:schemeClr>
                </a:solidFill>
                <a:latin typeface="+mj-lt"/>
              </a:rPr>
              <a:t>Contributors</a:t>
            </a:r>
          </a:p>
        </p:txBody>
      </p:sp>
      <p:sp>
        <p:nvSpPr>
          <p:cNvPr id="3" name="Text Placeholder 2">
            <a:extLst>
              <a:ext uri="{FF2B5EF4-FFF2-40B4-BE49-F238E27FC236}">
                <a16:creationId xmlns:a16="http://schemas.microsoft.com/office/drawing/2014/main" id="{FFD63EB6-F9F7-9043-A10A-50859C7CFB78}"/>
              </a:ext>
            </a:extLst>
          </p:cNvPr>
          <p:cNvSpPr>
            <a:spLocks noGrp="1"/>
          </p:cNvSpPr>
          <p:nvPr>
            <p:ph type="body" idx="1"/>
          </p:nvPr>
        </p:nvSpPr>
        <p:spPr>
          <a:xfrm>
            <a:off x="525780" y="1159726"/>
            <a:ext cx="8328660" cy="3306973"/>
          </a:xfrm>
        </p:spPr>
        <p:txBody>
          <a:bodyPr/>
          <a:lstStyle/>
          <a:p>
            <a:r>
              <a:rPr lang="en-US" sz="1600" dirty="0">
                <a:solidFill>
                  <a:srgbClr val="002060"/>
                </a:solidFill>
                <a:latin typeface="+mn-lt"/>
              </a:rPr>
              <a:t>Contributing to Spark isn’t limited to writing code. </a:t>
            </a:r>
          </a:p>
          <a:p>
            <a:endParaRPr lang="en-US" sz="1600" dirty="0">
              <a:solidFill>
                <a:srgbClr val="002060"/>
              </a:solidFill>
              <a:latin typeface="+mn-lt"/>
            </a:endParaRPr>
          </a:p>
          <a:p>
            <a:r>
              <a:rPr lang="en-US" sz="1600" dirty="0">
                <a:solidFill>
                  <a:srgbClr val="002060"/>
                </a:solidFill>
                <a:latin typeface="+mn-lt"/>
              </a:rPr>
              <a:t>Contributors make a difference in numerous ways including: </a:t>
            </a:r>
          </a:p>
          <a:p>
            <a:pPr lvl="1">
              <a:lnSpc>
                <a:spcPct val="100000"/>
              </a:lnSpc>
              <a:spcBef>
                <a:spcPts val="1000"/>
              </a:spcBef>
            </a:pPr>
            <a:r>
              <a:rPr lang="en-US" sz="1400" dirty="0">
                <a:solidFill>
                  <a:srgbClr val="002060"/>
                </a:solidFill>
                <a:latin typeface="+mn-lt"/>
              </a:rPr>
              <a:t>helping new users on the mailing list, </a:t>
            </a:r>
          </a:p>
          <a:p>
            <a:pPr lvl="1">
              <a:lnSpc>
                <a:spcPct val="100000"/>
              </a:lnSpc>
              <a:spcBef>
                <a:spcPts val="1000"/>
              </a:spcBef>
            </a:pPr>
            <a:r>
              <a:rPr lang="en-US" sz="1400" dirty="0">
                <a:solidFill>
                  <a:srgbClr val="002060"/>
                </a:solidFill>
                <a:latin typeface="+mn-lt"/>
              </a:rPr>
              <a:t>testing releases, </a:t>
            </a:r>
          </a:p>
          <a:p>
            <a:pPr lvl="1">
              <a:lnSpc>
                <a:spcPct val="100000"/>
              </a:lnSpc>
              <a:spcBef>
                <a:spcPts val="1000"/>
              </a:spcBef>
            </a:pPr>
            <a:r>
              <a:rPr lang="en-US" sz="1400" dirty="0">
                <a:solidFill>
                  <a:srgbClr val="002060"/>
                </a:solidFill>
                <a:latin typeface="+mn-lt"/>
              </a:rPr>
              <a:t>user libraries to Spark, </a:t>
            </a:r>
          </a:p>
          <a:p>
            <a:pPr lvl="1">
              <a:lnSpc>
                <a:spcPct val="100000"/>
              </a:lnSpc>
              <a:spcBef>
                <a:spcPts val="1000"/>
              </a:spcBef>
            </a:pPr>
            <a:r>
              <a:rPr lang="en-US" sz="1400" dirty="0">
                <a:solidFill>
                  <a:srgbClr val="002060"/>
                </a:solidFill>
                <a:latin typeface="+mn-lt"/>
              </a:rPr>
              <a:t>bug reports</a:t>
            </a:r>
          </a:p>
          <a:p>
            <a:pPr lvl="1">
              <a:lnSpc>
                <a:spcPct val="100000"/>
              </a:lnSpc>
              <a:spcBef>
                <a:spcPts val="1000"/>
              </a:spcBef>
            </a:pPr>
            <a:r>
              <a:rPr lang="en-US" sz="1400" dirty="0">
                <a:solidFill>
                  <a:srgbClr val="002060"/>
                </a:solidFill>
                <a:latin typeface="+mn-lt"/>
              </a:rPr>
              <a:t>improving documentation</a:t>
            </a:r>
          </a:p>
          <a:p>
            <a:pPr marL="146050" indent="0">
              <a:buNone/>
            </a:pPr>
            <a:endParaRPr lang="en-US" sz="1600" dirty="0">
              <a:solidFill>
                <a:srgbClr val="002060"/>
              </a:solidFill>
              <a:latin typeface="+mn-lt"/>
            </a:endParaRPr>
          </a:p>
          <a:p>
            <a:endParaRPr lang="en-US" sz="1600" dirty="0">
              <a:solidFill>
                <a:srgbClr val="002060"/>
              </a:solidFill>
              <a:latin typeface="+mn-lt"/>
            </a:endParaRPr>
          </a:p>
          <a:p>
            <a:pPr marL="146050" indent="0">
              <a:buNone/>
            </a:pPr>
            <a:endParaRPr lang="en-US" sz="1100" dirty="0">
              <a:solidFill>
                <a:srgbClr val="002060"/>
              </a:solidFill>
              <a:latin typeface="+mn-lt"/>
              <a:hlinkClick r:id="" action="ppaction://noaction">
                <a:extLst>
                  <a:ext uri="{A12FA001-AC4F-418D-AE19-62706E023703}">
                    <ahyp:hlinkClr xmlns:ahyp="http://schemas.microsoft.com/office/drawing/2018/hyperlinkcolor" val="tx"/>
                  </a:ext>
                </a:extLst>
              </a:hlinkClick>
            </a:endParaRPr>
          </a:p>
          <a:p>
            <a:pPr marL="146050" indent="0">
              <a:buNone/>
            </a:pPr>
            <a:r>
              <a:rPr lang="en-US" sz="1600" dirty="0">
                <a:solidFill>
                  <a:srgbClr val="002060"/>
                </a:solidFill>
                <a:latin typeface="+mn-lt"/>
              </a:rPr>
              <a:t> </a:t>
            </a:r>
          </a:p>
          <a:p>
            <a:endParaRPr lang="en-US" sz="1600" dirty="0">
              <a:solidFill>
                <a:srgbClr val="002060"/>
              </a:solidFill>
              <a:latin typeface="+mn-lt"/>
            </a:endParaRPr>
          </a:p>
          <a:p>
            <a:endParaRPr lang="en-US" sz="1600" dirty="0">
              <a:solidFill>
                <a:srgbClr val="002060"/>
              </a:solidFill>
              <a:latin typeface="+mn-lt"/>
            </a:endParaRPr>
          </a:p>
        </p:txBody>
      </p:sp>
      <p:sp>
        <p:nvSpPr>
          <p:cNvPr id="4" name="TextBox 3">
            <a:extLst>
              <a:ext uri="{FF2B5EF4-FFF2-40B4-BE49-F238E27FC236}">
                <a16:creationId xmlns:a16="http://schemas.microsoft.com/office/drawing/2014/main" id="{4CD09FC0-08F7-6446-8430-856F017A3236}"/>
              </a:ext>
            </a:extLst>
          </p:cNvPr>
          <p:cNvSpPr txBox="1"/>
          <p:nvPr/>
        </p:nvSpPr>
        <p:spPr>
          <a:xfrm>
            <a:off x="729450" y="4744528"/>
            <a:ext cx="7688700" cy="338554"/>
          </a:xfrm>
          <a:prstGeom prst="rect">
            <a:avLst/>
          </a:prstGeom>
          <a:noFill/>
        </p:spPr>
        <p:txBody>
          <a:bodyPr wrap="square" rtlCol="0">
            <a:spAutoFit/>
          </a:bodyPr>
          <a:lstStyle/>
          <a:p>
            <a:r>
              <a:rPr lang="en-US" sz="800" dirty="0">
                <a:solidFill>
                  <a:srgbClr val="FF0000"/>
                </a:solidFill>
                <a:latin typeface="+mn-lt"/>
              </a:rPr>
              <a:t>Source</a:t>
            </a:r>
            <a:r>
              <a:rPr lang="en-US" sz="800" dirty="0">
                <a:latin typeface="+mn-lt"/>
              </a:rPr>
              <a:t>: </a:t>
            </a:r>
            <a:r>
              <a:rPr lang="en-US" sz="800" dirty="0">
                <a:latin typeface="+mn-lt"/>
                <a:hlinkClick r:id="rId3"/>
              </a:rPr>
              <a:t>https://spark.apache.org/contributing.html</a:t>
            </a:r>
            <a:r>
              <a:rPr lang="en-US" sz="800" dirty="0">
                <a:latin typeface="+mn-lt"/>
              </a:rPr>
              <a:t>, </a:t>
            </a:r>
          </a:p>
          <a:p>
            <a:endParaRPr lang="en-US" sz="800" dirty="0">
              <a:latin typeface="+mn-lt"/>
            </a:endParaRPr>
          </a:p>
        </p:txBody>
      </p:sp>
      <p:sp>
        <p:nvSpPr>
          <p:cNvPr id="5" name="Slide Number Placeholder 4">
            <a:extLst>
              <a:ext uri="{FF2B5EF4-FFF2-40B4-BE49-F238E27FC236}">
                <a16:creationId xmlns:a16="http://schemas.microsoft.com/office/drawing/2014/main" id="{35B59FCB-D506-0742-B276-40C57357C35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39</a:t>
            </a:fld>
            <a:endParaRPr lang="en"/>
          </a:p>
        </p:txBody>
      </p:sp>
    </p:spTree>
    <p:extLst>
      <p:ext uri="{BB962C8B-B14F-4D97-AF65-F5344CB8AC3E}">
        <p14:creationId xmlns:p14="http://schemas.microsoft.com/office/powerpoint/2010/main" val="7961451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B0A67AE-6733-344C-8893-7B118B75059E}"/>
              </a:ext>
            </a:extLst>
          </p:cNvPr>
          <p:cNvPicPr>
            <a:picLocks noChangeAspect="1"/>
          </p:cNvPicPr>
          <p:nvPr/>
        </p:nvPicPr>
        <p:blipFill rotWithShape="1">
          <a:blip r:embed="rId3" cstate="email">
            <a:alphaModFix/>
            <a:extLst>
              <a:ext uri="{28A0092B-C50C-407E-A947-70E740481C1C}">
                <a14:useLocalDpi xmlns:a14="http://schemas.microsoft.com/office/drawing/2010/main"/>
              </a:ext>
            </a:extLst>
          </a:blip>
          <a:srcRect/>
          <a:stretch/>
        </p:blipFill>
        <p:spPr>
          <a:xfrm>
            <a:off x="5608320" y="2599893"/>
            <a:ext cx="2984611" cy="2060250"/>
          </a:xfrm>
          <a:prstGeom prst="rect">
            <a:avLst/>
          </a:prstGeom>
        </p:spPr>
      </p:pic>
      <p:sp>
        <p:nvSpPr>
          <p:cNvPr id="2" name="Title 1">
            <a:extLst>
              <a:ext uri="{FF2B5EF4-FFF2-40B4-BE49-F238E27FC236}">
                <a16:creationId xmlns:a16="http://schemas.microsoft.com/office/drawing/2014/main" id="{8B56BE53-7955-9E45-998A-9B5B76D54B30}"/>
              </a:ext>
            </a:extLst>
          </p:cNvPr>
          <p:cNvSpPr>
            <a:spLocks noGrp="1"/>
          </p:cNvSpPr>
          <p:nvPr>
            <p:ph type="title"/>
          </p:nvPr>
        </p:nvSpPr>
        <p:spPr/>
        <p:txBody>
          <a:bodyPr/>
          <a:lstStyle/>
          <a:p>
            <a:r>
              <a:rPr lang="en-US" b="0" dirty="0">
                <a:solidFill>
                  <a:schemeClr val="accent6">
                    <a:lumMod val="50000"/>
                  </a:schemeClr>
                </a:solidFill>
                <a:latin typeface="+mj-lt"/>
              </a:rPr>
              <a:t>Mission Statement</a:t>
            </a:r>
          </a:p>
        </p:txBody>
      </p:sp>
      <p:sp>
        <p:nvSpPr>
          <p:cNvPr id="4" name="Text Placeholder 2">
            <a:extLst>
              <a:ext uri="{FF2B5EF4-FFF2-40B4-BE49-F238E27FC236}">
                <a16:creationId xmlns:a16="http://schemas.microsoft.com/office/drawing/2014/main" id="{CE3D5699-FB5E-3C49-BC08-DE01FFED9772}"/>
              </a:ext>
            </a:extLst>
          </p:cNvPr>
          <p:cNvSpPr txBox="1">
            <a:spLocks/>
          </p:cNvSpPr>
          <p:nvPr/>
        </p:nvSpPr>
        <p:spPr>
          <a:xfrm>
            <a:off x="727650" y="1324627"/>
            <a:ext cx="7688700" cy="1810454"/>
          </a:xfrm>
          <a:prstGeom prst="flowChartDocument">
            <a:avLst/>
          </a:prstGeom>
          <a:solidFill>
            <a:schemeClr val="accent2">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accent1"/>
              </a:buClr>
              <a:buSzPts val="1300"/>
              <a:buFont typeface="Lato"/>
              <a:buChar char="●"/>
              <a:defRPr sz="1300" b="0" i="0" u="none" strike="noStrike" cap="none">
                <a:solidFill>
                  <a:schemeClr val="accent1"/>
                </a:solidFill>
                <a:latin typeface="Lato"/>
                <a:ea typeface="Lato"/>
                <a:cs typeface="Lato"/>
                <a:sym typeface="Lato"/>
              </a:defRPr>
            </a:lvl1pPr>
            <a:lvl2pPr marL="914400" marR="0" lvl="1"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2pPr>
            <a:lvl3pPr marL="1371600" marR="0" lvl="2"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3pPr>
            <a:lvl4pPr marL="1828800" marR="0" lvl="3"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4pPr>
            <a:lvl5pPr marL="2286000" marR="0" lvl="4"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5pPr>
            <a:lvl6pPr marL="2743200" marR="0" lvl="5"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6pPr>
            <a:lvl7pPr marL="3200400" marR="0" lvl="6"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7pPr>
            <a:lvl8pPr marL="3657600" marR="0" lvl="7"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8pPr>
            <a:lvl9pPr marL="4114800" marR="0" lvl="8" indent="-298450" algn="l" rtl="0">
              <a:lnSpc>
                <a:spcPct val="115000"/>
              </a:lnSpc>
              <a:spcBef>
                <a:spcPts val="1600"/>
              </a:spcBef>
              <a:spcAft>
                <a:spcPts val="1600"/>
              </a:spcAft>
              <a:buClr>
                <a:schemeClr val="accent1"/>
              </a:buClr>
              <a:buSzPts val="1100"/>
              <a:buFont typeface="Lato"/>
              <a:buChar char="■"/>
              <a:defRPr sz="1100" b="0" i="0" u="none" strike="noStrike" cap="none">
                <a:solidFill>
                  <a:schemeClr val="accent1"/>
                </a:solidFill>
                <a:latin typeface="Lato"/>
                <a:ea typeface="Lato"/>
                <a:cs typeface="Lato"/>
                <a:sym typeface="Lato"/>
              </a:defRPr>
            </a:lvl9pPr>
          </a:lstStyle>
          <a:p>
            <a:pPr marL="146050" indent="0">
              <a:lnSpc>
                <a:spcPct val="200000"/>
              </a:lnSpc>
              <a:buNone/>
            </a:pPr>
            <a:r>
              <a:rPr lang="en-US" sz="1800" b="1" i="1" dirty="0">
                <a:solidFill>
                  <a:srgbClr val="002060"/>
                </a:solidFill>
              </a:rPr>
              <a:t>“</a:t>
            </a:r>
            <a:r>
              <a:rPr lang="en-US" sz="2400" b="1" i="1" dirty="0">
                <a:solidFill>
                  <a:srgbClr val="002060"/>
                </a:solidFill>
                <a:latin typeface="+mn-lt"/>
              </a:rPr>
              <a:t>Deliver high quality athletic training equipment at an affordable price</a:t>
            </a:r>
            <a:r>
              <a:rPr lang="en-US" sz="1800" b="1" i="1" dirty="0">
                <a:solidFill>
                  <a:srgbClr val="002060"/>
                </a:solidFill>
              </a:rPr>
              <a:t>”</a:t>
            </a:r>
          </a:p>
        </p:txBody>
      </p:sp>
      <p:sp>
        <p:nvSpPr>
          <p:cNvPr id="5" name="TextBox 4">
            <a:extLst>
              <a:ext uri="{FF2B5EF4-FFF2-40B4-BE49-F238E27FC236}">
                <a16:creationId xmlns:a16="http://schemas.microsoft.com/office/drawing/2014/main" id="{8657907B-B972-994C-A88F-093436AA529A}"/>
              </a:ext>
            </a:extLst>
          </p:cNvPr>
          <p:cNvSpPr txBox="1"/>
          <p:nvPr/>
        </p:nvSpPr>
        <p:spPr>
          <a:xfrm>
            <a:off x="5631070" y="4444699"/>
            <a:ext cx="2961861" cy="215444"/>
          </a:xfrm>
          <a:prstGeom prst="rect">
            <a:avLst/>
          </a:prstGeom>
          <a:noFill/>
        </p:spPr>
        <p:txBody>
          <a:bodyPr wrap="square" rtlCol="0">
            <a:spAutoFit/>
          </a:bodyPr>
          <a:lstStyle/>
          <a:p>
            <a:r>
              <a:rPr lang="en-US" sz="800" dirty="0">
                <a:solidFill>
                  <a:srgbClr val="FF0000"/>
                </a:solidFill>
                <a:latin typeface="+mn-lt"/>
              </a:rPr>
              <a:t>Source</a:t>
            </a:r>
            <a:r>
              <a:rPr lang="en-US" sz="800" dirty="0">
                <a:solidFill>
                  <a:srgbClr val="002060"/>
                </a:solidFill>
                <a:latin typeface="+mn-lt"/>
              </a:rPr>
              <a:t>: For logo design - </a:t>
            </a:r>
            <a:r>
              <a:rPr lang="en-US" sz="800" u="sng" dirty="0">
                <a:solidFill>
                  <a:srgbClr val="002060"/>
                </a:solidFill>
                <a:latin typeface="+mn-lt"/>
              </a:rPr>
              <a:t>https://www.freelogodesign.org/</a:t>
            </a:r>
            <a:endParaRPr lang="en-US" sz="800" u="sng" dirty="0">
              <a:solidFill>
                <a:srgbClr val="002060"/>
              </a:solidFill>
              <a:latin typeface="+mn-lt"/>
              <a:hlinkClick r:id="rId4">
                <a:extLst>
                  <a:ext uri="{A12FA001-AC4F-418D-AE19-62706E023703}">
                    <ahyp:hlinkClr xmlns:ahyp="http://schemas.microsoft.com/office/drawing/2018/hyperlinkcolor" val="tx"/>
                  </a:ext>
                </a:extLst>
              </a:hlinkClick>
            </a:endParaRPr>
          </a:p>
        </p:txBody>
      </p:sp>
      <p:sp>
        <p:nvSpPr>
          <p:cNvPr id="3" name="Slide Number Placeholder 2">
            <a:extLst>
              <a:ext uri="{FF2B5EF4-FFF2-40B4-BE49-F238E27FC236}">
                <a16:creationId xmlns:a16="http://schemas.microsoft.com/office/drawing/2014/main" id="{28E23D63-6F01-3C43-AD06-13BBBD5872C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a:t>
            </a:fld>
            <a:endParaRPr lang="en"/>
          </a:p>
        </p:txBody>
      </p:sp>
    </p:spTree>
    <p:extLst>
      <p:ext uri="{BB962C8B-B14F-4D97-AF65-F5344CB8AC3E}">
        <p14:creationId xmlns:p14="http://schemas.microsoft.com/office/powerpoint/2010/main" val="106502700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A969CA-F6E5-474B-BE7F-9644F1B02554}"/>
              </a:ext>
            </a:extLst>
          </p:cNvPr>
          <p:cNvSpPr>
            <a:spLocks noGrp="1"/>
          </p:cNvSpPr>
          <p:nvPr>
            <p:ph type="title"/>
          </p:nvPr>
        </p:nvSpPr>
        <p:spPr/>
        <p:txBody>
          <a:bodyPr/>
          <a:lstStyle/>
          <a:p>
            <a:r>
              <a:rPr lang="en-US" dirty="0">
                <a:solidFill>
                  <a:schemeClr val="accent6">
                    <a:lumMod val="50000"/>
                  </a:schemeClr>
                </a:solidFill>
                <a:latin typeface="+mj-lt"/>
              </a:rPr>
              <a:t>Committers</a:t>
            </a:r>
          </a:p>
        </p:txBody>
      </p:sp>
      <p:sp>
        <p:nvSpPr>
          <p:cNvPr id="3" name="Text Placeholder 2">
            <a:extLst>
              <a:ext uri="{FF2B5EF4-FFF2-40B4-BE49-F238E27FC236}">
                <a16:creationId xmlns:a16="http://schemas.microsoft.com/office/drawing/2014/main" id="{FFD63EB6-F9F7-9043-A10A-50859C7CFB78}"/>
              </a:ext>
            </a:extLst>
          </p:cNvPr>
          <p:cNvSpPr>
            <a:spLocks noGrp="1"/>
          </p:cNvSpPr>
          <p:nvPr>
            <p:ph type="body" idx="1"/>
          </p:nvPr>
        </p:nvSpPr>
        <p:spPr>
          <a:xfrm>
            <a:off x="525780" y="1159726"/>
            <a:ext cx="8328660" cy="3306973"/>
          </a:xfrm>
        </p:spPr>
        <p:txBody>
          <a:bodyPr/>
          <a:lstStyle/>
          <a:p>
            <a:r>
              <a:rPr lang="en-US" sz="1400" dirty="0">
                <a:solidFill>
                  <a:srgbClr val="002060"/>
                </a:solidFill>
                <a:latin typeface="+mn-lt"/>
              </a:rPr>
              <a:t>New committers are added from the active contributors, based on their contributions to Spark. </a:t>
            </a:r>
          </a:p>
          <a:p>
            <a:endParaRPr lang="en-US" sz="1400" dirty="0">
              <a:solidFill>
                <a:srgbClr val="002060"/>
              </a:solidFill>
              <a:latin typeface="+mn-lt"/>
            </a:endParaRPr>
          </a:p>
          <a:p>
            <a:r>
              <a:rPr lang="en-US" sz="1400" dirty="0">
                <a:solidFill>
                  <a:srgbClr val="002060"/>
                </a:solidFill>
                <a:latin typeface="+mn-lt"/>
              </a:rPr>
              <a:t>The qualifications for new committers include:</a:t>
            </a:r>
          </a:p>
          <a:p>
            <a:pPr marL="822960" lvl="2">
              <a:lnSpc>
                <a:spcPct val="100000"/>
              </a:lnSpc>
            </a:pPr>
            <a:r>
              <a:rPr lang="en-US" sz="1400" dirty="0">
                <a:solidFill>
                  <a:srgbClr val="002060"/>
                </a:solidFill>
                <a:latin typeface="+mn-lt"/>
              </a:rPr>
              <a:t>Sustained contributions to Spark</a:t>
            </a:r>
          </a:p>
          <a:p>
            <a:pPr marL="822960" lvl="2">
              <a:lnSpc>
                <a:spcPct val="100000"/>
              </a:lnSpc>
            </a:pPr>
            <a:r>
              <a:rPr lang="en-US" sz="1400" dirty="0">
                <a:solidFill>
                  <a:srgbClr val="002060"/>
                </a:solidFill>
                <a:latin typeface="+mn-lt"/>
              </a:rPr>
              <a:t>Quality of contributions</a:t>
            </a:r>
          </a:p>
          <a:p>
            <a:pPr marL="822960" lvl="2">
              <a:lnSpc>
                <a:spcPct val="100000"/>
              </a:lnSpc>
            </a:pPr>
            <a:r>
              <a:rPr lang="en-US" sz="1400" dirty="0">
                <a:solidFill>
                  <a:srgbClr val="002060"/>
                </a:solidFill>
                <a:latin typeface="+mn-lt"/>
              </a:rPr>
              <a:t>Community involvement</a:t>
            </a:r>
          </a:p>
          <a:p>
            <a:endParaRPr lang="en-US" sz="1400" dirty="0">
              <a:solidFill>
                <a:srgbClr val="002060"/>
              </a:solidFill>
              <a:latin typeface="+mn-lt"/>
            </a:endParaRPr>
          </a:p>
          <a:p>
            <a:r>
              <a:rPr lang="en-US" sz="1400" dirty="0">
                <a:solidFill>
                  <a:srgbClr val="002060"/>
                </a:solidFill>
                <a:latin typeface="+mn-lt"/>
              </a:rPr>
              <a:t>Apache spark currently has </a:t>
            </a:r>
            <a:r>
              <a:rPr lang="en-US" sz="1400" b="1" dirty="0">
                <a:solidFill>
                  <a:srgbClr val="002060"/>
                </a:solidFill>
                <a:latin typeface="+mn-lt"/>
              </a:rPr>
              <a:t>68 committers </a:t>
            </a:r>
            <a:r>
              <a:rPr lang="en-US" sz="1400" dirty="0">
                <a:solidFill>
                  <a:srgbClr val="002060"/>
                </a:solidFill>
                <a:latin typeface="+mn-lt"/>
              </a:rPr>
              <a:t>from numerous organizations like Databricks, Facebook, Google, UC Berkeley, Cloudera etc.</a:t>
            </a:r>
          </a:p>
          <a:p>
            <a:endParaRPr lang="en-US" sz="1400" dirty="0">
              <a:solidFill>
                <a:srgbClr val="002060"/>
              </a:solidFill>
              <a:latin typeface="+mn-lt"/>
            </a:endParaRPr>
          </a:p>
          <a:p>
            <a:pPr marL="146050" indent="0">
              <a:buNone/>
            </a:pPr>
            <a:endParaRPr lang="en-US" sz="1400" dirty="0">
              <a:solidFill>
                <a:srgbClr val="002060"/>
              </a:solidFill>
              <a:latin typeface="+mn-lt"/>
              <a:hlinkClick r:id="rId3">
                <a:extLst>
                  <a:ext uri="{A12FA001-AC4F-418D-AE19-62706E023703}">
                    <ahyp:hlinkClr xmlns:ahyp="http://schemas.microsoft.com/office/drawing/2018/hyperlinkcolor" val="tx"/>
                  </a:ext>
                </a:extLst>
              </a:hlinkClick>
            </a:endParaRPr>
          </a:p>
          <a:p>
            <a:pPr marL="146050" indent="0">
              <a:buNone/>
            </a:pPr>
            <a:r>
              <a:rPr lang="en-US" sz="1400" dirty="0">
                <a:solidFill>
                  <a:srgbClr val="002060"/>
                </a:solidFill>
                <a:latin typeface="+mn-lt"/>
              </a:rPr>
              <a:t> </a:t>
            </a:r>
          </a:p>
          <a:p>
            <a:endParaRPr lang="en-US" sz="1400" dirty="0">
              <a:solidFill>
                <a:srgbClr val="002060"/>
              </a:solidFill>
              <a:latin typeface="+mn-lt"/>
            </a:endParaRPr>
          </a:p>
          <a:p>
            <a:endParaRPr lang="en-US" sz="1400" dirty="0">
              <a:solidFill>
                <a:srgbClr val="002060"/>
              </a:solidFill>
              <a:latin typeface="+mn-lt"/>
            </a:endParaRPr>
          </a:p>
        </p:txBody>
      </p:sp>
      <p:sp>
        <p:nvSpPr>
          <p:cNvPr id="4" name="TextBox 3">
            <a:extLst>
              <a:ext uri="{FF2B5EF4-FFF2-40B4-BE49-F238E27FC236}">
                <a16:creationId xmlns:a16="http://schemas.microsoft.com/office/drawing/2014/main" id="{4CD09FC0-08F7-6446-8430-856F017A3236}"/>
              </a:ext>
            </a:extLst>
          </p:cNvPr>
          <p:cNvSpPr txBox="1"/>
          <p:nvPr/>
        </p:nvSpPr>
        <p:spPr>
          <a:xfrm>
            <a:off x="729450" y="4744528"/>
            <a:ext cx="7688700" cy="338554"/>
          </a:xfrm>
          <a:prstGeom prst="rect">
            <a:avLst/>
          </a:prstGeom>
          <a:noFill/>
        </p:spPr>
        <p:txBody>
          <a:bodyPr wrap="square" rtlCol="0">
            <a:spAutoFit/>
          </a:bodyPr>
          <a:lstStyle/>
          <a:p>
            <a:r>
              <a:rPr lang="en-US" sz="800" dirty="0">
                <a:solidFill>
                  <a:srgbClr val="FF0000"/>
                </a:solidFill>
                <a:latin typeface="+mn-lt"/>
              </a:rPr>
              <a:t>Source</a:t>
            </a:r>
            <a:r>
              <a:rPr lang="en-US" sz="800" dirty="0">
                <a:latin typeface="+mn-lt"/>
              </a:rPr>
              <a:t>: https://</a:t>
            </a:r>
            <a:r>
              <a:rPr lang="en-US" sz="800" dirty="0" err="1">
                <a:latin typeface="+mn-lt"/>
              </a:rPr>
              <a:t>spark.apache.org</a:t>
            </a:r>
            <a:r>
              <a:rPr lang="en-US" sz="800" dirty="0">
                <a:latin typeface="+mn-lt"/>
              </a:rPr>
              <a:t>/</a:t>
            </a:r>
            <a:r>
              <a:rPr lang="en-US" sz="800" dirty="0" err="1">
                <a:latin typeface="+mn-lt"/>
              </a:rPr>
              <a:t>committers.html</a:t>
            </a:r>
            <a:endParaRPr lang="en-US" sz="800" dirty="0">
              <a:latin typeface="+mn-lt"/>
            </a:endParaRPr>
          </a:p>
          <a:p>
            <a:endParaRPr lang="en-US" sz="800" dirty="0">
              <a:latin typeface="+mn-lt"/>
            </a:endParaRPr>
          </a:p>
        </p:txBody>
      </p:sp>
      <p:sp>
        <p:nvSpPr>
          <p:cNvPr id="5" name="Slide Number Placeholder 4">
            <a:extLst>
              <a:ext uri="{FF2B5EF4-FFF2-40B4-BE49-F238E27FC236}">
                <a16:creationId xmlns:a16="http://schemas.microsoft.com/office/drawing/2014/main" id="{DE41D60A-5C2C-5949-8003-AE6835F701F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40</a:t>
            </a:fld>
            <a:endParaRPr lang="en"/>
          </a:p>
        </p:txBody>
      </p:sp>
    </p:spTree>
    <p:extLst>
      <p:ext uri="{BB962C8B-B14F-4D97-AF65-F5344CB8AC3E}">
        <p14:creationId xmlns:p14="http://schemas.microsoft.com/office/powerpoint/2010/main" val="157087606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A969CA-F6E5-474B-BE7F-9644F1B02554}"/>
              </a:ext>
            </a:extLst>
          </p:cNvPr>
          <p:cNvSpPr>
            <a:spLocks noGrp="1"/>
          </p:cNvSpPr>
          <p:nvPr>
            <p:ph type="title"/>
          </p:nvPr>
        </p:nvSpPr>
        <p:spPr/>
        <p:txBody>
          <a:bodyPr/>
          <a:lstStyle/>
          <a:p>
            <a:r>
              <a:rPr lang="en-US" dirty="0">
                <a:solidFill>
                  <a:schemeClr val="accent6">
                    <a:lumMod val="50000"/>
                  </a:schemeClr>
                </a:solidFill>
                <a:latin typeface="+mj-lt"/>
              </a:rPr>
              <a:t>Sponsors</a:t>
            </a:r>
          </a:p>
        </p:txBody>
      </p:sp>
      <p:pic>
        <p:nvPicPr>
          <p:cNvPr id="4" name="Picture 3">
            <a:extLst>
              <a:ext uri="{FF2B5EF4-FFF2-40B4-BE49-F238E27FC236}">
                <a16:creationId xmlns:a16="http://schemas.microsoft.com/office/drawing/2014/main" id="{27DADFCC-CE80-463C-873C-27D8DF9673ED}"/>
              </a:ext>
            </a:extLst>
          </p:cNvPr>
          <p:cNvPicPr>
            <a:picLocks noChangeAspect="1"/>
          </p:cNvPicPr>
          <p:nvPr/>
        </p:nvPicPr>
        <p:blipFill>
          <a:blip r:embed="rId3"/>
          <a:stretch>
            <a:fillRect/>
          </a:stretch>
        </p:blipFill>
        <p:spPr>
          <a:xfrm>
            <a:off x="1060754" y="1218970"/>
            <a:ext cx="3511246" cy="3104722"/>
          </a:xfrm>
          <a:prstGeom prst="rect">
            <a:avLst/>
          </a:prstGeom>
        </p:spPr>
      </p:pic>
      <p:pic>
        <p:nvPicPr>
          <p:cNvPr id="5" name="Picture 4">
            <a:extLst>
              <a:ext uri="{FF2B5EF4-FFF2-40B4-BE49-F238E27FC236}">
                <a16:creationId xmlns:a16="http://schemas.microsoft.com/office/drawing/2014/main" id="{579EC8A0-F855-48F1-B5E5-15D6B8F01A8D}"/>
              </a:ext>
            </a:extLst>
          </p:cNvPr>
          <p:cNvPicPr>
            <a:picLocks noChangeAspect="1"/>
          </p:cNvPicPr>
          <p:nvPr/>
        </p:nvPicPr>
        <p:blipFill>
          <a:blip r:embed="rId4"/>
          <a:stretch>
            <a:fillRect/>
          </a:stretch>
        </p:blipFill>
        <p:spPr>
          <a:xfrm>
            <a:off x="5253329" y="1095113"/>
            <a:ext cx="3057193" cy="3104722"/>
          </a:xfrm>
          <a:prstGeom prst="rect">
            <a:avLst/>
          </a:prstGeom>
        </p:spPr>
      </p:pic>
      <p:sp>
        <p:nvSpPr>
          <p:cNvPr id="8" name="TextBox 7">
            <a:extLst>
              <a:ext uri="{FF2B5EF4-FFF2-40B4-BE49-F238E27FC236}">
                <a16:creationId xmlns:a16="http://schemas.microsoft.com/office/drawing/2014/main" id="{5A56D71B-DC4D-214E-B79D-DA2CA6525AF2}"/>
              </a:ext>
            </a:extLst>
          </p:cNvPr>
          <p:cNvSpPr txBox="1"/>
          <p:nvPr/>
        </p:nvSpPr>
        <p:spPr>
          <a:xfrm>
            <a:off x="729450" y="4744528"/>
            <a:ext cx="7688700" cy="215444"/>
          </a:xfrm>
          <a:prstGeom prst="rect">
            <a:avLst/>
          </a:prstGeom>
          <a:noFill/>
        </p:spPr>
        <p:txBody>
          <a:bodyPr wrap="square" rtlCol="0">
            <a:spAutoFit/>
          </a:bodyPr>
          <a:lstStyle/>
          <a:p>
            <a:r>
              <a:rPr lang="en-US" sz="800" dirty="0">
                <a:solidFill>
                  <a:srgbClr val="FF0000"/>
                </a:solidFill>
                <a:latin typeface="+mn-lt"/>
              </a:rPr>
              <a:t>Source</a:t>
            </a:r>
            <a:r>
              <a:rPr lang="en-US" sz="800" dirty="0">
                <a:latin typeface="+mn-lt"/>
              </a:rPr>
              <a:t>: </a:t>
            </a:r>
            <a:r>
              <a:rPr lang="en-US" sz="800" dirty="0">
                <a:hlinkClick r:id="rId5"/>
              </a:rPr>
              <a:t>https://www.apache.org/foundation/thanks.html</a:t>
            </a:r>
            <a:endParaRPr lang="en-US" sz="800" dirty="0"/>
          </a:p>
        </p:txBody>
      </p:sp>
      <p:sp>
        <p:nvSpPr>
          <p:cNvPr id="3" name="Slide Number Placeholder 2">
            <a:extLst>
              <a:ext uri="{FF2B5EF4-FFF2-40B4-BE49-F238E27FC236}">
                <a16:creationId xmlns:a16="http://schemas.microsoft.com/office/drawing/2014/main" id="{F8334098-9C81-DD4C-B30A-53EC393D5D4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41</a:t>
            </a:fld>
            <a:endParaRPr lang="en"/>
          </a:p>
        </p:txBody>
      </p:sp>
      <p:cxnSp>
        <p:nvCxnSpPr>
          <p:cNvPr id="10" name="Straight Connector 9">
            <a:extLst>
              <a:ext uri="{FF2B5EF4-FFF2-40B4-BE49-F238E27FC236}">
                <a16:creationId xmlns:a16="http://schemas.microsoft.com/office/drawing/2014/main" id="{40EDF48A-A88B-934F-8A48-6E06CF82B3C1}"/>
              </a:ext>
            </a:extLst>
          </p:cNvPr>
          <p:cNvCxnSpPr/>
          <p:nvPr/>
        </p:nvCxnSpPr>
        <p:spPr>
          <a:xfrm>
            <a:off x="4989441" y="1095113"/>
            <a:ext cx="0" cy="3450383"/>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972253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A969CA-F6E5-474B-BE7F-9644F1B02554}"/>
              </a:ext>
            </a:extLst>
          </p:cNvPr>
          <p:cNvSpPr>
            <a:spLocks noGrp="1"/>
          </p:cNvSpPr>
          <p:nvPr>
            <p:ph type="title"/>
          </p:nvPr>
        </p:nvSpPr>
        <p:spPr/>
        <p:txBody>
          <a:bodyPr/>
          <a:lstStyle/>
          <a:p>
            <a:r>
              <a:rPr lang="en-US" dirty="0">
                <a:solidFill>
                  <a:schemeClr val="accent6">
                    <a:lumMod val="50000"/>
                  </a:schemeClr>
                </a:solidFill>
                <a:latin typeface="+mj-lt"/>
              </a:rPr>
              <a:t>Sponsors</a:t>
            </a:r>
          </a:p>
        </p:txBody>
      </p:sp>
      <p:pic>
        <p:nvPicPr>
          <p:cNvPr id="6" name="Picture 5">
            <a:extLst>
              <a:ext uri="{FF2B5EF4-FFF2-40B4-BE49-F238E27FC236}">
                <a16:creationId xmlns:a16="http://schemas.microsoft.com/office/drawing/2014/main" id="{E7B4FD8D-AD43-43E2-9E86-899AD0701549}"/>
              </a:ext>
            </a:extLst>
          </p:cNvPr>
          <p:cNvPicPr>
            <a:picLocks noChangeAspect="1"/>
          </p:cNvPicPr>
          <p:nvPr/>
        </p:nvPicPr>
        <p:blipFill>
          <a:blip r:embed="rId3"/>
          <a:stretch>
            <a:fillRect/>
          </a:stretch>
        </p:blipFill>
        <p:spPr>
          <a:xfrm>
            <a:off x="519890" y="1119156"/>
            <a:ext cx="4434540" cy="2592020"/>
          </a:xfrm>
          <a:prstGeom prst="rect">
            <a:avLst/>
          </a:prstGeom>
        </p:spPr>
      </p:pic>
      <p:pic>
        <p:nvPicPr>
          <p:cNvPr id="7" name="Picture 6">
            <a:extLst>
              <a:ext uri="{FF2B5EF4-FFF2-40B4-BE49-F238E27FC236}">
                <a16:creationId xmlns:a16="http://schemas.microsoft.com/office/drawing/2014/main" id="{C98A81EE-E2C9-447A-820E-0EA84C7ACB74}"/>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611636" y="2571750"/>
            <a:ext cx="4324759" cy="1979587"/>
          </a:xfrm>
          <a:prstGeom prst="rect">
            <a:avLst/>
          </a:prstGeom>
          <a:solidFill>
            <a:schemeClr val="accent2">
              <a:lumMod val="20000"/>
              <a:lumOff val="80000"/>
            </a:schemeClr>
          </a:solidFill>
        </p:spPr>
      </p:pic>
      <p:sp>
        <p:nvSpPr>
          <p:cNvPr id="8" name="TextBox 7">
            <a:extLst>
              <a:ext uri="{FF2B5EF4-FFF2-40B4-BE49-F238E27FC236}">
                <a16:creationId xmlns:a16="http://schemas.microsoft.com/office/drawing/2014/main" id="{5A56D71B-DC4D-214E-B79D-DA2CA6525AF2}"/>
              </a:ext>
            </a:extLst>
          </p:cNvPr>
          <p:cNvSpPr txBox="1"/>
          <p:nvPr/>
        </p:nvSpPr>
        <p:spPr>
          <a:xfrm>
            <a:off x="729450" y="4744528"/>
            <a:ext cx="7688700" cy="215444"/>
          </a:xfrm>
          <a:prstGeom prst="rect">
            <a:avLst/>
          </a:prstGeom>
          <a:noFill/>
        </p:spPr>
        <p:txBody>
          <a:bodyPr wrap="square" rtlCol="0">
            <a:spAutoFit/>
          </a:bodyPr>
          <a:lstStyle/>
          <a:p>
            <a:r>
              <a:rPr lang="en-US" sz="800" dirty="0">
                <a:solidFill>
                  <a:srgbClr val="FF0000"/>
                </a:solidFill>
                <a:latin typeface="+mn-lt"/>
              </a:rPr>
              <a:t>Source</a:t>
            </a:r>
            <a:r>
              <a:rPr lang="en-US" sz="800" dirty="0">
                <a:latin typeface="+mn-lt"/>
              </a:rPr>
              <a:t>: </a:t>
            </a:r>
            <a:r>
              <a:rPr lang="en-US" sz="800" dirty="0">
                <a:hlinkClick r:id="rId5"/>
              </a:rPr>
              <a:t>https://www.apache.org/foundation/thanks.html</a:t>
            </a:r>
            <a:endParaRPr lang="en-US" sz="800" dirty="0"/>
          </a:p>
        </p:txBody>
      </p:sp>
      <p:sp>
        <p:nvSpPr>
          <p:cNvPr id="3" name="Slide Number Placeholder 2">
            <a:extLst>
              <a:ext uri="{FF2B5EF4-FFF2-40B4-BE49-F238E27FC236}">
                <a16:creationId xmlns:a16="http://schemas.microsoft.com/office/drawing/2014/main" id="{F8334098-9C81-DD4C-B30A-53EC393D5D4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42</a:t>
            </a:fld>
            <a:endParaRPr lang="en"/>
          </a:p>
        </p:txBody>
      </p:sp>
    </p:spTree>
    <p:extLst>
      <p:ext uri="{BB962C8B-B14F-4D97-AF65-F5344CB8AC3E}">
        <p14:creationId xmlns:p14="http://schemas.microsoft.com/office/powerpoint/2010/main" val="178817432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A969CA-F6E5-474B-BE7F-9644F1B02554}"/>
              </a:ext>
            </a:extLst>
          </p:cNvPr>
          <p:cNvSpPr>
            <a:spLocks noGrp="1"/>
          </p:cNvSpPr>
          <p:nvPr>
            <p:ph type="title"/>
          </p:nvPr>
        </p:nvSpPr>
        <p:spPr/>
        <p:txBody>
          <a:bodyPr/>
          <a:lstStyle/>
          <a:p>
            <a:r>
              <a:rPr lang="en-US" dirty="0">
                <a:solidFill>
                  <a:schemeClr val="accent6">
                    <a:lumMod val="50000"/>
                  </a:schemeClr>
                </a:solidFill>
                <a:latin typeface="+mj-lt"/>
              </a:rPr>
              <a:t>Comparison with other OSS options: Hadoop</a:t>
            </a:r>
          </a:p>
        </p:txBody>
      </p:sp>
      <p:graphicFrame>
        <p:nvGraphicFramePr>
          <p:cNvPr id="5" name="Table 4">
            <a:extLst>
              <a:ext uri="{FF2B5EF4-FFF2-40B4-BE49-F238E27FC236}">
                <a16:creationId xmlns:a16="http://schemas.microsoft.com/office/drawing/2014/main" id="{80D81686-5FCB-7343-9D83-FBA8F688F1A2}"/>
              </a:ext>
            </a:extLst>
          </p:cNvPr>
          <p:cNvGraphicFramePr>
            <a:graphicFrameLocks noGrp="1"/>
          </p:cNvGraphicFramePr>
          <p:nvPr>
            <p:extLst>
              <p:ext uri="{D42A27DB-BD31-4B8C-83A1-F6EECF244321}">
                <p14:modId xmlns:p14="http://schemas.microsoft.com/office/powerpoint/2010/main" val="2991849977"/>
              </p:ext>
            </p:extLst>
          </p:nvPr>
        </p:nvGraphicFramePr>
        <p:xfrm>
          <a:off x="1239078" y="1305339"/>
          <a:ext cx="6765236" cy="2897411"/>
        </p:xfrm>
        <a:graphic>
          <a:graphicData uri="http://schemas.openxmlformats.org/drawingml/2006/table">
            <a:tbl>
              <a:tblPr firstRow="1" bandRow="1">
                <a:tableStyleId>{9DCAF9ED-07DC-4A11-8D7F-57B35C25682E}</a:tableStyleId>
              </a:tblPr>
              <a:tblGrid>
                <a:gridCol w="1799982">
                  <a:extLst>
                    <a:ext uri="{9D8B030D-6E8A-4147-A177-3AD203B41FA5}">
                      <a16:colId xmlns:a16="http://schemas.microsoft.com/office/drawing/2014/main" val="970440002"/>
                    </a:ext>
                  </a:extLst>
                </a:gridCol>
                <a:gridCol w="2482627">
                  <a:extLst>
                    <a:ext uri="{9D8B030D-6E8A-4147-A177-3AD203B41FA5}">
                      <a16:colId xmlns:a16="http://schemas.microsoft.com/office/drawing/2014/main" val="3339111053"/>
                    </a:ext>
                  </a:extLst>
                </a:gridCol>
                <a:gridCol w="2482627">
                  <a:extLst>
                    <a:ext uri="{9D8B030D-6E8A-4147-A177-3AD203B41FA5}">
                      <a16:colId xmlns:a16="http://schemas.microsoft.com/office/drawing/2014/main" val="3486708341"/>
                    </a:ext>
                  </a:extLst>
                </a:gridCol>
              </a:tblGrid>
              <a:tr h="384313">
                <a:tc>
                  <a:txBody>
                    <a:bodyPr/>
                    <a:lstStyle/>
                    <a:p>
                      <a:pPr algn="l"/>
                      <a:r>
                        <a:rPr lang="en-US" sz="1600" dirty="0"/>
                        <a:t>Parameters</a:t>
                      </a:r>
                    </a:p>
                  </a:txBody>
                  <a:tcPr/>
                </a:tc>
                <a:tc>
                  <a:txBody>
                    <a:bodyPr/>
                    <a:lstStyle/>
                    <a:p>
                      <a:pPr algn="ctr"/>
                      <a:r>
                        <a:rPr lang="en-US" sz="1600" dirty="0"/>
                        <a:t>Spark</a:t>
                      </a:r>
                    </a:p>
                  </a:txBody>
                  <a:tcPr/>
                </a:tc>
                <a:tc>
                  <a:txBody>
                    <a:bodyPr/>
                    <a:lstStyle/>
                    <a:p>
                      <a:pPr algn="ctr"/>
                      <a:r>
                        <a:rPr lang="en-US" sz="1600" dirty="0"/>
                        <a:t>Hadoop</a:t>
                      </a:r>
                    </a:p>
                  </a:txBody>
                  <a:tcPr/>
                </a:tc>
                <a:extLst>
                  <a:ext uri="{0D108BD9-81ED-4DB2-BD59-A6C34878D82A}">
                    <a16:rowId xmlns:a16="http://schemas.microsoft.com/office/drawing/2014/main" val="1778418817"/>
                  </a:ext>
                </a:extLst>
              </a:tr>
              <a:tr h="1150043">
                <a:tc>
                  <a:txBody>
                    <a:bodyPr/>
                    <a:lstStyle/>
                    <a:p>
                      <a:pPr marL="0" indent="0">
                        <a:buFontTx/>
                        <a:buNone/>
                      </a:pPr>
                      <a:r>
                        <a:rPr lang="en-US" sz="1400" b="1" dirty="0">
                          <a:solidFill>
                            <a:srgbClr val="002060"/>
                          </a:solidFill>
                        </a:rPr>
                        <a:t>Performance</a:t>
                      </a:r>
                    </a:p>
                  </a:txBody>
                  <a:tcPr anchor="ctr"/>
                </a:tc>
                <a:tc>
                  <a:txBody>
                    <a:bodyPr/>
                    <a:lstStyle/>
                    <a:p>
                      <a:pPr marL="0" indent="0">
                        <a:buFont typeface="Arial" panose="020B0604020202020204" pitchFamily="34" charset="0"/>
                        <a:buNone/>
                      </a:pPr>
                      <a:r>
                        <a:rPr lang="en-US" sz="1200" b="1" dirty="0">
                          <a:solidFill>
                            <a:srgbClr val="002060"/>
                          </a:solidFill>
                        </a:rPr>
                        <a:t>Faster, in-memory processing </a:t>
                      </a:r>
                      <a:r>
                        <a:rPr lang="en-US" sz="1200" dirty="0">
                          <a:solidFill>
                            <a:srgbClr val="002060"/>
                          </a:solidFill>
                        </a:rPr>
                        <a:t>provides </a:t>
                      </a:r>
                      <a:r>
                        <a:rPr lang="en-US" sz="1200" b="1" dirty="0">
                          <a:solidFill>
                            <a:srgbClr val="002060"/>
                          </a:solidFill>
                        </a:rPr>
                        <a:t>real-time analytics </a:t>
                      </a:r>
                      <a:r>
                        <a:rPr lang="en-US" sz="1200" dirty="0">
                          <a:solidFill>
                            <a:srgbClr val="002060"/>
                          </a:solidFill>
                        </a:rPr>
                        <a:t>including machine learning models</a:t>
                      </a:r>
                    </a:p>
                  </a:txBody>
                  <a:tcPr anchor="ctr"/>
                </a:tc>
                <a:tc>
                  <a:txBody>
                    <a:bodyPr/>
                    <a:lstStyle/>
                    <a:p>
                      <a:r>
                        <a:rPr lang="en-US" sz="1200" b="1" dirty="0">
                          <a:solidFill>
                            <a:srgbClr val="002060"/>
                          </a:solidFill>
                        </a:rPr>
                        <a:t>Slower processing </a:t>
                      </a:r>
                      <a:r>
                        <a:rPr lang="en-US" sz="1200" dirty="0">
                          <a:solidFill>
                            <a:srgbClr val="002060"/>
                          </a:solidFill>
                        </a:rPr>
                        <a:t>speed due to batch processing and </a:t>
                      </a:r>
                      <a:r>
                        <a:rPr lang="en-US" sz="1200" b="1" dirty="0">
                          <a:solidFill>
                            <a:srgbClr val="002060"/>
                          </a:solidFill>
                        </a:rPr>
                        <a:t>use of disk </a:t>
                      </a:r>
                      <a:r>
                        <a:rPr lang="en-US" sz="1200" dirty="0">
                          <a:solidFill>
                            <a:srgbClr val="002060"/>
                          </a:solidFill>
                        </a:rPr>
                        <a:t>over memory</a:t>
                      </a:r>
                    </a:p>
                  </a:txBody>
                  <a:tcPr anchor="ctr"/>
                </a:tc>
                <a:extLst>
                  <a:ext uri="{0D108BD9-81ED-4DB2-BD59-A6C34878D82A}">
                    <a16:rowId xmlns:a16="http://schemas.microsoft.com/office/drawing/2014/main" val="562603474"/>
                  </a:ext>
                </a:extLst>
              </a:tr>
              <a:tr h="1363055">
                <a:tc>
                  <a:txBody>
                    <a:bodyPr/>
                    <a:lstStyle/>
                    <a:p>
                      <a:pPr marL="0" indent="0">
                        <a:buFontTx/>
                        <a:buNone/>
                      </a:pPr>
                      <a:r>
                        <a:rPr lang="en-US" sz="1400" b="1" dirty="0">
                          <a:solidFill>
                            <a:srgbClr val="002060"/>
                          </a:solidFill>
                        </a:rPr>
                        <a:t>Ease of Use </a:t>
                      </a:r>
                    </a:p>
                  </a:txBody>
                  <a:tcPr anchor="ctr"/>
                </a:tc>
                <a:tc>
                  <a:txBody>
                    <a:bodyPr/>
                    <a:lstStyle/>
                    <a:p>
                      <a:pPr marL="0" indent="0" algn="l">
                        <a:buFont typeface="Arial" panose="020B0604020202020204" pitchFamily="34" charset="0"/>
                        <a:buNone/>
                      </a:pPr>
                      <a:r>
                        <a:rPr lang="en-US" sz="1200" dirty="0">
                          <a:solidFill>
                            <a:srgbClr val="002060"/>
                          </a:solidFill>
                        </a:rPr>
                        <a:t>User friendly </a:t>
                      </a:r>
                      <a:r>
                        <a:rPr lang="en-US" sz="1200" b="1" dirty="0">
                          <a:solidFill>
                            <a:srgbClr val="002060"/>
                          </a:solidFill>
                        </a:rPr>
                        <a:t>APIs in Python and Spark SQL</a:t>
                      </a:r>
                      <a:r>
                        <a:rPr lang="en-US" sz="1200" dirty="0">
                          <a:solidFill>
                            <a:srgbClr val="002060"/>
                          </a:solidFill>
                        </a:rPr>
                        <a:t>; </a:t>
                      </a:r>
                    </a:p>
                    <a:p>
                      <a:pPr marL="0" indent="0" algn="l">
                        <a:buFont typeface="Arial" panose="020B0604020202020204" pitchFamily="34" charset="0"/>
                        <a:buNone/>
                      </a:pPr>
                      <a:r>
                        <a:rPr lang="en-US" sz="1200" b="1" dirty="0">
                          <a:solidFill>
                            <a:srgbClr val="002060"/>
                          </a:solidFill>
                        </a:rPr>
                        <a:t>Machine Learning library </a:t>
                      </a:r>
                      <a:r>
                        <a:rPr lang="en-US" sz="1200" dirty="0">
                          <a:solidFill>
                            <a:srgbClr val="002060"/>
                          </a:solidFill>
                        </a:rPr>
                        <a:t>for developing and running machine learning applications</a:t>
                      </a:r>
                    </a:p>
                  </a:txBody>
                  <a:tcPr anchor="ctr"/>
                </a:tc>
                <a:tc>
                  <a:txBody>
                    <a:bodyPr/>
                    <a:lstStyle/>
                    <a:p>
                      <a:pPr algn="l"/>
                      <a:r>
                        <a:rPr lang="en-US" sz="1200" dirty="0">
                          <a:solidFill>
                            <a:srgbClr val="002060"/>
                          </a:solidFill>
                        </a:rPr>
                        <a:t>Uses Mahout for machine learning; </a:t>
                      </a:r>
                    </a:p>
                    <a:p>
                      <a:pPr algn="l"/>
                      <a:r>
                        <a:rPr lang="en-US" sz="1200" dirty="0">
                          <a:solidFill>
                            <a:srgbClr val="002060"/>
                          </a:solidFill>
                        </a:rPr>
                        <a:t>Can lead to additional training costs</a:t>
                      </a:r>
                    </a:p>
                  </a:txBody>
                  <a:tcPr anchor="ctr"/>
                </a:tc>
                <a:extLst>
                  <a:ext uri="{0D108BD9-81ED-4DB2-BD59-A6C34878D82A}">
                    <a16:rowId xmlns:a16="http://schemas.microsoft.com/office/drawing/2014/main" val="2852860691"/>
                  </a:ext>
                </a:extLst>
              </a:tr>
            </a:tbl>
          </a:graphicData>
        </a:graphic>
      </p:graphicFrame>
      <p:sp>
        <p:nvSpPr>
          <p:cNvPr id="6" name="TextBox 5">
            <a:extLst>
              <a:ext uri="{FF2B5EF4-FFF2-40B4-BE49-F238E27FC236}">
                <a16:creationId xmlns:a16="http://schemas.microsoft.com/office/drawing/2014/main" id="{7BEDE38F-453E-BE46-BEDB-077E04921294}"/>
              </a:ext>
            </a:extLst>
          </p:cNvPr>
          <p:cNvSpPr txBox="1"/>
          <p:nvPr/>
        </p:nvSpPr>
        <p:spPr>
          <a:xfrm>
            <a:off x="729450" y="4744528"/>
            <a:ext cx="7688700" cy="338554"/>
          </a:xfrm>
          <a:prstGeom prst="rect">
            <a:avLst/>
          </a:prstGeom>
          <a:noFill/>
        </p:spPr>
        <p:txBody>
          <a:bodyPr wrap="square" rtlCol="0">
            <a:spAutoFit/>
          </a:bodyPr>
          <a:lstStyle/>
          <a:p>
            <a:r>
              <a:rPr lang="en-US" sz="800" dirty="0">
                <a:solidFill>
                  <a:srgbClr val="FF0000"/>
                </a:solidFill>
                <a:latin typeface="+mn-lt"/>
              </a:rPr>
              <a:t>References</a:t>
            </a:r>
            <a:r>
              <a:rPr lang="en-US" sz="800" dirty="0">
                <a:latin typeface="+mn-lt"/>
              </a:rPr>
              <a:t>: </a:t>
            </a:r>
            <a:r>
              <a:rPr lang="en-US" sz="800" dirty="0">
                <a:latin typeface="+mn-lt"/>
                <a:hlinkClick r:id="rId3"/>
              </a:rPr>
              <a:t>https://www.datamation.com/data-center/hadoop-vs.-spark-the-new-age-of-big-data.html</a:t>
            </a:r>
            <a:r>
              <a:rPr lang="en-US" sz="800" dirty="0">
                <a:latin typeface="+mn-lt"/>
              </a:rPr>
              <a:t>; </a:t>
            </a:r>
            <a:r>
              <a:rPr lang="en-US" sz="800" dirty="0">
                <a:latin typeface="+mn-lt"/>
                <a:hlinkClick r:id="rId4"/>
              </a:rPr>
              <a:t>https://logz.io/blog/hadoop-vs-spark/</a:t>
            </a:r>
            <a:r>
              <a:rPr lang="en-US" sz="800" dirty="0">
                <a:latin typeface="+mn-lt"/>
              </a:rPr>
              <a:t>; https://</a:t>
            </a:r>
            <a:r>
              <a:rPr lang="en-US" sz="800" dirty="0" err="1">
                <a:latin typeface="+mn-lt"/>
              </a:rPr>
              <a:t>www.datamation.com</a:t>
            </a:r>
            <a:r>
              <a:rPr lang="en-US" sz="800" dirty="0">
                <a:latin typeface="+mn-lt"/>
              </a:rPr>
              <a:t>/data-center/</a:t>
            </a:r>
            <a:r>
              <a:rPr lang="en-US" sz="800" dirty="0" err="1">
                <a:latin typeface="+mn-lt"/>
              </a:rPr>
              <a:t>hadoop</a:t>
            </a:r>
            <a:r>
              <a:rPr lang="en-US" sz="800" dirty="0">
                <a:latin typeface="+mn-lt"/>
              </a:rPr>
              <a:t>-vs.-spark-the-new-age-of-big-</a:t>
            </a:r>
            <a:r>
              <a:rPr lang="en-US" sz="800" dirty="0" err="1">
                <a:latin typeface="+mn-lt"/>
              </a:rPr>
              <a:t>data.html</a:t>
            </a:r>
            <a:endParaRPr lang="en-US" sz="800" dirty="0">
              <a:latin typeface="+mn-lt"/>
            </a:endParaRPr>
          </a:p>
        </p:txBody>
      </p:sp>
      <p:sp>
        <p:nvSpPr>
          <p:cNvPr id="3" name="Slide Number Placeholder 2">
            <a:extLst>
              <a:ext uri="{FF2B5EF4-FFF2-40B4-BE49-F238E27FC236}">
                <a16:creationId xmlns:a16="http://schemas.microsoft.com/office/drawing/2014/main" id="{B5227896-F76D-3746-B783-8BC30D001AD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43</a:t>
            </a:fld>
            <a:endParaRPr lang="en"/>
          </a:p>
        </p:txBody>
      </p:sp>
    </p:spTree>
    <p:extLst>
      <p:ext uri="{BB962C8B-B14F-4D97-AF65-F5344CB8AC3E}">
        <p14:creationId xmlns:p14="http://schemas.microsoft.com/office/powerpoint/2010/main" val="81272297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A969CA-F6E5-474B-BE7F-9644F1B02554}"/>
              </a:ext>
            </a:extLst>
          </p:cNvPr>
          <p:cNvSpPr>
            <a:spLocks noGrp="1"/>
          </p:cNvSpPr>
          <p:nvPr>
            <p:ph type="title"/>
          </p:nvPr>
        </p:nvSpPr>
        <p:spPr/>
        <p:txBody>
          <a:bodyPr/>
          <a:lstStyle/>
          <a:p>
            <a:r>
              <a:rPr lang="en-US" dirty="0">
                <a:solidFill>
                  <a:schemeClr val="accent6">
                    <a:lumMod val="50000"/>
                  </a:schemeClr>
                </a:solidFill>
                <a:latin typeface="+mj-lt"/>
              </a:rPr>
              <a:t>Comparison with other OSS options: Hadoop</a:t>
            </a:r>
          </a:p>
        </p:txBody>
      </p:sp>
      <p:graphicFrame>
        <p:nvGraphicFramePr>
          <p:cNvPr id="5" name="Table 4">
            <a:extLst>
              <a:ext uri="{FF2B5EF4-FFF2-40B4-BE49-F238E27FC236}">
                <a16:creationId xmlns:a16="http://schemas.microsoft.com/office/drawing/2014/main" id="{80D81686-5FCB-7343-9D83-FBA8F688F1A2}"/>
              </a:ext>
            </a:extLst>
          </p:cNvPr>
          <p:cNvGraphicFramePr>
            <a:graphicFrameLocks noGrp="1"/>
          </p:cNvGraphicFramePr>
          <p:nvPr>
            <p:extLst>
              <p:ext uri="{D42A27DB-BD31-4B8C-83A1-F6EECF244321}">
                <p14:modId xmlns:p14="http://schemas.microsoft.com/office/powerpoint/2010/main" val="1574032459"/>
              </p:ext>
            </p:extLst>
          </p:nvPr>
        </p:nvGraphicFramePr>
        <p:xfrm>
          <a:off x="998764" y="1285461"/>
          <a:ext cx="7146471" cy="2915493"/>
        </p:xfrm>
        <a:graphic>
          <a:graphicData uri="http://schemas.openxmlformats.org/drawingml/2006/table">
            <a:tbl>
              <a:tblPr firstRow="1" bandRow="1">
                <a:tableStyleId>{9DCAF9ED-07DC-4A11-8D7F-57B35C25682E}</a:tableStyleId>
              </a:tblPr>
              <a:tblGrid>
                <a:gridCol w="1901415">
                  <a:extLst>
                    <a:ext uri="{9D8B030D-6E8A-4147-A177-3AD203B41FA5}">
                      <a16:colId xmlns:a16="http://schemas.microsoft.com/office/drawing/2014/main" val="970440002"/>
                    </a:ext>
                  </a:extLst>
                </a:gridCol>
                <a:gridCol w="2622528">
                  <a:extLst>
                    <a:ext uri="{9D8B030D-6E8A-4147-A177-3AD203B41FA5}">
                      <a16:colId xmlns:a16="http://schemas.microsoft.com/office/drawing/2014/main" val="3339111053"/>
                    </a:ext>
                  </a:extLst>
                </a:gridCol>
                <a:gridCol w="2622528">
                  <a:extLst>
                    <a:ext uri="{9D8B030D-6E8A-4147-A177-3AD203B41FA5}">
                      <a16:colId xmlns:a16="http://schemas.microsoft.com/office/drawing/2014/main" val="3486708341"/>
                    </a:ext>
                  </a:extLst>
                </a:gridCol>
              </a:tblGrid>
              <a:tr h="420644">
                <a:tc>
                  <a:txBody>
                    <a:bodyPr/>
                    <a:lstStyle/>
                    <a:p>
                      <a:pPr algn="l"/>
                      <a:r>
                        <a:rPr lang="en-US" sz="1600" dirty="0"/>
                        <a:t>Parameters</a:t>
                      </a:r>
                    </a:p>
                  </a:txBody>
                  <a:tcPr/>
                </a:tc>
                <a:tc>
                  <a:txBody>
                    <a:bodyPr/>
                    <a:lstStyle/>
                    <a:p>
                      <a:pPr algn="ctr"/>
                      <a:r>
                        <a:rPr lang="en-US" sz="1600" dirty="0"/>
                        <a:t>Spark</a:t>
                      </a:r>
                    </a:p>
                  </a:txBody>
                  <a:tcPr/>
                </a:tc>
                <a:tc>
                  <a:txBody>
                    <a:bodyPr/>
                    <a:lstStyle/>
                    <a:p>
                      <a:pPr algn="ctr"/>
                      <a:r>
                        <a:rPr lang="en-US" sz="1600" dirty="0"/>
                        <a:t>Hadoop</a:t>
                      </a:r>
                    </a:p>
                  </a:txBody>
                  <a:tcPr/>
                </a:tc>
                <a:extLst>
                  <a:ext uri="{0D108BD9-81ED-4DB2-BD59-A6C34878D82A}">
                    <a16:rowId xmlns:a16="http://schemas.microsoft.com/office/drawing/2014/main" val="1778418817"/>
                  </a:ext>
                </a:extLst>
              </a:tr>
              <a:tr h="1063851">
                <a:tc>
                  <a:txBody>
                    <a:bodyPr/>
                    <a:lstStyle/>
                    <a:p>
                      <a:pPr marL="0" indent="0">
                        <a:buFontTx/>
                        <a:buNone/>
                      </a:pPr>
                      <a:r>
                        <a:rPr lang="en-US" sz="1400" b="1" dirty="0">
                          <a:solidFill>
                            <a:srgbClr val="002060"/>
                          </a:solidFill>
                        </a:rPr>
                        <a:t>Costs</a:t>
                      </a:r>
                    </a:p>
                  </a:txBody>
                  <a:tcPr anchor="ctr"/>
                </a:tc>
                <a:tc>
                  <a:txBody>
                    <a:bodyPr/>
                    <a:lstStyle/>
                    <a:p>
                      <a:pPr marL="0" indent="0" algn="l">
                        <a:buFont typeface="Arial" panose="020B0604020202020204" pitchFamily="34" charset="0"/>
                        <a:buNone/>
                      </a:pPr>
                      <a:r>
                        <a:rPr lang="en-US" sz="1200" dirty="0">
                          <a:solidFill>
                            <a:srgbClr val="002060"/>
                          </a:solidFill>
                        </a:rPr>
                        <a:t>Requires </a:t>
                      </a:r>
                      <a:r>
                        <a:rPr lang="en-US" sz="1200" b="1" dirty="0">
                          <a:solidFill>
                            <a:srgbClr val="002060"/>
                          </a:solidFill>
                        </a:rPr>
                        <a:t>RAM space but fewer investment in systems </a:t>
                      </a:r>
                      <a:r>
                        <a:rPr lang="en-US" sz="1200" dirty="0">
                          <a:solidFill>
                            <a:srgbClr val="002060"/>
                          </a:solidFill>
                        </a:rPr>
                        <a:t>for cluster management; reducing long– term costs </a:t>
                      </a:r>
                    </a:p>
                  </a:txBody>
                  <a:tcPr anchor="ctr"/>
                </a:tc>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dirty="0">
                          <a:solidFill>
                            <a:srgbClr val="002060"/>
                          </a:solidFill>
                        </a:rPr>
                        <a:t>Requires </a:t>
                      </a:r>
                      <a:r>
                        <a:rPr lang="en-US" sz="1200" b="1" dirty="0">
                          <a:solidFill>
                            <a:srgbClr val="002060"/>
                          </a:solidFill>
                        </a:rPr>
                        <a:t>significant hardware investment </a:t>
                      </a:r>
                      <a:r>
                        <a:rPr lang="en-US" sz="1200" dirty="0">
                          <a:solidFill>
                            <a:srgbClr val="002060"/>
                          </a:solidFill>
                        </a:rPr>
                        <a:t>for disk space and to distribute the disk I/O over multiple systems</a:t>
                      </a:r>
                    </a:p>
                  </a:txBody>
                  <a:tcPr anchor="ctr"/>
                </a:tc>
                <a:extLst>
                  <a:ext uri="{0D108BD9-81ED-4DB2-BD59-A6C34878D82A}">
                    <a16:rowId xmlns:a16="http://schemas.microsoft.com/office/drawing/2014/main" val="2830538846"/>
                  </a:ext>
                </a:extLst>
              </a:tr>
              <a:tr h="1430998">
                <a:tc>
                  <a:txBody>
                    <a:bodyPr/>
                    <a:lstStyle/>
                    <a:p>
                      <a:pPr marL="0" indent="0">
                        <a:buFontTx/>
                        <a:buNone/>
                      </a:pPr>
                      <a:r>
                        <a:rPr lang="en-US" sz="1400" b="1" dirty="0">
                          <a:solidFill>
                            <a:srgbClr val="002060"/>
                          </a:solidFill>
                        </a:rPr>
                        <a:t>Data Processing</a:t>
                      </a:r>
                    </a:p>
                  </a:txBody>
                  <a:tcPr anchor="ctr"/>
                </a:tc>
                <a:tc>
                  <a:txBody>
                    <a:bodyPr/>
                    <a:lstStyle/>
                    <a:p>
                      <a:pPr marL="0" indent="0" algn="l">
                        <a:buFont typeface="Arial" panose="020B0604020202020204" pitchFamily="34" charset="0"/>
                        <a:buNone/>
                      </a:pPr>
                      <a:r>
                        <a:rPr lang="en-US" sz="1400" b="1" dirty="0">
                          <a:solidFill>
                            <a:srgbClr val="002060"/>
                          </a:solidFill>
                        </a:rPr>
                        <a:t>Si</a:t>
                      </a:r>
                      <a:r>
                        <a:rPr lang="en-US" sz="1200" b="1" dirty="0">
                          <a:solidFill>
                            <a:srgbClr val="002060"/>
                          </a:solidFill>
                        </a:rPr>
                        <a:t>ngle- step </a:t>
                      </a:r>
                      <a:r>
                        <a:rPr lang="en-US" sz="1200" dirty="0">
                          <a:solidFill>
                            <a:srgbClr val="002060"/>
                          </a:solidFill>
                        </a:rPr>
                        <a:t>and in memory </a:t>
                      </a:r>
                      <a:r>
                        <a:rPr lang="en-US" sz="1200" b="0" dirty="0">
                          <a:solidFill>
                            <a:srgbClr val="002060"/>
                          </a:solidFill>
                        </a:rPr>
                        <a:t>processing</a:t>
                      </a:r>
                      <a:r>
                        <a:rPr lang="en-US" sz="1200" b="1" dirty="0">
                          <a:solidFill>
                            <a:srgbClr val="002060"/>
                          </a:solidFill>
                        </a:rPr>
                        <a:t> </a:t>
                      </a:r>
                      <a:r>
                        <a:rPr lang="en-US" sz="1200" dirty="0">
                          <a:solidFill>
                            <a:srgbClr val="002060"/>
                          </a:solidFill>
                        </a:rPr>
                        <a:t>leading to </a:t>
                      </a:r>
                      <a:r>
                        <a:rPr lang="en-US" sz="1200" b="1" dirty="0">
                          <a:solidFill>
                            <a:srgbClr val="002060"/>
                          </a:solidFill>
                        </a:rPr>
                        <a:t>faster query processing</a:t>
                      </a:r>
                      <a:r>
                        <a:rPr lang="en-US" sz="1200" dirty="0">
                          <a:solidFill>
                            <a:srgbClr val="002060"/>
                          </a:solidFill>
                        </a:rPr>
                        <a:t>; </a:t>
                      </a:r>
                    </a:p>
                    <a:p>
                      <a:pPr marL="0" indent="0" algn="l">
                        <a:buFont typeface="Arial" panose="020B0604020202020204" pitchFamily="34" charset="0"/>
                        <a:buNone/>
                      </a:pPr>
                      <a:endParaRPr lang="en-US" sz="1200" dirty="0">
                        <a:solidFill>
                          <a:srgbClr val="002060"/>
                        </a:solidFill>
                      </a:endParaRPr>
                    </a:p>
                    <a:p>
                      <a:pPr marL="0" indent="0" algn="l">
                        <a:buFont typeface="Arial" panose="020B0604020202020204" pitchFamily="34" charset="0"/>
                        <a:buNone/>
                      </a:pPr>
                      <a:r>
                        <a:rPr lang="en-US" sz="1200" dirty="0">
                          <a:solidFill>
                            <a:srgbClr val="002060"/>
                          </a:solidFill>
                        </a:rPr>
                        <a:t>Also provides </a:t>
                      </a:r>
                      <a:r>
                        <a:rPr lang="en-US" sz="1200" b="1" dirty="0" err="1">
                          <a:solidFill>
                            <a:srgbClr val="002060"/>
                          </a:solidFill>
                        </a:rPr>
                        <a:t>GraphX</a:t>
                      </a:r>
                      <a:r>
                        <a:rPr lang="en-US" sz="1200" dirty="0">
                          <a:solidFill>
                            <a:srgbClr val="002060"/>
                          </a:solidFill>
                        </a:rPr>
                        <a:t>, a graph computation library to view data as graphs and collections</a:t>
                      </a:r>
                    </a:p>
                  </a:txBody>
                  <a:tcPr anchor="ctr"/>
                </a:tc>
                <a:tc>
                  <a:txBody>
                    <a:bodyPr/>
                    <a:lstStyle/>
                    <a:p>
                      <a:pPr algn="l"/>
                      <a:r>
                        <a:rPr lang="en-US" sz="1200" dirty="0">
                          <a:solidFill>
                            <a:srgbClr val="002060"/>
                          </a:solidFill>
                        </a:rPr>
                        <a:t>Batch- processing; </a:t>
                      </a:r>
                    </a:p>
                    <a:p>
                      <a:pPr algn="l"/>
                      <a:r>
                        <a:rPr lang="en-US" sz="1200" dirty="0">
                          <a:solidFill>
                            <a:srgbClr val="002060"/>
                          </a:solidFill>
                        </a:rPr>
                        <a:t>Sequential and </a:t>
                      </a:r>
                      <a:r>
                        <a:rPr lang="en-US" sz="1200" b="1" dirty="0">
                          <a:solidFill>
                            <a:srgbClr val="002060"/>
                          </a:solidFill>
                        </a:rPr>
                        <a:t>less scope for query optimization</a:t>
                      </a:r>
                    </a:p>
                  </a:txBody>
                  <a:tcPr anchor="ctr"/>
                </a:tc>
                <a:extLst>
                  <a:ext uri="{0D108BD9-81ED-4DB2-BD59-A6C34878D82A}">
                    <a16:rowId xmlns:a16="http://schemas.microsoft.com/office/drawing/2014/main" val="490284090"/>
                  </a:ext>
                </a:extLst>
              </a:tr>
            </a:tbl>
          </a:graphicData>
        </a:graphic>
      </p:graphicFrame>
      <p:sp>
        <p:nvSpPr>
          <p:cNvPr id="3" name="Slide Number Placeholder 2">
            <a:extLst>
              <a:ext uri="{FF2B5EF4-FFF2-40B4-BE49-F238E27FC236}">
                <a16:creationId xmlns:a16="http://schemas.microsoft.com/office/drawing/2014/main" id="{B5227896-F76D-3746-B783-8BC30D001AD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44</a:t>
            </a:fld>
            <a:endParaRPr lang="en"/>
          </a:p>
        </p:txBody>
      </p:sp>
      <p:sp>
        <p:nvSpPr>
          <p:cNvPr id="7" name="TextBox 6">
            <a:extLst>
              <a:ext uri="{FF2B5EF4-FFF2-40B4-BE49-F238E27FC236}">
                <a16:creationId xmlns:a16="http://schemas.microsoft.com/office/drawing/2014/main" id="{112C332F-05CB-B646-B9EE-48A2061D5DE5}"/>
              </a:ext>
            </a:extLst>
          </p:cNvPr>
          <p:cNvSpPr txBox="1"/>
          <p:nvPr/>
        </p:nvSpPr>
        <p:spPr>
          <a:xfrm>
            <a:off x="729450" y="4744528"/>
            <a:ext cx="7688700" cy="338554"/>
          </a:xfrm>
          <a:prstGeom prst="rect">
            <a:avLst/>
          </a:prstGeom>
          <a:noFill/>
        </p:spPr>
        <p:txBody>
          <a:bodyPr wrap="square" rtlCol="0">
            <a:spAutoFit/>
          </a:bodyPr>
          <a:lstStyle/>
          <a:p>
            <a:r>
              <a:rPr lang="en-US" sz="800" dirty="0">
                <a:solidFill>
                  <a:srgbClr val="FF0000"/>
                </a:solidFill>
                <a:latin typeface="+mn-lt"/>
              </a:rPr>
              <a:t>References</a:t>
            </a:r>
            <a:r>
              <a:rPr lang="en-US" sz="800" dirty="0">
                <a:latin typeface="+mn-lt"/>
              </a:rPr>
              <a:t>: </a:t>
            </a:r>
            <a:r>
              <a:rPr lang="en-US" sz="800" dirty="0">
                <a:latin typeface="+mn-lt"/>
                <a:hlinkClick r:id="rId3"/>
              </a:rPr>
              <a:t>https://www.datamation.com/data-center/hadoop-vs.-spark-the-new-age-of-big-data.html</a:t>
            </a:r>
            <a:r>
              <a:rPr lang="en-US" sz="800" dirty="0">
                <a:latin typeface="+mn-lt"/>
              </a:rPr>
              <a:t>; </a:t>
            </a:r>
            <a:r>
              <a:rPr lang="en-US" sz="800" dirty="0">
                <a:latin typeface="+mn-lt"/>
                <a:hlinkClick r:id="rId4"/>
              </a:rPr>
              <a:t>https://logz.io/blog/hadoop-vs-spark/</a:t>
            </a:r>
            <a:r>
              <a:rPr lang="en-US" sz="800" dirty="0">
                <a:latin typeface="+mn-lt"/>
              </a:rPr>
              <a:t>; https://</a:t>
            </a:r>
            <a:r>
              <a:rPr lang="en-US" sz="800" dirty="0" err="1">
                <a:latin typeface="+mn-lt"/>
              </a:rPr>
              <a:t>www.datamation.com</a:t>
            </a:r>
            <a:r>
              <a:rPr lang="en-US" sz="800" dirty="0">
                <a:latin typeface="+mn-lt"/>
              </a:rPr>
              <a:t>/data-center/</a:t>
            </a:r>
            <a:r>
              <a:rPr lang="en-US" sz="800" dirty="0" err="1">
                <a:latin typeface="+mn-lt"/>
              </a:rPr>
              <a:t>hadoop</a:t>
            </a:r>
            <a:r>
              <a:rPr lang="en-US" sz="800" dirty="0">
                <a:latin typeface="+mn-lt"/>
              </a:rPr>
              <a:t>-vs.-spark-the-new-age-of-big-</a:t>
            </a:r>
            <a:r>
              <a:rPr lang="en-US" sz="800" dirty="0" err="1">
                <a:latin typeface="+mn-lt"/>
              </a:rPr>
              <a:t>data.html</a:t>
            </a:r>
            <a:endParaRPr lang="en-US" sz="800" dirty="0">
              <a:latin typeface="+mn-lt"/>
            </a:endParaRPr>
          </a:p>
        </p:txBody>
      </p:sp>
    </p:spTree>
    <p:extLst>
      <p:ext uri="{BB962C8B-B14F-4D97-AF65-F5344CB8AC3E}">
        <p14:creationId xmlns:p14="http://schemas.microsoft.com/office/powerpoint/2010/main" val="96068272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A969CA-F6E5-474B-BE7F-9644F1B02554}"/>
              </a:ext>
            </a:extLst>
          </p:cNvPr>
          <p:cNvSpPr>
            <a:spLocks noGrp="1"/>
          </p:cNvSpPr>
          <p:nvPr>
            <p:ph type="title"/>
          </p:nvPr>
        </p:nvSpPr>
        <p:spPr/>
        <p:txBody>
          <a:bodyPr/>
          <a:lstStyle/>
          <a:p>
            <a:r>
              <a:rPr lang="en-US" dirty="0">
                <a:solidFill>
                  <a:schemeClr val="accent6">
                    <a:lumMod val="50000"/>
                  </a:schemeClr>
                </a:solidFill>
                <a:latin typeface="+mj-lt"/>
              </a:rPr>
              <a:t>Comparison with other OSS options: Hadoop</a:t>
            </a:r>
          </a:p>
        </p:txBody>
      </p:sp>
      <p:graphicFrame>
        <p:nvGraphicFramePr>
          <p:cNvPr id="5" name="Table 4">
            <a:extLst>
              <a:ext uri="{FF2B5EF4-FFF2-40B4-BE49-F238E27FC236}">
                <a16:creationId xmlns:a16="http://schemas.microsoft.com/office/drawing/2014/main" id="{80D81686-5FCB-7343-9D83-FBA8F688F1A2}"/>
              </a:ext>
            </a:extLst>
          </p:cNvPr>
          <p:cNvGraphicFramePr>
            <a:graphicFrameLocks noGrp="1"/>
          </p:cNvGraphicFramePr>
          <p:nvPr>
            <p:extLst>
              <p:ext uri="{D42A27DB-BD31-4B8C-83A1-F6EECF244321}">
                <p14:modId xmlns:p14="http://schemas.microsoft.com/office/powerpoint/2010/main" val="2510666703"/>
              </p:ext>
            </p:extLst>
          </p:nvPr>
        </p:nvGraphicFramePr>
        <p:xfrm>
          <a:off x="978886" y="1535429"/>
          <a:ext cx="7186227" cy="2493232"/>
        </p:xfrm>
        <a:graphic>
          <a:graphicData uri="http://schemas.openxmlformats.org/drawingml/2006/table">
            <a:tbl>
              <a:tblPr firstRow="1" bandRow="1">
                <a:tableStyleId>{9DCAF9ED-07DC-4A11-8D7F-57B35C25682E}</a:tableStyleId>
              </a:tblPr>
              <a:tblGrid>
                <a:gridCol w="1705318">
                  <a:extLst>
                    <a:ext uri="{9D8B030D-6E8A-4147-A177-3AD203B41FA5}">
                      <a16:colId xmlns:a16="http://schemas.microsoft.com/office/drawing/2014/main" val="970440002"/>
                    </a:ext>
                  </a:extLst>
                </a:gridCol>
                <a:gridCol w="3085500">
                  <a:extLst>
                    <a:ext uri="{9D8B030D-6E8A-4147-A177-3AD203B41FA5}">
                      <a16:colId xmlns:a16="http://schemas.microsoft.com/office/drawing/2014/main" val="3339111053"/>
                    </a:ext>
                  </a:extLst>
                </a:gridCol>
                <a:gridCol w="2395409">
                  <a:extLst>
                    <a:ext uri="{9D8B030D-6E8A-4147-A177-3AD203B41FA5}">
                      <a16:colId xmlns:a16="http://schemas.microsoft.com/office/drawing/2014/main" val="3486708341"/>
                    </a:ext>
                  </a:extLst>
                </a:gridCol>
              </a:tblGrid>
              <a:tr h="403317">
                <a:tc>
                  <a:txBody>
                    <a:bodyPr/>
                    <a:lstStyle/>
                    <a:p>
                      <a:pPr algn="l"/>
                      <a:r>
                        <a:rPr lang="en-US" sz="1600" dirty="0"/>
                        <a:t>Parameters</a:t>
                      </a:r>
                    </a:p>
                  </a:txBody>
                  <a:tcPr/>
                </a:tc>
                <a:tc>
                  <a:txBody>
                    <a:bodyPr/>
                    <a:lstStyle/>
                    <a:p>
                      <a:pPr algn="ctr"/>
                      <a:r>
                        <a:rPr lang="en-US" sz="1600" dirty="0"/>
                        <a:t>Spark</a:t>
                      </a:r>
                    </a:p>
                  </a:txBody>
                  <a:tcPr/>
                </a:tc>
                <a:tc>
                  <a:txBody>
                    <a:bodyPr/>
                    <a:lstStyle/>
                    <a:p>
                      <a:pPr algn="ctr"/>
                      <a:r>
                        <a:rPr lang="en-US" sz="1600" dirty="0"/>
                        <a:t>Hadoop</a:t>
                      </a:r>
                    </a:p>
                  </a:txBody>
                  <a:tcPr/>
                </a:tc>
                <a:extLst>
                  <a:ext uri="{0D108BD9-81ED-4DB2-BD59-A6C34878D82A}">
                    <a16:rowId xmlns:a16="http://schemas.microsoft.com/office/drawing/2014/main" val="1778418817"/>
                  </a:ext>
                </a:extLst>
              </a:tr>
              <a:tr h="2089915">
                <a:tc>
                  <a:txBody>
                    <a:bodyPr/>
                    <a:lstStyle/>
                    <a:p>
                      <a:pPr marL="0" indent="0">
                        <a:buFontTx/>
                        <a:buNone/>
                      </a:pPr>
                      <a:r>
                        <a:rPr lang="en-US" sz="1400" b="1" dirty="0">
                          <a:solidFill>
                            <a:srgbClr val="002060"/>
                          </a:solidFill>
                        </a:rPr>
                        <a:t>Fault Tolerance</a:t>
                      </a:r>
                    </a:p>
                  </a:txBody>
                  <a:tcPr anchor="ctr"/>
                </a:tc>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r>
                        <a:rPr lang="en-US" sz="1200" dirty="0">
                          <a:solidFill>
                            <a:srgbClr val="002060"/>
                          </a:solidFill>
                        </a:rPr>
                        <a:t>Uses </a:t>
                      </a:r>
                      <a:r>
                        <a:rPr lang="en-US" sz="1200" b="1" dirty="0">
                          <a:solidFill>
                            <a:srgbClr val="002060"/>
                          </a:solidFill>
                        </a:rPr>
                        <a:t>RDDs which can operate in parallel </a:t>
                      </a:r>
                      <a:r>
                        <a:rPr lang="en-US" sz="1200" dirty="0">
                          <a:solidFill>
                            <a:srgbClr val="002060"/>
                          </a:solidFill>
                        </a:rPr>
                        <a:t>and </a:t>
                      </a:r>
                      <a:r>
                        <a:rPr lang="en-US" sz="1200" b="1" dirty="0">
                          <a:solidFill>
                            <a:srgbClr val="002060"/>
                          </a:solidFill>
                        </a:rPr>
                        <a:t>reference a dataset in an external storage system</a:t>
                      </a:r>
                      <a:r>
                        <a:rPr lang="en-US" sz="1200" dirty="0">
                          <a:solidFill>
                            <a:srgbClr val="002060"/>
                          </a:solidFill>
                        </a:rPr>
                        <a:t>.</a:t>
                      </a:r>
                    </a:p>
                    <a:p>
                      <a:pPr marL="0" marR="0" indent="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endParaRPr lang="en-US" sz="1200" dirty="0">
                        <a:solidFill>
                          <a:srgbClr val="002060"/>
                        </a:solidFill>
                      </a:endParaRPr>
                    </a:p>
                    <a:p>
                      <a:pPr marL="0" marR="0" indent="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r>
                        <a:rPr lang="en-US" sz="1200" dirty="0">
                          <a:solidFill>
                            <a:srgbClr val="002060"/>
                          </a:solidFill>
                        </a:rPr>
                        <a:t>RDDs are </a:t>
                      </a:r>
                      <a:r>
                        <a:rPr lang="en-US" sz="1200" b="1" dirty="0">
                          <a:solidFill>
                            <a:srgbClr val="002060"/>
                          </a:solidFill>
                        </a:rPr>
                        <a:t>persistent</a:t>
                      </a:r>
                      <a:r>
                        <a:rPr lang="en-US" sz="1200" dirty="0">
                          <a:solidFill>
                            <a:srgbClr val="002060"/>
                          </a:solidFill>
                        </a:rPr>
                        <a:t> ensuring 10x faster future actions on datasets</a:t>
                      </a:r>
                    </a:p>
                    <a:p>
                      <a:pPr marL="0" marR="0" indent="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endParaRPr lang="en-US" sz="1200" dirty="0">
                        <a:solidFill>
                          <a:srgbClr val="002060"/>
                        </a:solidFill>
                      </a:endParaRPr>
                    </a:p>
                    <a:p>
                      <a:pPr marL="0" marR="0" indent="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r>
                        <a:rPr lang="en-US" sz="1200" b="1" dirty="0">
                          <a:solidFill>
                            <a:srgbClr val="002060"/>
                          </a:solidFill>
                        </a:rPr>
                        <a:t>Fault tolerant cache </a:t>
                      </a:r>
                      <a:r>
                        <a:rPr lang="en-US" sz="1200" dirty="0">
                          <a:solidFill>
                            <a:srgbClr val="002060"/>
                          </a:solidFill>
                        </a:rPr>
                        <a:t>that can be automatically recomputed on failure</a:t>
                      </a:r>
                    </a:p>
                  </a:txBody>
                  <a:tcPr anchor="ctr"/>
                </a:tc>
                <a:tc>
                  <a:txBody>
                    <a:bodyPr/>
                    <a:lstStyle/>
                    <a:p>
                      <a:pPr algn="l"/>
                      <a:r>
                        <a:rPr lang="en-US" sz="1200" dirty="0">
                          <a:solidFill>
                            <a:srgbClr val="002060"/>
                          </a:solidFill>
                        </a:rPr>
                        <a:t>Significantly </a:t>
                      </a:r>
                      <a:r>
                        <a:rPr lang="en-US" sz="1200" b="1" dirty="0">
                          <a:solidFill>
                            <a:srgbClr val="002060"/>
                          </a:solidFill>
                        </a:rPr>
                        <a:t>higher operation times </a:t>
                      </a:r>
                      <a:r>
                        <a:rPr lang="en-US" sz="1200" dirty="0">
                          <a:solidFill>
                            <a:srgbClr val="002060"/>
                          </a:solidFill>
                        </a:rPr>
                        <a:t>in events of node failures</a:t>
                      </a:r>
                    </a:p>
                  </a:txBody>
                  <a:tcPr anchor="ctr"/>
                </a:tc>
                <a:extLst>
                  <a:ext uri="{0D108BD9-81ED-4DB2-BD59-A6C34878D82A}">
                    <a16:rowId xmlns:a16="http://schemas.microsoft.com/office/drawing/2014/main" val="2622005966"/>
                  </a:ext>
                </a:extLst>
              </a:tr>
            </a:tbl>
          </a:graphicData>
        </a:graphic>
      </p:graphicFrame>
      <p:sp>
        <p:nvSpPr>
          <p:cNvPr id="3" name="Slide Number Placeholder 2">
            <a:extLst>
              <a:ext uri="{FF2B5EF4-FFF2-40B4-BE49-F238E27FC236}">
                <a16:creationId xmlns:a16="http://schemas.microsoft.com/office/drawing/2014/main" id="{2990A61A-55E3-B047-A74E-A11745D74A1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45</a:t>
            </a:fld>
            <a:endParaRPr lang="en"/>
          </a:p>
        </p:txBody>
      </p:sp>
      <p:sp>
        <p:nvSpPr>
          <p:cNvPr id="6" name="TextBox 5">
            <a:extLst>
              <a:ext uri="{FF2B5EF4-FFF2-40B4-BE49-F238E27FC236}">
                <a16:creationId xmlns:a16="http://schemas.microsoft.com/office/drawing/2014/main" id="{F73AAB0E-E16F-5446-B561-4679824841BC}"/>
              </a:ext>
            </a:extLst>
          </p:cNvPr>
          <p:cNvSpPr txBox="1"/>
          <p:nvPr/>
        </p:nvSpPr>
        <p:spPr>
          <a:xfrm>
            <a:off x="729450" y="4744528"/>
            <a:ext cx="7688700" cy="338554"/>
          </a:xfrm>
          <a:prstGeom prst="rect">
            <a:avLst/>
          </a:prstGeom>
          <a:noFill/>
        </p:spPr>
        <p:txBody>
          <a:bodyPr wrap="square" rtlCol="0">
            <a:spAutoFit/>
          </a:bodyPr>
          <a:lstStyle/>
          <a:p>
            <a:r>
              <a:rPr lang="en-US" sz="800" dirty="0">
                <a:solidFill>
                  <a:srgbClr val="FF0000"/>
                </a:solidFill>
                <a:latin typeface="+mn-lt"/>
              </a:rPr>
              <a:t>References</a:t>
            </a:r>
            <a:r>
              <a:rPr lang="en-US" sz="800" dirty="0">
                <a:latin typeface="+mn-lt"/>
              </a:rPr>
              <a:t>: </a:t>
            </a:r>
            <a:r>
              <a:rPr lang="en-US" sz="800" dirty="0">
                <a:latin typeface="+mn-lt"/>
                <a:hlinkClick r:id="rId3"/>
              </a:rPr>
              <a:t>https://www.datamation.com/data-center/hadoop-vs.-spark-the-new-age-of-big-data.html</a:t>
            </a:r>
            <a:r>
              <a:rPr lang="en-US" sz="800" dirty="0">
                <a:latin typeface="+mn-lt"/>
              </a:rPr>
              <a:t>; </a:t>
            </a:r>
            <a:r>
              <a:rPr lang="en-US" sz="800" dirty="0">
                <a:latin typeface="+mn-lt"/>
                <a:hlinkClick r:id="rId4"/>
              </a:rPr>
              <a:t>https://logz.io/blog/hadoop-vs-spark/</a:t>
            </a:r>
            <a:r>
              <a:rPr lang="en-US" sz="800" dirty="0">
                <a:latin typeface="+mn-lt"/>
              </a:rPr>
              <a:t>; https://</a:t>
            </a:r>
            <a:r>
              <a:rPr lang="en-US" sz="800" dirty="0" err="1">
                <a:latin typeface="+mn-lt"/>
              </a:rPr>
              <a:t>www.datamation.com</a:t>
            </a:r>
            <a:r>
              <a:rPr lang="en-US" sz="800" dirty="0">
                <a:latin typeface="+mn-lt"/>
              </a:rPr>
              <a:t>/data-center/</a:t>
            </a:r>
            <a:r>
              <a:rPr lang="en-US" sz="800" dirty="0" err="1">
                <a:latin typeface="+mn-lt"/>
              </a:rPr>
              <a:t>hadoop</a:t>
            </a:r>
            <a:r>
              <a:rPr lang="en-US" sz="800" dirty="0">
                <a:latin typeface="+mn-lt"/>
              </a:rPr>
              <a:t>-vs.-spark-the-new-age-of-big-</a:t>
            </a:r>
            <a:r>
              <a:rPr lang="en-US" sz="800" dirty="0" err="1">
                <a:latin typeface="+mn-lt"/>
              </a:rPr>
              <a:t>data.html</a:t>
            </a:r>
            <a:endParaRPr lang="en-US" sz="800" dirty="0">
              <a:latin typeface="+mn-lt"/>
            </a:endParaRPr>
          </a:p>
        </p:txBody>
      </p:sp>
    </p:spTree>
    <p:extLst>
      <p:ext uri="{BB962C8B-B14F-4D97-AF65-F5344CB8AC3E}">
        <p14:creationId xmlns:p14="http://schemas.microsoft.com/office/powerpoint/2010/main" val="44584929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A969CA-F6E5-474B-BE7F-9644F1B02554}"/>
              </a:ext>
            </a:extLst>
          </p:cNvPr>
          <p:cNvSpPr>
            <a:spLocks noGrp="1"/>
          </p:cNvSpPr>
          <p:nvPr>
            <p:ph type="title"/>
          </p:nvPr>
        </p:nvSpPr>
        <p:spPr>
          <a:xfrm>
            <a:off x="621514" y="411481"/>
            <a:ext cx="7688700" cy="609053"/>
          </a:xfrm>
        </p:spPr>
        <p:txBody>
          <a:bodyPr/>
          <a:lstStyle/>
          <a:p>
            <a:r>
              <a:rPr lang="en-US" dirty="0">
                <a:solidFill>
                  <a:schemeClr val="accent6">
                    <a:lumMod val="50000"/>
                  </a:schemeClr>
                </a:solidFill>
                <a:latin typeface="+mj-lt"/>
              </a:rPr>
              <a:t>Comparison with other OSS options: Hadoop</a:t>
            </a:r>
          </a:p>
        </p:txBody>
      </p:sp>
      <p:graphicFrame>
        <p:nvGraphicFramePr>
          <p:cNvPr id="5" name="Table 4">
            <a:extLst>
              <a:ext uri="{FF2B5EF4-FFF2-40B4-BE49-F238E27FC236}">
                <a16:creationId xmlns:a16="http://schemas.microsoft.com/office/drawing/2014/main" id="{80D81686-5FCB-7343-9D83-FBA8F688F1A2}"/>
              </a:ext>
            </a:extLst>
          </p:cNvPr>
          <p:cNvGraphicFramePr>
            <a:graphicFrameLocks noGrp="1"/>
          </p:cNvGraphicFramePr>
          <p:nvPr>
            <p:extLst>
              <p:ext uri="{D42A27DB-BD31-4B8C-83A1-F6EECF244321}">
                <p14:modId xmlns:p14="http://schemas.microsoft.com/office/powerpoint/2010/main" val="630604072"/>
              </p:ext>
            </p:extLst>
          </p:nvPr>
        </p:nvGraphicFramePr>
        <p:xfrm>
          <a:off x="1133061" y="1400358"/>
          <a:ext cx="7023652" cy="2860215"/>
        </p:xfrm>
        <a:graphic>
          <a:graphicData uri="http://schemas.openxmlformats.org/drawingml/2006/table">
            <a:tbl>
              <a:tblPr firstRow="1" bandRow="1">
                <a:tableStyleId>{9DCAF9ED-07DC-4A11-8D7F-57B35C25682E}</a:tableStyleId>
              </a:tblPr>
              <a:tblGrid>
                <a:gridCol w="1858364">
                  <a:extLst>
                    <a:ext uri="{9D8B030D-6E8A-4147-A177-3AD203B41FA5}">
                      <a16:colId xmlns:a16="http://schemas.microsoft.com/office/drawing/2014/main" val="970440002"/>
                    </a:ext>
                  </a:extLst>
                </a:gridCol>
                <a:gridCol w="2907820">
                  <a:extLst>
                    <a:ext uri="{9D8B030D-6E8A-4147-A177-3AD203B41FA5}">
                      <a16:colId xmlns:a16="http://schemas.microsoft.com/office/drawing/2014/main" val="3339111053"/>
                    </a:ext>
                  </a:extLst>
                </a:gridCol>
                <a:gridCol w="2257468">
                  <a:extLst>
                    <a:ext uri="{9D8B030D-6E8A-4147-A177-3AD203B41FA5}">
                      <a16:colId xmlns:a16="http://schemas.microsoft.com/office/drawing/2014/main" val="3486708341"/>
                    </a:ext>
                  </a:extLst>
                </a:gridCol>
              </a:tblGrid>
              <a:tr h="353510">
                <a:tc>
                  <a:txBody>
                    <a:bodyPr/>
                    <a:lstStyle/>
                    <a:p>
                      <a:pPr algn="l"/>
                      <a:r>
                        <a:rPr lang="en-US" sz="1600" dirty="0"/>
                        <a:t>Parameters</a:t>
                      </a:r>
                    </a:p>
                  </a:txBody>
                  <a:tcPr/>
                </a:tc>
                <a:tc>
                  <a:txBody>
                    <a:bodyPr/>
                    <a:lstStyle/>
                    <a:p>
                      <a:pPr algn="ctr"/>
                      <a:r>
                        <a:rPr lang="en-US" sz="1600" dirty="0"/>
                        <a:t>Spark</a:t>
                      </a:r>
                    </a:p>
                  </a:txBody>
                  <a:tcPr/>
                </a:tc>
                <a:tc>
                  <a:txBody>
                    <a:bodyPr/>
                    <a:lstStyle/>
                    <a:p>
                      <a:pPr algn="ctr"/>
                      <a:r>
                        <a:rPr lang="en-US" sz="1600" dirty="0"/>
                        <a:t>Hadoop</a:t>
                      </a:r>
                    </a:p>
                  </a:txBody>
                  <a:tcPr/>
                </a:tc>
                <a:extLst>
                  <a:ext uri="{0D108BD9-81ED-4DB2-BD59-A6C34878D82A}">
                    <a16:rowId xmlns:a16="http://schemas.microsoft.com/office/drawing/2014/main" val="1778418817"/>
                  </a:ext>
                </a:extLst>
              </a:tr>
              <a:tr h="1060529">
                <a:tc>
                  <a:txBody>
                    <a:bodyPr/>
                    <a:lstStyle/>
                    <a:p>
                      <a:pPr marL="0" indent="0">
                        <a:buFontTx/>
                        <a:buNone/>
                      </a:pPr>
                      <a:r>
                        <a:rPr lang="en-US" sz="1400" b="1" i="0" u="none" strike="noStrike" cap="none" dirty="0">
                          <a:solidFill>
                            <a:srgbClr val="002060"/>
                          </a:solidFill>
                          <a:latin typeface="+mn-lt"/>
                          <a:ea typeface="+mn-ea"/>
                          <a:cs typeface="+mn-cs"/>
                          <a:sym typeface="Arial"/>
                        </a:rPr>
                        <a:t>Real-time Analysis</a:t>
                      </a:r>
                    </a:p>
                  </a:txBody>
                  <a:tcPr/>
                </a:tc>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r>
                        <a:rPr lang="en-US" sz="1200" b="0" i="0" u="none" strike="noStrike" cap="none" dirty="0">
                          <a:solidFill>
                            <a:srgbClr val="002060"/>
                          </a:solidFill>
                          <a:latin typeface="+mn-lt"/>
                          <a:ea typeface="+mn-ea"/>
                          <a:cs typeface="+mn-cs"/>
                          <a:sym typeface="Arial"/>
                        </a:rPr>
                        <a:t>Spark can process data coming from the real-time event streams at the rate of millions of events per second</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b="0" i="0" u="none" strike="noStrike" cap="none" dirty="0">
                          <a:solidFill>
                            <a:srgbClr val="002060"/>
                          </a:solidFill>
                          <a:latin typeface="+mn-lt"/>
                          <a:ea typeface="+mn-ea"/>
                          <a:cs typeface="+mn-cs"/>
                          <a:sym typeface="Arial"/>
                        </a:rPr>
                        <a:t>MapReduce fails when it comes to real-time data processing as it is designed to perform batch processing on voluminous amounts of data</a:t>
                      </a:r>
                    </a:p>
                  </a:txBody>
                  <a:tcPr/>
                </a:tc>
                <a:extLst>
                  <a:ext uri="{0D108BD9-81ED-4DB2-BD59-A6C34878D82A}">
                    <a16:rowId xmlns:a16="http://schemas.microsoft.com/office/drawing/2014/main" val="427567172"/>
                  </a:ext>
                </a:extLst>
              </a:tr>
              <a:tr h="1446176">
                <a:tc>
                  <a:txBody>
                    <a:bodyPr/>
                    <a:lstStyle/>
                    <a:p>
                      <a:pPr marL="0" indent="0">
                        <a:buFontTx/>
                        <a:buNone/>
                      </a:pPr>
                      <a:r>
                        <a:rPr lang="en-US" sz="1400" b="1" i="0" u="none" strike="noStrike" cap="none" dirty="0">
                          <a:solidFill>
                            <a:srgbClr val="002060"/>
                          </a:solidFill>
                          <a:latin typeface="+mn-lt"/>
                          <a:ea typeface="+mn-ea"/>
                          <a:cs typeface="+mn-cs"/>
                          <a:sym typeface="Arial"/>
                        </a:rPr>
                        <a:t>When to Use</a:t>
                      </a:r>
                    </a:p>
                  </a:txBody>
                  <a:tcPr/>
                </a:tc>
                <a:tc>
                  <a:txBody>
                    <a:bodyPr/>
                    <a:lstStyle/>
                    <a:p>
                      <a:pPr marL="171450" indent="-171450">
                        <a:buFont typeface="Arial" panose="020B0604020202020204" pitchFamily="34" charset="0"/>
                        <a:buChar char="•"/>
                      </a:pPr>
                      <a:r>
                        <a:rPr lang="en-US" sz="1200" b="0" i="0" u="none" strike="noStrike" cap="none" dirty="0">
                          <a:solidFill>
                            <a:srgbClr val="002060"/>
                          </a:solidFill>
                          <a:latin typeface="+mn-lt"/>
                          <a:ea typeface="+mn-ea"/>
                          <a:cs typeface="+mn-cs"/>
                          <a:sym typeface="Arial"/>
                        </a:rPr>
                        <a:t>Fast and interactive data processing</a:t>
                      </a:r>
                    </a:p>
                    <a:p>
                      <a:pPr marL="171450" indent="-171450">
                        <a:buFont typeface="Arial" panose="020B0604020202020204" pitchFamily="34" charset="0"/>
                        <a:buChar char="•"/>
                      </a:pPr>
                      <a:r>
                        <a:rPr lang="en-US" sz="1200" b="0" i="0" u="none" strike="noStrike" cap="none" dirty="0">
                          <a:solidFill>
                            <a:srgbClr val="002060"/>
                          </a:solidFill>
                          <a:latin typeface="+mn-lt"/>
                          <a:ea typeface="+mn-ea"/>
                          <a:cs typeface="+mn-cs"/>
                          <a:sym typeface="Arial"/>
                        </a:rPr>
                        <a:t>Graph processing</a:t>
                      </a:r>
                    </a:p>
                    <a:p>
                      <a:pPr marL="171450" indent="-171450">
                        <a:buFont typeface="Arial" panose="020B0604020202020204" pitchFamily="34" charset="0"/>
                        <a:buChar char="•"/>
                      </a:pPr>
                      <a:r>
                        <a:rPr lang="en-US" sz="1200" b="0" i="0" u="none" strike="noStrike" cap="none" dirty="0">
                          <a:solidFill>
                            <a:srgbClr val="002060"/>
                          </a:solidFill>
                          <a:latin typeface="+mn-lt"/>
                          <a:ea typeface="+mn-ea"/>
                          <a:cs typeface="+mn-cs"/>
                          <a:sym typeface="Arial"/>
                        </a:rPr>
                        <a:t>Joining Datasets</a:t>
                      </a:r>
                    </a:p>
                    <a:p>
                      <a:pPr marL="171450" indent="-171450">
                        <a:buFont typeface="Arial" panose="020B0604020202020204" pitchFamily="34" charset="0"/>
                        <a:buChar char="•"/>
                      </a:pPr>
                      <a:r>
                        <a:rPr lang="en-US" sz="1200" b="0" i="0" u="none" strike="noStrike" cap="none" dirty="0">
                          <a:solidFill>
                            <a:srgbClr val="002060"/>
                          </a:solidFill>
                          <a:latin typeface="+mn-lt"/>
                          <a:ea typeface="+mn-ea"/>
                          <a:cs typeface="+mn-cs"/>
                          <a:sym typeface="Arial"/>
                        </a:rPr>
                        <a:t>Iterative jobs</a:t>
                      </a:r>
                    </a:p>
                    <a:p>
                      <a:pPr marL="171450" indent="-171450">
                        <a:buFont typeface="Arial" panose="020B0604020202020204" pitchFamily="34" charset="0"/>
                        <a:buChar char="•"/>
                      </a:pPr>
                      <a:r>
                        <a:rPr lang="en-US" sz="1200" b="0" i="0" u="none" strike="noStrike" cap="none" dirty="0">
                          <a:solidFill>
                            <a:srgbClr val="002060"/>
                          </a:solidFill>
                          <a:latin typeface="+mn-lt"/>
                          <a:ea typeface="+mn-ea"/>
                          <a:cs typeface="+mn-cs"/>
                          <a:sym typeface="Arial"/>
                        </a:rPr>
                        <a:t>Real time processing</a:t>
                      </a:r>
                    </a:p>
                    <a:p>
                      <a:pPr marL="171450" indent="-171450">
                        <a:buFont typeface="Arial" panose="020B0604020202020204" pitchFamily="34" charset="0"/>
                        <a:buChar char="•"/>
                      </a:pPr>
                      <a:r>
                        <a:rPr lang="en-US" sz="1200" b="0" i="0" u="none" strike="noStrike" cap="none" dirty="0">
                          <a:solidFill>
                            <a:srgbClr val="002060"/>
                          </a:solidFill>
                          <a:latin typeface="+mn-lt"/>
                          <a:ea typeface="+mn-ea"/>
                          <a:cs typeface="+mn-cs"/>
                          <a:sym typeface="Arial"/>
                        </a:rPr>
                        <a:t>Machine Learning</a:t>
                      </a:r>
                    </a:p>
                    <a:p>
                      <a:pPr marL="0" marR="0" indent="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endParaRPr lang="en-US" sz="1200" b="0" i="0" u="none" strike="noStrike" cap="none" dirty="0">
                        <a:solidFill>
                          <a:srgbClr val="002060"/>
                        </a:solidFill>
                        <a:latin typeface="+mn-lt"/>
                        <a:ea typeface="+mn-ea"/>
                        <a:cs typeface="+mn-cs"/>
                        <a:sym typeface="Arial"/>
                      </a:endParaRPr>
                    </a:p>
                  </a:txBody>
                  <a:tcPr/>
                </a:tc>
                <a:tc>
                  <a:txBody>
                    <a:bodyPr/>
                    <a:lstStyle/>
                    <a:p>
                      <a:pPr marL="171450" indent="-171450">
                        <a:buFont typeface="Arial" panose="020B0604020202020204" pitchFamily="34" charset="0"/>
                        <a:buChar char="•"/>
                      </a:pPr>
                      <a:r>
                        <a:rPr lang="en-US" sz="1200" b="0" i="0" u="none" strike="noStrike" cap="none" dirty="0">
                          <a:solidFill>
                            <a:srgbClr val="002060"/>
                          </a:solidFill>
                          <a:latin typeface="+mn-lt"/>
                          <a:ea typeface="+mn-ea"/>
                          <a:cs typeface="+mn-cs"/>
                          <a:sym typeface="Arial"/>
                        </a:rPr>
                        <a:t>Batch Processing of large Dataset</a:t>
                      </a:r>
                    </a:p>
                    <a:p>
                      <a:pPr marL="171450" indent="-171450">
                        <a:buFont typeface="Arial" panose="020B0604020202020204" pitchFamily="34" charset="0"/>
                        <a:buChar char="•"/>
                      </a:pPr>
                      <a:r>
                        <a:rPr lang="en-US" sz="1200" b="0" i="0" u="none" strike="noStrike" cap="none" dirty="0">
                          <a:solidFill>
                            <a:srgbClr val="002060"/>
                          </a:solidFill>
                          <a:latin typeface="+mn-lt"/>
                          <a:ea typeface="+mn-ea"/>
                          <a:cs typeface="+mn-cs"/>
                          <a:sym typeface="Arial"/>
                        </a:rPr>
                        <a:t>No intermediate Solution required</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1200" b="0" i="0" u="none" strike="noStrike" cap="none" dirty="0">
                        <a:solidFill>
                          <a:srgbClr val="002060"/>
                        </a:solidFill>
                        <a:latin typeface="+mn-lt"/>
                        <a:ea typeface="+mn-ea"/>
                        <a:cs typeface="+mn-cs"/>
                        <a:sym typeface="Arial"/>
                      </a:endParaRPr>
                    </a:p>
                  </a:txBody>
                  <a:tcPr/>
                </a:tc>
                <a:extLst>
                  <a:ext uri="{0D108BD9-81ED-4DB2-BD59-A6C34878D82A}">
                    <a16:rowId xmlns:a16="http://schemas.microsoft.com/office/drawing/2014/main" val="1424637560"/>
                  </a:ext>
                </a:extLst>
              </a:tr>
            </a:tbl>
          </a:graphicData>
        </a:graphic>
      </p:graphicFrame>
      <p:sp>
        <p:nvSpPr>
          <p:cNvPr id="4" name="TextBox 3">
            <a:extLst>
              <a:ext uri="{FF2B5EF4-FFF2-40B4-BE49-F238E27FC236}">
                <a16:creationId xmlns:a16="http://schemas.microsoft.com/office/drawing/2014/main" id="{24E40F7A-B7AF-7347-B349-0F10F8DC71B9}"/>
              </a:ext>
            </a:extLst>
          </p:cNvPr>
          <p:cNvSpPr txBox="1"/>
          <p:nvPr/>
        </p:nvSpPr>
        <p:spPr>
          <a:xfrm>
            <a:off x="729450" y="4695544"/>
            <a:ext cx="7688700" cy="338554"/>
          </a:xfrm>
          <a:prstGeom prst="rect">
            <a:avLst/>
          </a:prstGeom>
          <a:noFill/>
        </p:spPr>
        <p:txBody>
          <a:bodyPr wrap="square" rtlCol="0">
            <a:spAutoFit/>
          </a:bodyPr>
          <a:lstStyle/>
          <a:p>
            <a:r>
              <a:rPr lang="en-US" sz="800" dirty="0">
                <a:solidFill>
                  <a:srgbClr val="FF0000"/>
                </a:solidFill>
                <a:latin typeface="+mn-lt"/>
              </a:rPr>
              <a:t>Reference: </a:t>
            </a:r>
            <a:r>
              <a:rPr lang="en-US" sz="800" dirty="0">
                <a:latin typeface="+mn-lt"/>
                <a:hlinkClick r:id="rId3"/>
              </a:rPr>
              <a:t>https://medium.com/@chandu_22532/apache-hadoop-vs-apache-spark-e584fe2616f9</a:t>
            </a:r>
            <a:endParaRPr lang="en-US" sz="800" dirty="0">
              <a:latin typeface="+mn-lt"/>
            </a:endParaRPr>
          </a:p>
          <a:p>
            <a:endParaRPr lang="en-US" sz="800" dirty="0">
              <a:latin typeface="+mn-lt"/>
            </a:endParaRPr>
          </a:p>
        </p:txBody>
      </p:sp>
      <p:sp>
        <p:nvSpPr>
          <p:cNvPr id="3" name="Slide Number Placeholder 2">
            <a:extLst>
              <a:ext uri="{FF2B5EF4-FFF2-40B4-BE49-F238E27FC236}">
                <a16:creationId xmlns:a16="http://schemas.microsoft.com/office/drawing/2014/main" id="{FE237E87-8F39-8D41-BC22-36568277C64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46</a:t>
            </a:fld>
            <a:endParaRPr lang="en"/>
          </a:p>
        </p:txBody>
      </p:sp>
    </p:spTree>
    <p:extLst>
      <p:ext uri="{BB962C8B-B14F-4D97-AF65-F5344CB8AC3E}">
        <p14:creationId xmlns:p14="http://schemas.microsoft.com/office/powerpoint/2010/main" val="210732707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gradFill flip="none" rotWithShape="1">
          <a:gsLst>
            <a:gs pos="24000">
              <a:schemeClr val="accent2">
                <a:lumMod val="40000"/>
                <a:lumOff val="60000"/>
              </a:schemeClr>
            </a:gs>
            <a:gs pos="58000">
              <a:schemeClr val="accent2">
                <a:lumMod val="95000"/>
                <a:lumOff val="5000"/>
              </a:schemeClr>
            </a:gs>
            <a:gs pos="100000">
              <a:schemeClr val="accent2">
                <a:lumMod val="60000"/>
              </a:schemeClr>
            </a:gs>
          </a:gsLst>
          <a:path path="circle">
            <a:fillToRect l="50000" t="130000" r="50000" b="-30000"/>
          </a:path>
          <a:tileRect/>
        </a:gra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BFEAE62-E69C-0B4F-9104-7E04DC64D37A}"/>
              </a:ext>
            </a:extLst>
          </p:cNvPr>
          <p:cNvSpPr>
            <a:spLocks noGrp="1"/>
          </p:cNvSpPr>
          <p:nvPr>
            <p:ph type="title"/>
          </p:nvPr>
        </p:nvSpPr>
        <p:spPr>
          <a:xfrm>
            <a:off x="729450" y="1322450"/>
            <a:ext cx="7688400" cy="705133"/>
          </a:xfrm>
          <a:ln>
            <a:solidFill>
              <a:schemeClr val="bg1"/>
            </a:solidFill>
          </a:ln>
        </p:spPr>
        <p:txBody>
          <a:bodyPr anchor="t"/>
          <a:lstStyle/>
          <a:p>
            <a:r>
              <a:rPr lang="en-US" sz="2800" dirty="0">
                <a:solidFill>
                  <a:schemeClr val="bg1"/>
                </a:solidFill>
                <a:latin typeface="+mj-lt"/>
              </a:rPr>
              <a:t>SDLC Model</a:t>
            </a:r>
            <a:endParaRPr lang="en-US" sz="2400" dirty="0">
              <a:solidFill>
                <a:schemeClr val="bg1"/>
              </a:solidFill>
              <a:latin typeface="+mj-lt"/>
            </a:endParaRPr>
          </a:p>
        </p:txBody>
      </p:sp>
      <p:sp>
        <p:nvSpPr>
          <p:cNvPr id="5" name="TextBox 4">
            <a:extLst>
              <a:ext uri="{FF2B5EF4-FFF2-40B4-BE49-F238E27FC236}">
                <a16:creationId xmlns:a16="http://schemas.microsoft.com/office/drawing/2014/main" id="{6AF041CC-0EE7-7D4A-859E-2E36F1C410EF}"/>
              </a:ext>
            </a:extLst>
          </p:cNvPr>
          <p:cNvSpPr txBox="1"/>
          <p:nvPr/>
        </p:nvSpPr>
        <p:spPr>
          <a:xfrm>
            <a:off x="729450" y="2207383"/>
            <a:ext cx="4428876" cy="958532"/>
          </a:xfrm>
          <a:prstGeom prst="rect">
            <a:avLst/>
          </a:prstGeom>
          <a:noFill/>
        </p:spPr>
        <p:txBody>
          <a:bodyPr wrap="square" rtlCol="0">
            <a:spAutoFit/>
          </a:bodyPr>
          <a:lstStyle/>
          <a:p>
            <a:pPr marL="285750" marR="0" lvl="0" indent="-285750" algn="l" defTabSz="914400" rtl="0" eaLnBrk="1" fontAlgn="base" latinLnBrk="0" hangingPunct="1">
              <a:lnSpc>
                <a:spcPct val="150000"/>
              </a:lnSpc>
              <a:spcBef>
                <a:spcPts val="0"/>
              </a:spcBef>
              <a:spcAft>
                <a:spcPts val="0"/>
              </a:spcAft>
              <a:buClr>
                <a:srgbClr val="000000"/>
              </a:buClr>
              <a:buSzTx/>
              <a:buFont typeface="Wingdings" pitchFamily="2" charset="2"/>
              <a:buChar char="Ø"/>
              <a:tabLst/>
              <a:defRPr/>
            </a:pPr>
            <a:r>
              <a:rPr kumimoji="0" lang="en-US" sz="2000" b="0" i="0" u="none" strike="noStrike" kern="0" cap="none" spc="0" normalizeH="0" baseline="0" noProof="0" dirty="0">
                <a:ln>
                  <a:noFill/>
                </a:ln>
                <a:solidFill>
                  <a:srgbClr val="FFFFFF"/>
                </a:solidFill>
                <a:effectLst/>
                <a:uLnTx/>
                <a:uFillTx/>
                <a:latin typeface="Cambria" panose="02040503050406030204"/>
                <a:cs typeface="Arial"/>
                <a:sym typeface="Arial"/>
              </a:rPr>
              <a:t>SDLC model</a:t>
            </a:r>
          </a:p>
          <a:p>
            <a:pPr marL="285750" marR="0" lvl="0" indent="-285750" algn="l" defTabSz="914400" rtl="0" eaLnBrk="1" fontAlgn="base" latinLnBrk="0" hangingPunct="1">
              <a:lnSpc>
                <a:spcPct val="150000"/>
              </a:lnSpc>
              <a:spcBef>
                <a:spcPts val="0"/>
              </a:spcBef>
              <a:spcAft>
                <a:spcPts val="0"/>
              </a:spcAft>
              <a:buClr>
                <a:srgbClr val="000000"/>
              </a:buClr>
              <a:buSzTx/>
              <a:buFont typeface="Wingdings" pitchFamily="2" charset="2"/>
              <a:buChar char="Ø"/>
              <a:tabLst/>
              <a:defRPr/>
            </a:pPr>
            <a:endParaRPr kumimoji="0" lang="en-US" sz="2000" b="0" i="0" u="none" strike="noStrike" kern="0" cap="none" spc="0" normalizeH="0" baseline="0" noProof="0" dirty="0">
              <a:ln>
                <a:noFill/>
              </a:ln>
              <a:solidFill>
                <a:srgbClr val="FFFFFF"/>
              </a:solidFill>
              <a:effectLst/>
              <a:uLnTx/>
              <a:uFillTx/>
              <a:latin typeface="Cambria" panose="02040503050406030204"/>
              <a:cs typeface="Arial"/>
              <a:sym typeface="Arial"/>
            </a:endParaRPr>
          </a:p>
        </p:txBody>
      </p:sp>
      <p:sp>
        <p:nvSpPr>
          <p:cNvPr id="2" name="Slide Number Placeholder 1">
            <a:extLst>
              <a:ext uri="{FF2B5EF4-FFF2-40B4-BE49-F238E27FC236}">
                <a16:creationId xmlns:a16="http://schemas.microsoft.com/office/drawing/2014/main" id="{8E3CAA99-A09F-4541-BD6C-59362DE72AB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47</a:t>
            </a:fld>
            <a:endParaRPr lang="en"/>
          </a:p>
        </p:txBody>
      </p:sp>
    </p:spTree>
    <p:extLst>
      <p:ext uri="{BB962C8B-B14F-4D97-AF65-F5344CB8AC3E}">
        <p14:creationId xmlns:p14="http://schemas.microsoft.com/office/powerpoint/2010/main" val="414772387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338909-A203-3841-8CC9-BE5EB31E8627}"/>
              </a:ext>
            </a:extLst>
          </p:cNvPr>
          <p:cNvSpPr>
            <a:spLocks noGrp="1"/>
          </p:cNvSpPr>
          <p:nvPr>
            <p:ph type="title"/>
          </p:nvPr>
        </p:nvSpPr>
        <p:spPr/>
        <p:txBody>
          <a:bodyPr/>
          <a:lstStyle/>
          <a:p>
            <a:r>
              <a:rPr lang="en-US" sz="2400" dirty="0">
                <a:solidFill>
                  <a:schemeClr val="accent6">
                    <a:lumMod val="50000"/>
                  </a:schemeClr>
                </a:solidFill>
                <a:latin typeface="+mj-lt"/>
              </a:rPr>
              <a:t>SDLC Model: Incremental development model</a:t>
            </a:r>
            <a:br>
              <a:rPr lang="en-US" sz="2400" dirty="0">
                <a:solidFill>
                  <a:schemeClr val="accent6">
                    <a:lumMod val="50000"/>
                  </a:schemeClr>
                </a:solidFill>
                <a:latin typeface="+mj-lt"/>
              </a:rPr>
            </a:br>
            <a:endParaRPr lang="en-US" sz="2400" dirty="0">
              <a:solidFill>
                <a:schemeClr val="accent6">
                  <a:lumMod val="50000"/>
                </a:schemeClr>
              </a:solidFill>
              <a:latin typeface="+mj-lt"/>
            </a:endParaRPr>
          </a:p>
        </p:txBody>
      </p:sp>
      <p:sp>
        <p:nvSpPr>
          <p:cNvPr id="3" name="Text Placeholder 2">
            <a:extLst>
              <a:ext uri="{FF2B5EF4-FFF2-40B4-BE49-F238E27FC236}">
                <a16:creationId xmlns:a16="http://schemas.microsoft.com/office/drawing/2014/main" id="{D1CC15B9-6F0D-4648-82A4-354102C406FA}"/>
              </a:ext>
            </a:extLst>
          </p:cNvPr>
          <p:cNvSpPr>
            <a:spLocks noGrp="1"/>
          </p:cNvSpPr>
          <p:nvPr>
            <p:ph type="body" idx="1"/>
          </p:nvPr>
        </p:nvSpPr>
        <p:spPr>
          <a:xfrm>
            <a:off x="729450" y="1086840"/>
            <a:ext cx="7688700" cy="3306973"/>
          </a:xfrm>
        </p:spPr>
        <p:txBody>
          <a:bodyPr/>
          <a:lstStyle/>
          <a:p>
            <a:pPr marL="146050" indent="0">
              <a:buNone/>
            </a:pPr>
            <a:endParaRPr lang="en-US" sz="1400" dirty="0">
              <a:solidFill>
                <a:srgbClr val="002060"/>
              </a:solidFill>
              <a:latin typeface="+mn-lt"/>
              <a:sym typeface="Wingdings" pitchFamily="2" charset="2"/>
            </a:endParaRPr>
          </a:p>
          <a:p>
            <a:pPr marL="146050" indent="0">
              <a:buNone/>
            </a:pPr>
            <a:r>
              <a:rPr lang="en-US" sz="1400" dirty="0">
                <a:solidFill>
                  <a:srgbClr val="002060"/>
                </a:solidFill>
                <a:latin typeface="+mn-lt"/>
                <a:sym typeface="Wingdings" pitchFamily="2" charset="2"/>
              </a:rPr>
              <a:t>We propose an </a:t>
            </a:r>
            <a:r>
              <a:rPr lang="en-US" sz="1400" b="1" i="1" dirty="0">
                <a:solidFill>
                  <a:srgbClr val="002060"/>
                </a:solidFill>
                <a:latin typeface="+mn-lt"/>
                <a:sym typeface="Wingdings" pitchFamily="2" charset="2"/>
              </a:rPr>
              <a:t>incremental model </a:t>
            </a:r>
            <a:r>
              <a:rPr lang="en-US" sz="1400" dirty="0">
                <a:solidFill>
                  <a:srgbClr val="002060"/>
                </a:solidFill>
                <a:latin typeface="+mn-lt"/>
                <a:sym typeface="Wingdings" pitchFamily="2" charset="2"/>
              </a:rPr>
              <a:t>with implementation of Apache Spark as the 1</a:t>
            </a:r>
            <a:r>
              <a:rPr lang="en-US" sz="1400" baseline="30000" dirty="0">
                <a:solidFill>
                  <a:srgbClr val="002060"/>
                </a:solidFill>
                <a:latin typeface="+mn-lt"/>
                <a:sym typeface="Wingdings" pitchFamily="2" charset="2"/>
              </a:rPr>
              <a:t>st</a:t>
            </a:r>
            <a:r>
              <a:rPr lang="en-US" sz="1400" dirty="0">
                <a:solidFill>
                  <a:srgbClr val="002060"/>
                </a:solidFill>
                <a:latin typeface="+mn-lt"/>
                <a:sym typeface="Wingdings" pitchFamily="2" charset="2"/>
              </a:rPr>
              <a:t> increment, and capturing new customer data and development of recommendation models and as increments that can be started in parallel by separate teams. </a:t>
            </a:r>
          </a:p>
          <a:p>
            <a:pPr marL="146050" indent="0">
              <a:buNone/>
            </a:pPr>
            <a:endParaRPr lang="en-US" sz="1400" dirty="0">
              <a:solidFill>
                <a:srgbClr val="002060"/>
              </a:solidFill>
              <a:latin typeface="+mn-lt"/>
              <a:sym typeface="Wingdings" pitchFamily="2" charset="2"/>
            </a:endParaRPr>
          </a:p>
          <a:p>
            <a:pPr marL="146050" indent="0">
              <a:buNone/>
            </a:pPr>
            <a:r>
              <a:rPr lang="en-US" sz="1400" dirty="0">
                <a:solidFill>
                  <a:srgbClr val="002060"/>
                </a:solidFill>
                <a:latin typeface="+mn-lt"/>
                <a:sym typeface="Wingdings" pitchFamily="2" charset="2"/>
              </a:rPr>
              <a:t>Each increment has a different software development model based on user stories that will be taken up by the respective teams. </a:t>
            </a:r>
          </a:p>
          <a:p>
            <a:pPr marL="146050" indent="0">
              <a:buNone/>
            </a:pPr>
            <a:endParaRPr lang="en-US" sz="1400" dirty="0">
              <a:solidFill>
                <a:srgbClr val="002060"/>
              </a:solidFill>
              <a:latin typeface="+mn-lt"/>
              <a:sym typeface="Wingdings" pitchFamily="2" charset="2"/>
            </a:endParaRPr>
          </a:p>
          <a:p>
            <a:pPr marL="146050" indent="0">
              <a:buNone/>
            </a:pPr>
            <a:r>
              <a:rPr lang="en-US" sz="1400" dirty="0">
                <a:solidFill>
                  <a:srgbClr val="002060"/>
                </a:solidFill>
                <a:latin typeface="+mn-lt"/>
                <a:sym typeface="Wingdings" pitchFamily="2" charset="2"/>
              </a:rPr>
              <a:t>Increment schedules will be included in the high level project plan. </a:t>
            </a:r>
          </a:p>
          <a:p>
            <a:endParaRPr lang="en-US" sz="1400" dirty="0">
              <a:solidFill>
                <a:srgbClr val="002060"/>
              </a:solidFill>
              <a:latin typeface="+mn-lt"/>
              <a:sym typeface="Wingdings" pitchFamily="2" charset="2"/>
            </a:endParaRPr>
          </a:p>
        </p:txBody>
      </p:sp>
      <p:sp>
        <p:nvSpPr>
          <p:cNvPr id="4" name="Slide Number Placeholder 3">
            <a:extLst>
              <a:ext uri="{FF2B5EF4-FFF2-40B4-BE49-F238E27FC236}">
                <a16:creationId xmlns:a16="http://schemas.microsoft.com/office/drawing/2014/main" id="{BBB89F43-CFCC-1747-B066-821CC803857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48</a:t>
            </a:fld>
            <a:endParaRPr lang="en"/>
          </a:p>
        </p:txBody>
      </p:sp>
    </p:spTree>
    <p:extLst>
      <p:ext uri="{BB962C8B-B14F-4D97-AF65-F5344CB8AC3E}">
        <p14:creationId xmlns:p14="http://schemas.microsoft.com/office/powerpoint/2010/main" val="358535199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95142D-C125-1F45-BC52-3828701E9922}"/>
              </a:ext>
            </a:extLst>
          </p:cNvPr>
          <p:cNvSpPr>
            <a:spLocks noGrp="1"/>
          </p:cNvSpPr>
          <p:nvPr>
            <p:ph type="title"/>
          </p:nvPr>
        </p:nvSpPr>
        <p:spPr/>
        <p:txBody>
          <a:bodyPr/>
          <a:lstStyle/>
          <a:p>
            <a:r>
              <a:rPr lang="en-US" sz="2400" dirty="0">
                <a:solidFill>
                  <a:srgbClr val="FFB8A2">
                    <a:lumMod val="50000"/>
                  </a:srgbClr>
                </a:solidFill>
                <a:latin typeface="Cambria" panose="02040503050406030204"/>
              </a:rPr>
              <a:t>SDLC Model: Incremental development model</a:t>
            </a:r>
            <a:br>
              <a:rPr lang="en-US" sz="2400" dirty="0">
                <a:solidFill>
                  <a:srgbClr val="FFB8A2">
                    <a:lumMod val="50000"/>
                  </a:srgbClr>
                </a:solidFill>
                <a:latin typeface="Cambria" panose="02040503050406030204"/>
              </a:rPr>
            </a:br>
            <a:endParaRPr lang="en-US" dirty="0"/>
          </a:p>
        </p:txBody>
      </p:sp>
      <p:sp>
        <p:nvSpPr>
          <p:cNvPr id="4" name="Slide Number Placeholder 3">
            <a:extLst>
              <a:ext uri="{FF2B5EF4-FFF2-40B4-BE49-F238E27FC236}">
                <a16:creationId xmlns:a16="http://schemas.microsoft.com/office/drawing/2014/main" id="{F0D53433-3922-B444-83AE-380DA083539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49</a:t>
            </a:fld>
            <a:endParaRPr lang="en"/>
          </a:p>
        </p:txBody>
      </p:sp>
      <p:sp>
        <p:nvSpPr>
          <p:cNvPr id="11" name="Rounded Rectangle 10">
            <a:extLst>
              <a:ext uri="{FF2B5EF4-FFF2-40B4-BE49-F238E27FC236}">
                <a16:creationId xmlns:a16="http://schemas.microsoft.com/office/drawing/2014/main" id="{DFA33B76-D7AC-C842-BC8D-6D94C3BD550C}"/>
              </a:ext>
            </a:extLst>
          </p:cNvPr>
          <p:cNvSpPr/>
          <p:nvPr/>
        </p:nvSpPr>
        <p:spPr>
          <a:xfrm>
            <a:off x="863209" y="1506619"/>
            <a:ext cx="5003897" cy="663177"/>
          </a:xfrm>
          <a:prstGeom prst="roundRect">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33020" tIns="33020" rIns="33020" bIns="33020" numCol="1" spcCol="1270" anchor="ctr" anchorCtr="0">
            <a:noAutofit/>
          </a:bodyPr>
          <a:lstStyle/>
          <a:p>
            <a:pPr marL="0" lvl="0" indent="0" algn="ctr" defTabSz="2311400">
              <a:lnSpc>
                <a:spcPct val="90000"/>
              </a:lnSpc>
              <a:spcBef>
                <a:spcPct val="0"/>
              </a:spcBef>
              <a:spcAft>
                <a:spcPct val="35000"/>
              </a:spcAft>
              <a:buNone/>
            </a:pPr>
            <a:endParaRPr lang="en-US" sz="5200" kern="1200"/>
          </a:p>
        </p:txBody>
      </p:sp>
      <p:sp>
        <p:nvSpPr>
          <p:cNvPr id="12" name="Rounded Rectangle 11">
            <a:extLst>
              <a:ext uri="{FF2B5EF4-FFF2-40B4-BE49-F238E27FC236}">
                <a16:creationId xmlns:a16="http://schemas.microsoft.com/office/drawing/2014/main" id="{C06717AB-85C8-8C45-A35C-1B28E3032332}"/>
              </a:ext>
            </a:extLst>
          </p:cNvPr>
          <p:cNvSpPr/>
          <p:nvPr/>
        </p:nvSpPr>
        <p:spPr>
          <a:xfrm>
            <a:off x="1850496" y="2524038"/>
            <a:ext cx="5003897" cy="663177"/>
          </a:xfrm>
          <a:prstGeom prst="roundRect">
            <a:avLst/>
          </a:prstGeom>
          <a:solidFill>
            <a:srgbClr val="FF7E79"/>
          </a:solid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33020" tIns="33020" rIns="33020" bIns="33020" numCol="1" spcCol="1270" anchor="ctr" anchorCtr="0">
            <a:noAutofit/>
          </a:bodyPr>
          <a:lstStyle/>
          <a:p>
            <a:pPr marL="0" lvl="0" indent="0" algn="ctr" defTabSz="2311400">
              <a:lnSpc>
                <a:spcPct val="90000"/>
              </a:lnSpc>
              <a:spcBef>
                <a:spcPct val="0"/>
              </a:spcBef>
              <a:spcAft>
                <a:spcPct val="35000"/>
              </a:spcAft>
              <a:buNone/>
            </a:pPr>
            <a:endParaRPr lang="en-US" sz="5200" kern="1200" dirty="0"/>
          </a:p>
        </p:txBody>
      </p:sp>
      <p:sp>
        <p:nvSpPr>
          <p:cNvPr id="13" name="Rounded Rectangle 12">
            <a:extLst>
              <a:ext uri="{FF2B5EF4-FFF2-40B4-BE49-F238E27FC236}">
                <a16:creationId xmlns:a16="http://schemas.microsoft.com/office/drawing/2014/main" id="{508B4B59-26E3-5942-A28B-DE4727A66125}"/>
              </a:ext>
            </a:extLst>
          </p:cNvPr>
          <p:cNvSpPr/>
          <p:nvPr/>
        </p:nvSpPr>
        <p:spPr>
          <a:xfrm>
            <a:off x="2976929" y="3548083"/>
            <a:ext cx="5003897" cy="663177"/>
          </a:xfrm>
          <a:prstGeom prst="roundRect">
            <a:avLst/>
          </a:prstGeom>
          <a:solidFill>
            <a:srgbClr val="FFA700">
              <a:alpha val="85098"/>
            </a:srgbClr>
          </a:solid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33020" tIns="33020" rIns="33020" bIns="33020" numCol="1" spcCol="1270" anchor="ctr" anchorCtr="0">
            <a:noAutofit/>
          </a:bodyPr>
          <a:lstStyle/>
          <a:p>
            <a:pPr marL="0" lvl="0" indent="0" algn="ctr" defTabSz="2311400">
              <a:lnSpc>
                <a:spcPct val="90000"/>
              </a:lnSpc>
              <a:spcBef>
                <a:spcPct val="0"/>
              </a:spcBef>
              <a:spcAft>
                <a:spcPct val="35000"/>
              </a:spcAft>
              <a:buNone/>
            </a:pPr>
            <a:endParaRPr lang="en-US" sz="5200" kern="1200"/>
          </a:p>
        </p:txBody>
      </p:sp>
      <p:sp>
        <p:nvSpPr>
          <p:cNvPr id="14" name="Rectangle 13">
            <a:extLst>
              <a:ext uri="{FF2B5EF4-FFF2-40B4-BE49-F238E27FC236}">
                <a16:creationId xmlns:a16="http://schemas.microsoft.com/office/drawing/2014/main" id="{76EC5966-8F70-2B4A-86AC-F4996EB4DC30}"/>
              </a:ext>
            </a:extLst>
          </p:cNvPr>
          <p:cNvSpPr/>
          <p:nvPr/>
        </p:nvSpPr>
        <p:spPr>
          <a:xfrm>
            <a:off x="863209" y="1576597"/>
            <a:ext cx="4572000" cy="523220"/>
          </a:xfrm>
          <a:prstGeom prst="rect">
            <a:avLst/>
          </a:prstGeom>
        </p:spPr>
        <p:txBody>
          <a:bodyPr>
            <a:spAutoFit/>
          </a:bodyPr>
          <a:lstStyle/>
          <a:p>
            <a:pPr marL="146050" indent="-139700">
              <a:buNone/>
            </a:pPr>
            <a:r>
              <a:rPr lang="en-US" b="1" dirty="0">
                <a:solidFill>
                  <a:schemeClr val="bg1"/>
                </a:solidFill>
                <a:sym typeface="Wingdings" pitchFamily="2" charset="2"/>
              </a:rPr>
              <a:t>Apache Spark implementation</a:t>
            </a:r>
          </a:p>
          <a:p>
            <a:r>
              <a:rPr lang="en-US" dirty="0">
                <a:solidFill>
                  <a:schemeClr val="bg1"/>
                </a:solidFill>
                <a:sym typeface="Wingdings" pitchFamily="2" charset="2"/>
              </a:rPr>
              <a:t>Waterfall model</a:t>
            </a:r>
          </a:p>
        </p:txBody>
      </p:sp>
      <p:sp>
        <p:nvSpPr>
          <p:cNvPr id="15" name="Rectangle 14">
            <a:extLst>
              <a:ext uri="{FF2B5EF4-FFF2-40B4-BE49-F238E27FC236}">
                <a16:creationId xmlns:a16="http://schemas.microsoft.com/office/drawing/2014/main" id="{A9DCAC26-48E9-A241-AE83-F37FC514CE93}"/>
              </a:ext>
            </a:extLst>
          </p:cNvPr>
          <p:cNvSpPr/>
          <p:nvPr/>
        </p:nvSpPr>
        <p:spPr>
          <a:xfrm>
            <a:off x="777071" y="1198300"/>
            <a:ext cx="1239442" cy="307777"/>
          </a:xfrm>
          <a:prstGeom prst="rect">
            <a:avLst/>
          </a:prstGeom>
        </p:spPr>
        <p:txBody>
          <a:bodyPr wrap="none">
            <a:spAutoFit/>
          </a:bodyPr>
          <a:lstStyle/>
          <a:p>
            <a:r>
              <a:rPr lang="en-US" b="1" dirty="0">
                <a:solidFill>
                  <a:srgbClr val="002060"/>
                </a:solidFill>
                <a:sym typeface="Wingdings" pitchFamily="2" charset="2"/>
              </a:rPr>
              <a:t>Increment 1 </a:t>
            </a:r>
            <a:endParaRPr lang="en-US" dirty="0">
              <a:solidFill>
                <a:srgbClr val="002060"/>
              </a:solidFill>
            </a:endParaRPr>
          </a:p>
        </p:txBody>
      </p:sp>
      <p:sp>
        <p:nvSpPr>
          <p:cNvPr id="16" name="Rectangle 15">
            <a:extLst>
              <a:ext uri="{FF2B5EF4-FFF2-40B4-BE49-F238E27FC236}">
                <a16:creationId xmlns:a16="http://schemas.microsoft.com/office/drawing/2014/main" id="{9DD08670-091C-D141-85CD-D3CC3A06D822}"/>
              </a:ext>
            </a:extLst>
          </p:cNvPr>
          <p:cNvSpPr/>
          <p:nvPr/>
        </p:nvSpPr>
        <p:spPr>
          <a:xfrm>
            <a:off x="1784236" y="2236606"/>
            <a:ext cx="1239442" cy="307777"/>
          </a:xfrm>
          <a:prstGeom prst="rect">
            <a:avLst/>
          </a:prstGeom>
        </p:spPr>
        <p:txBody>
          <a:bodyPr wrap="none">
            <a:spAutoFit/>
          </a:bodyPr>
          <a:lstStyle/>
          <a:p>
            <a:r>
              <a:rPr lang="en-US" b="1" dirty="0">
                <a:solidFill>
                  <a:srgbClr val="002060"/>
                </a:solidFill>
                <a:sym typeface="Wingdings" pitchFamily="2" charset="2"/>
              </a:rPr>
              <a:t>Increment 2 </a:t>
            </a:r>
            <a:endParaRPr lang="en-US" dirty="0">
              <a:solidFill>
                <a:srgbClr val="002060"/>
              </a:solidFill>
            </a:endParaRPr>
          </a:p>
        </p:txBody>
      </p:sp>
      <p:sp>
        <p:nvSpPr>
          <p:cNvPr id="17" name="Rectangle 16">
            <a:extLst>
              <a:ext uri="{FF2B5EF4-FFF2-40B4-BE49-F238E27FC236}">
                <a16:creationId xmlns:a16="http://schemas.microsoft.com/office/drawing/2014/main" id="{B896AA14-97F4-7B4F-A071-A6EEB71DDEF3}"/>
              </a:ext>
            </a:extLst>
          </p:cNvPr>
          <p:cNvSpPr/>
          <p:nvPr/>
        </p:nvSpPr>
        <p:spPr>
          <a:xfrm>
            <a:off x="2923923" y="3273436"/>
            <a:ext cx="1239442" cy="307777"/>
          </a:xfrm>
          <a:prstGeom prst="rect">
            <a:avLst/>
          </a:prstGeom>
        </p:spPr>
        <p:txBody>
          <a:bodyPr wrap="none">
            <a:spAutoFit/>
          </a:bodyPr>
          <a:lstStyle/>
          <a:p>
            <a:r>
              <a:rPr lang="en-US" b="1" dirty="0">
                <a:solidFill>
                  <a:srgbClr val="002060"/>
                </a:solidFill>
                <a:sym typeface="Wingdings" pitchFamily="2" charset="2"/>
              </a:rPr>
              <a:t>Increment 3 </a:t>
            </a:r>
            <a:endParaRPr lang="en-US" dirty="0">
              <a:solidFill>
                <a:srgbClr val="002060"/>
              </a:solidFill>
            </a:endParaRPr>
          </a:p>
        </p:txBody>
      </p:sp>
      <p:sp>
        <p:nvSpPr>
          <p:cNvPr id="18" name="Rectangle 17">
            <a:extLst>
              <a:ext uri="{FF2B5EF4-FFF2-40B4-BE49-F238E27FC236}">
                <a16:creationId xmlns:a16="http://schemas.microsoft.com/office/drawing/2014/main" id="{9042EBA8-6675-8047-9705-77671C39B8F3}"/>
              </a:ext>
            </a:extLst>
          </p:cNvPr>
          <p:cNvSpPr/>
          <p:nvPr/>
        </p:nvSpPr>
        <p:spPr>
          <a:xfrm>
            <a:off x="1875183" y="2594016"/>
            <a:ext cx="5418321" cy="523220"/>
          </a:xfrm>
          <a:prstGeom prst="rect">
            <a:avLst/>
          </a:prstGeom>
        </p:spPr>
        <p:txBody>
          <a:bodyPr wrap="square">
            <a:spAutoFit/>
          </a:bodyPr>
          <a:lstStyle/>
          <a:p>
            <a:pPr marL="146050" indent="-139700">
              <a:buNone/>
            </a:pPr>
            <a:r>
              <a:rPr lang="en-US" b="1" dirty="0">
                <a:solidFill>
                  <a:schemeClr val="bg1"/>
                </a:solidFill>
                <a:sym typeface="Wingdings" pitchFamily="2" charset="2"/>
              </a:rPr>
              <a:t>Capturing customer behavior data</a:t>
            </a:r>
          </a:p>
          <a:p>
            <a:r>
              <a:rPr lang="en-US" dirty="0">
                <a:solidFill>
                  <a:schemeClr val="bg1"/>
                </a:solidFill>
                <a:sym typeface="Wingdings" pitchFamily="2" charset="2"/>
              </a:rPr>
              <a:t>Lean model</a:t>
            </a:r>
          </a:p>
        </p:txBody>
      </p:sp>
      <p:sp>
        <p:nvSpPr>
          <p:cNvPr id="19" name="Rectangle 18">
            <a:extLst>
              <a:ext uri="{FF2B5EF4-FFF2-40B4-BE49-F238E27FC236}">
                <a16:creationId xmlns:a16="http://schemas.microsoft.com/office/drawing/2014/main" id="{16B22F15-EA08-5B49-9028-73C01D8C5BD3}"/>
              </a:ext>
            </a:extLst>
          </p:cNvPr>
          <p:cNvSpPr/>
          <p:nvPr/>
        </p:nvSpPr>
        <p:spPr>
          <a:xfrm>
            <a:off x="2976929" y="3614644"/>
            <a:ext cx="4572000" cy="523220"/>
          </a:xfrm>
          <a:prstGeom prst="rect">
            <a:avLst/>
          </a:prstGeom>
        </p:spPr>
        <p:txBody>
          <a:bodyPr>
            <a:spAutoFit/>
          </a:bodyPr>
          <a:lstStyle/>
          <a:p>
            <a:pPr marL="146050" indent="-139700">
              <a:buNone/>
            </a:pPr>
            <a:r>
              <a:rPr lang="en-US" b="1" dirty="0">
                <a:solidFill>
                  <a:schemeClr val="bg1"/>
                </a:solidFill>
                <a:sym typeface="Wingdings" pitchFamily="2" charset="2"/>
              </a:rPr>
              <a:t>Developing recommendation model</a:t>
            </a:r>
          </a:p>
          <a:p>
            <a:r>
              <a:rPr lang="en-US" dirty="0">
                <a:solidFill>
                  <a:schemeClr val="bg1"/>
                </a:solidFill>
                <a:sym typeface="Wingdings" pitchFamily="2" charset="2"/>
              </a:rPr>
              <a:t>Xtreme programming</a:t>
            </a:r>
          </a:p>
        </p:txBody>
      </p:sp>
    </p:spTree>
    <p:extLst>
      <p:ext uri="{BB962C8B-B14F-4D97-AF65-F5344CB8AC3E}">
        <p14:creationId xmlns:p14="http://schemas.microsoft.com/office/powerpoint/2010/main" val="14965722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28C521-AD63-C047-AC77-808B57190EC7}"/>
              </a:ext>
            </a:extLst>
          </p:cNvPr>
          <p:cNvSpPr>
            <a:spLocks noGrp="1"/>
          </p:cNvSpPr>
          <p:nvPr>
            <p:ph type="title"/>
          </p:nvPr>
        </p:nvSpPr>
        <p:spPr/>
        <p:txBody>
          <a:bodyPr/>
          <a:lstStyle/>
          <a:p>
            <a:r>
              <a:rPr lang="en-US" dirty="0">
                <a:solidFill>
                  <a:schemeClr val="accent6">
                    <a:lumMod val="50000"/>
                  </a:schemeClr>
                </a:solidFill>
                <a:latin typeface="+mj-lt"/>
              </a:rPr>
              <a:t>Business description: Customer segmentation </a:t>
            </a:r>
            <a:endParaRPr lang="en-US" b="0" dirty="0">
              <a:solidFill>
                <a:schemeClr val="accent6">
                  <a:lumMod val="50000"/>
                </a:schemeClr>
              </a:solidFill>
              <a:latin typeface="+mj-lt"/>
            </a:endParaRPr>
          </a:p>
        </p:txBody>
      </p:sp>
      <p:sp>
        <p:nvSpPr>
          <p:cNvPr id="4" name="Text Placeholder 3">
            <a:extLst>
              <a:ext uri="{FF2B5EF4-FFF2-40B4-BE49-F238E27FC236}">
                <a16:creationId xmlns:a16="http://schemas.microsoft.com/office/drawing/2014/main" id="{BE170C26-57FA-AD44-98B1-81660A79D372}"/>
              </a:ext>
            </a:extLst>
          </p:cNvPr>
          <p:cNvSpPr>
            <a:spLocks noGrp="1"/>
          </p:cNvSpPr>
          <p:nvPr>
            <p:ph type="body" idx="1"/>
          </p:nvPr>
        </p:nvSpPr>
        <p:spPr>
          <a:xfrm>
            <a:off x="729450" y="1057419"/>
            <a:ext cx="7688700" cy="3306973"/>
          </a:xfrm>
        </p:spPr>
        <p:txBody>
          <a:bodyPr/>
          <a:lstStyle/>
          <a:p>
            <a:pPr marL="133350" indent="0">
              <a:buSzPts val="1500"/>
              <a:buNone/>
            </a:pPr>
            <a:r>
              <a:rPr lang="en-US" sz="1400" b="1" dirty="0">
                <a:solidFill>
                  <a:schemeClr val="accent6">
                    <a:lumMod val="50000"/>
                  </a:schemeClr>
                </a:solidFill>
                <a:latin typeface="+mn-lt"/>
              </a:rPr>
              <a:t>Customer Segmentation</a:t>
            </a:r>
          </a:p>
          <a:p>
            <a:pPr marL="133350" indent="0">
              <a:buSzPts val="1500"/>
              <a:buNone/>
            </a:pPr>
            <a:r>
              <a:rPr lang="en-US" sz="1200" dirty="0">
                <a:solidFill>
                  <a:srgbClr val="002060"/>
                </a:solidFill>
                <a:latin typeface="+mn-lt"/>
              </a:rPr>
              <a:t>Our current customer base is divided into 2 major segments: </a:t>
            </a:r>
            <a:r>
              <a:rPr lang="en-US" sz="1200" b="1" dirty="0">
                <a:solidFill>
                  <a:srgbClr val="002060"/>
                </a:solidFill>
                <a:latin typeface="+mn-lt"/>
              </a:rPr>
              <a:t>Commercial </a:t>
            </a:r>
            <a:r>
              <a:rPr lang="en-US" sz="1200" dirty="0">
                <a:solidFill>
                  <a:srgbClr val="002060"/>
                </a:solidFill>
                <a:latin typeface="+mn-lt"/>
              </a:rPr>
              <a:t>and </a:t>
            </a:r>
            <a:r>
              <a:rPr lang="en-US" sz="1200" b="1" dirty="0">
                <a:solidFill>
                  <a:srgbClr val="002060"/>
                </a:solidFill>
                <a:latin typeface="+mn-lt"/>
              </a:rPr>
              <a:t>Individual</a:t>
            </a:r>
            <a:r>
              <a:rPr lang="en-US" sz="1200" dirty="0">
                <a:solidFill>
                  <a:srgbClr val="002060"/>
                </a:solidFill>
                <a:latin typeface="+mn-lt"/>
              </a:rPr>
              <a:t>.</a:t>
            </a:r>
          </a:p>
          <a:p>
            <a:pPr marL="133350" indent="0">
              <a:buSzPts val="1500"/>
              <a:buNone/>
            </a:pPr>
            <a:endParaRPr lang="en-US" sz="1400" dirty="0">
              <a:solidFill>
                <a:schemeClr val="tx2">
                  <a:lumMod val="10000"/>
                </a:schemeClr>
              </a:solidFill>
              <a:latin typeface="+mn-lt"/>
            </a:endParaRPr>
          </a:p>
          <a:p>
            <a:pPr marL="603250" lvl="1" indent="0">
              <a:spcBef>
                <a:spcPts val="0"/>
              </a:spcBef>
              <a:buSzPts val="1300"/>
              <a:buNone/>
            </a:pPr>
            <a:endParaRPr lang="en-US" sz="1400" dirty="0">
              <a:solidFill>
                <a:schemeClr val="tx2">
                  <a:lumMod val="10000"/>
                </a:schemeClr>
              </a:solidFill>
              <a:latin typeface="+mn-lt"/>
            </a:endParaRPr>
          </a:p>
          <a:p>
            <a:endParaRPr lang="en-US" dirty="0">
              <a:latin typeface="+mn-lt"/>
            </a:endParaRPr>
          </a:p>
        </p:txBody>
      </p:sp>
      <p:sp>
        <p:nvSpPr>
          <p:cNvPr id="5" name="Slide Number Placeholder 4">
            <a:extLst>
              <a:ext uri="{FF2B5EF4-FFF2-40B4-BE49-F238E27FC236}">
                <a16:creationId xmlns:a16="http://schemas.microsoft.com/office/drawing/2014/main" id="{3D038E5C-424B-6946-87D2-6E8A5C4D9B4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a:t>
            </a:fld>
            <a:endParaRPr lang="en"/>
          </a:p>
        </p:txBody>
      </p:sp>
      <p:pic>
        <p:nvPicPr>
          <p:cNvPr id="6" name="Picture 5">
            <a:extLst>
              <a:ext uri="{FF2B5EF4-FFF2-40B4-BE49-F238E27FC236}">
                <a16:creationId xmlns:a16="http://schemas.microsoft.com/office/drawing/2014/main" id="{81BF033B-34C8-C645-82E4-F81F9452FF0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094540" y="3043215"/>
            <a:ext cx="1272629" cy="1272629"/>
          </a:xfrm>
          <a:prstGeom prst="rect">
            <a:avLst/>
          </a:prstGeom>
        </p:spPr>
      </p:pic>
      <p:cxnSp>
        <p:nvCxnSpPr>
          <p:cNvPr id="8" name="Straight Connector 7">
            <a:extLst>
              <a:ext uri="{FF2B5EF4-FFF2-40B4-BE49-F238E27FC236}">
                <a16:creationId xmlns:a16="http://schemas.microsoft.com/office/drawing/2014/main" id="{712DF039-3D23-DA47-8D3A-6649228397CA}"/>
              </a:ext>
            </a:extLst>
          </p:cNvPr>
          <p:cNvCxnSpPr>
            <a:endCxn id="4" idx="2"/>
          </p:cNvCxnSpPr>
          <p:nvPr/>
        </p:nvCxnSpPr>
        <p:spPr>
          <a:xfrm>
            <a:off x="4572000" y="2037919"/>
            <a:ext cx="1800" cy="2326473"/>
          </a:xfrm>
          <a:prstGeom prst="line">
            <a:avLst/>
          </a:prstGeom>
          <a:ln>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F3466D5D-48DB-B245-BEBE-81FB8354368B}"/>
              </a:ext>
            </a:extLst>
          </p:cNvPr>
          <p:cNvSpPr/>
          <p:nvPr/>
        </p:nvSpPr>
        <p:spPr>
          <a:xfrm>
            <a:off x="1781532" y="1747823"/>
            <a:ext cx="1212191" cy="307777"/>
          </a:xfrm>
          <a:prstGeom prst="rect">
            <a:avLst/>
          </a:prstGeom>
        </p:spPr>
        <p:txBody>
          <a:bodyPr wrap="none">
            <a:spAutoFit/>
          </a:bodyPr>
          <a:lstStyle/>
          <a:p>
            <a:pPr algn="ctr"/>
            <a:r>
              <a:rPr lang="en-US" b="1" dirty="0">
                <a:solidFill>
                  <a:schemeClr val="accent6">
                    <a:lumMod val="50000"/>
                  </a:schemeClr>
                </a:solidFill>
                <a:latin typeface="+mn-lt"/>
              </a:rPr>
              <a:t>Commercial</a:t>
            </a:r>
          </a:p>
        </p:txBody>
      </p:sp>
      <p:sp>
        <p:nvSpPr>
          <p:cNvPr id="10" name="Rectangle 9">
            <a:extLst>
              <a:ext uri="{FF2B5EF4-FFF2-40B4-BE49-F238E27FC236}">
                <a16:creationId xmlns:a16="http://schemas.microsoft.com/office/drawing/2014/main" id="{2D3DA7B6-5FE3-5C4C-AEF9-F4665ACA767C}"/>
              </a:ext>
            </a:extLst>
          </p:cNvPr>
          <p:cNvSpPr/>
          <p:nvPr/>
        </p:nvSpPr>
        <p:spPr>
          <a:xfrm>
            <a:off x="6188998" y="1747823"/>
            <a:ext cx="1037465" cy="307777"/>
          </a:xfrm>
          <a:prstGeom prst="rect">
            <a:avLst/>
          </a:prstGeom>
        </p:spPr>
        <p:txBody>
          <a:bodyPr wrap="none">
            <a:spAutoFit/>
          </a:bodyPr>
          <a:lstStyle/>
          <a:p>
            <a:pPr algn="ctr"/>
            <a:r>
              <a:rPr lang="en-US" b="1" dirty="0">
                <a:solidFill>
                  <a:schemeClr val="accent6">
                    <a:lumMod val="50000"/>
                  </a:schemeClr>
                </a:solidFill>
                <a:latin typeface="+mn-lt"/>
              </a:rPr>
              <a:t>Individual</a:t>
            </a:r>
          </a:p>
        </p:txBody>
      </p:sp>
      <p:sp>
        <p:nvSpPr>
          <p:cNvPr id="11" name="Rectangle 10">
            <a:extLst>
              <a:ext uri="{FF2B5EF4-FFF2-40B4-BE49-F238E27FC236}">
                <a16:creationId xmlns:a16="http://schemas.microsoft.com/office/drawing/2014/main" id="{B382FCC9-4BEB-A24A-8692-53665AC0E994}"/>
              </a:ext>
            </a:extLst>
          </p:cNvPr>
          <p:cNvSpPr/>
          <p:nvPr/>
        </p:nvSpPr>
        <p:spPr>
          <a:xfrm>
            <a:off x="4740562" y="4399137"/>
            <a:ext cx="1832887" cy="307777"/>
          </a:xfrm>
          <a:prstGeom prst="rect">
            <a:avLst/>
          </a:prstGeom>
        </p:spPr>
        <p:txBody>
          <a:bodyPr wrap="square">
            <a:spAutoFit/>
          </a:bodyPr>
          <a:lstStyle/>
          <a:p>
            <a:r>
              <a:rPr lang="en-US" sz="700" dirty="0">
                <a:solidFill>
                  <a:srgbClr val="FF0000"/>
                </a:solidFill>
                <a:latin typeface="+mn-lt"/>
              </a:rPr>
              <a:t>Source for image</a:t>
            </a:r>
            <a:r>
              <a:rPr lang="en-US" sz="700" dirty="0">
                <a:latin typeface="+mn-lt"/>
              </a:rPr>
              <a:t>: https://</a:t>
            </a:r>
            <a:r>
              <a:rPr lang="en-US" sz="700" dirty="0" err="1">
                <a:latin typeface="+mn-lt"/>
              </a:rPr>
              <a:t>iconscout.com</a:t>
            </a:r>
            <a:r>
              <a:rPr lang="en-US" sz="700" dirty="0">
                <a:latin typeface="+mn-lt"/>
              </a:rPr>
              <a:t>/icon/gym-34</a:t>
            </a:r>
          </a:p>
        </p:txBody>
      </p:sp>
      <p:sp>
        <p:nvSpPr>
          <p:cNvPr id="12" name="Rectangle 11">
            <a:extLst>
              <a:ext uri="{FF2B5EF4-FFF2-40B4-BE49-F238E27FC236}">
                <a16:creationId xmlns:a16="http://schemas.microsoft.com/office/drawing/2014/main" id="{DA626C09-5A3A-CE47-9139-D748E1B66595}"/>
              </a:ext>
            </a:extLst>
          </p:cNvPr>
          <p:cNvSpPr/>
          <p:nvPr/>
        </p:nvSpPr>
        <p:spPr>
          <a:xfrm>
            <a:off x="4992747" y="2130836"/>
            <a:ext cx="3543555" cy="830997"/>
          </a:xfrm>
          <a:prstGeom prst="rect">
            <a:avLst/>
          </a:prstGeom>
          <a:solidFill>
            <a:schemeClr val="accent2">
              <a:lumMod val="20000"/>
              <a:lumOff val="80000"/>
            </a:schemeClr>
          </a:solidFill>
          <a:ln>
            <a:solidFill>
              <a:schemeClr val="accent1"/>
            </a:solidFill>
          </a:ln>
        </p:spPr>
        <p:txBody>
          <a:bodyPr wrap="square">
            <a:spAutoFit/>
          </a:bodyPr>
          <a:lstStyle/>
          <a:p>
            <a:pPr marL="171450" indent="-171450">
              <a:buFont typeface="Arial" panose="020B0604020202020204" pitchFamily="34" charset="0"/>
              <a:buChar char="•"/>
            </a:pPr>
            <a:r>
              <a:rPr lang="en-US" sz="1200" b="1" dirty="0">
                <a:solidFill>
                  <a:srgbClr val="002060"/>
                </a:solidFill>
                <a:latin typeface="+mn-lt"/>
              </a:rPr>
              <a:t>Domestic/ individual users </a:t>
            </a:r>
            <a:r>
              <a:rPr lang="en-US" sz="1200" dirty="0">
                <a:solidFill>
                  <a:srgbClr val="002060"/>
                </a:solidFill>
                <a:latin typeface="+mn-lt"/>
              </a:rPr>
              <a:t>who purchase equipment for personal use at home</a:t>
            </a:r>
          </a:p>
          <a:p>
            <a:pPr marL="171450" indent="-171450">
              <a:buFont typeface="Arial" panose="020B0604020202020204" pitchFamily="34" charset="0"/>
              <a:buChar char="•"/>
            </a:pPr>
            <a:r>
              <a:rPr lang="en-US" sz="1200" dirty="0">
                <a:solidFill>
                  <a:srgbClr val="002060"/>
                </a:solidFill>
                <a:latin typeface="+mn-lt"/>
              </a:rPr>
              <a:t>Constitute </a:t>
            </a:r>
            <a:r>
              <a:rPr lang="en-US" sz="1200" b="1" dirty="0">
                <a:solidFill>
                  <a:srgbClr val="002060"/>
                </a:solidFill>
                <a:latin typeface="+mn-lt"/>
              </a:rPr>
              <a:t>~ 25% </a:t>
            </a:r>
            <a:r>
              <a:rPr lang="en-US" sz="1200" dirty="0">
                <a:solidFill>
                  <a:srgbClr val="002060"/>
                </a:solidFill>
                <a:latin typeface="+mn-lt"/>
              </a:rPr>
              <a:t>of gross sales</a:t>
            </a:r>
          </a:p>
          <a:p>
            <a:endParaRPr lang="en-US" sz="1200" dirty="0">
              <a:solidFill>
                <a:srgbClr val="002060"/>
              </a:solidFill>
              <a:latin typeface="+mn-lt"/>
            </a:endParaRPr>
          </a:p>
        </p:txBody>
      </p:sp>
      <p:sp>
        <p:nvSpPr>
          <p:cNvPr id="13" name="Rectangle 12">
            <a:extLst>
              <a:ext uri="{FF2B5EF4-FFF2-40B4-BE49-F238E27FC236}">
                <a16:creationId xmlns:a16="http://schemas.microsoft.com/office/drawing/2014/main" id="{0C5725C3-EB64-A346-BEFC-49BCC4DB683E}"/>
              </a:ext>
            </a:extLst>
          </p:cNvPr>
          <p:cNvSpPr/>
          <p:nvPr/>
        </p:nvSpPr>
        <p:spPr>
          <a:xfrm>
            <a:off x="725850" y="2130836"/>
            <a:ext cx="3425403" cy="830997"/>
          </a:xfrm>
          <a:prstGeom prst="rect">
            <a:avLst/>
          </a:prstGeom>
          <a:solidFill>
            <a:schemeClr val="accent2">
              <a:lumMod val="20000"/>
              <a:lumOff val="80000"/>
            </a:schemeClr>
          </a:solidFill>
          <a:ln>
            <a:solidFill>
              <a:schemeClr val="accent1"/>
            </a:solidFill>
          </a:ln>
        </p:spPr>
        <p:txBody>
          <a:bodyPr wrap="square">
            <a:spAutoFit/>
          </a:bodyPr>
          <a:lstStyle/>
          <a:p>
            <a:pPr marL="171450" indent="-171450">
              <a:buFont typeface="Arial" panose="020B0604020202020204" pitchFamily="34" charset="0"/>
              <a:buChar char="•"/>
            </a:pPr>
            <a:r>
              <a:rPr lang="en-US" sz="1200" b="1" dirty="0">
                <a:solidFill>
                  <a:srgbClr val="002060"/>
                </a:solidFill>
                <a:latin typeface="+mn-lt"/>
              </a:rPr>
              <a:t>Gyms-</a:t>
            </a:r>
            <a:r>
              <a:rPr lang="en-US" sz="1200" dirty="0">
                <a:solidFill>
                  <a:srgbClr val="002060"/>
                </a:solidFill>
                <a:latin typeface="+mn-lt"/>
              </a:rPr>
              <a:t> Private chains, Corporate offices, Apartments/ Hotels ; </a:t>
            </a:r>
            <a:r>
              <a:rPr lang="en-US" sz="1200" b="1" dirty="0">
                <a:solidFill>
                  <a:srgbClr val="002060"/>
                </a:solidFill>
                <a:latin typeface="+mn-lt"/>
              </a:rPr>
              <a:t>Others-</a:t>
            </a:r>
            <a:r>
              <a:rPr lang="en-US" sz="1200" dirty="0">
                <a:solidFill>
                  <a:srgbClr val="002060"/>
                </a:solidFill>
                <a:latin typeface="+mn-lt"/>
              </a:rPr>
              <a:t> Yoga/ Chiropractor studios</a:t>
            </a:r>
          </a:p>
          <a:p>
            <a:pPr marL="171450" indent="-171450">
              <a:buFont typeface="Arial" panose="020B0604020202020204" pitchFamily="34" charset="0"/>
              <a:buChar char="•"/>
            </a:pPr>
            <a:r>
              <a:rPr lang="en-US" sz="1200" dirty="0">
                <a:solidFill>
                  <a:srgbClr val="002060"/>
                </a:solidFill>
                <a:latin typeface="+mn-lt"/>
              </a:rPr>
              <a:t>Comprise </a:t>
            </a:r>
            <a:r>
              <a:rPr lang="en-US" sz="1200" b="1" dirty="0">
                <a:solidFill>
                  <a:srgbClr val="002060"/>
                </a:solidFill>
                <a:latin typeface="+mn-lt"/>
              </a:rPr>
              <a:t>~75% </a:t>
            </a:r>
            <a:r>
              <a:rPr lang="en-US" sz="1200" dirty="0">
                <a:solidFill>
                  <a:srgbClr val="002060"/>
                </a:solidFill>
                <a:latin typeface="+mn-lt"/>
              </a:rPr>
              <a:t>of gross sales</a:t>
            </a:r>
          </a:p>
        </p:txBody>
      </p:sp>
      <p:pic>
        <p:nvPicPr>
          <p:cNvPr id="14" name="Picture 13">
            <a:extLst>
              <a:ext uri="{FF2B5EF4-FFF2-40B4-BE49-F238E27FC236}">
                <a16:creationId xmlns:a16="http://schemas.microsoft.com/office/drawing/2014/main" id="{08557F38-2879-8040-B57B-370FA73DE5EC}"/>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7153487" y="3032137"/>
            <a:ext cx="850989" cy="1356604"/>
          </a:xfrm>
          <a:prstGeom prst="rect">
            <a:avLst/>
          </a:prstGeom>
        </p:spPr>
      </p:pic>
      <p:sp>
        <p:nvSpPr>
          <p:cNvPr id="15" name="Rectangle 14">
            <a:extLst>
              <a:ext uri="{FF2B5EF4-FFF2-40B4-BE49-F238E27FC236}">
                <a16:creationId xmlns:a16="http://schemas.microsoft.com/office/drawing/2014/main" id="{8479B704-6680-A343-A56A-A304281F462C}"/>
              </a:ext>
            </a:extLst>
          </p:cNvPr>
          <p:cNvSpPr/>
          <p:nvPr/>
        </p:nvSpPr>
        <p:spPr>
          <a:xfrm>
            <a:off x="6864952" y="4388807"/>
            <a:ext cx="2279048" cy="630942"/>
          </a:xfrm>
          <a:prstGeom prst="rect">
            <a:avLst/>
          </a:prstGeom>
        </p:spPr>
        <p:txBody>
          <a:bodyPr wrap="square">
            <a:spAutoFit/>
          </a:bodyPr>
          <a:lstStyle/>
          <a:p>
            <a:r>
              <a:rPr lang="en-US" sz="700" dirty="0">
                <a:solidFill>
                  <a:srgbClr val="FF0000"/>
                </a:solidFill>
                <a:latin typeface="+mn-lt"/>
              </a:rPr>
              <a:t>Source for image</a:t>
            </a:r>
            <a:r>
              <a:rPr lang="en-US" sz="700" dirty="0">
                <a:latin typeface="+mn-lt"/>
              </a:rPr>
              <a:t>: www.123rf.com/photo_64518984_stock-vector-vector-sport-and-fat-people-fitness-gym-color-flat-icon-workout-set-fat-people-fitness-gym-fat-exerc.html</a:t>
            </a:r>
          </a:p>
        </p:txBody>
      </p:sp>
      <p:pic>
        <p:nvPicPr>
          <p:cNvPr id="17" name="Picture 16">
            <a:extLst>
              <a:ext uri="{FF2B5EF4-FFF2-40B4-BE49-F238E27FC236}">
                <a16:creationId xmlns:a16="http://schemas.microsoft.com/office/drawing/2014/main" id="{AF361C3C-66AE-8743-9E80-82FDCCF357F5}"/>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18295" y="2938132"/>
            <a:ext cx="1820256" cy="1820256"/>
          </a:xfrm>
          <a:prstGeom prst="rect">
            <a:avLst/>
          </a:prstGeom>
        </p:spPr>
      </p:pic>
      <p:pic>
        <p:nvPicPr>
          <p:cNvPr id="18" name="Picture 17">
            <a:extLst>
              <a:ext uri="{FF2B5EF4-FFF2-40B4-BE49-F238E27FC236}">
                <a16:creationId xmlns:a16="http://schemas.microsoft.com/office/drawing/2014/main" id="{90B242DB-6F5E-9946-8F05-1A7B727A06C5}"/>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2759574" y="3078483"/>
            <a:ext cx="1291686" cy="1291686"/>
          </a:xfrm>
          <a:prstGeom prst="rect">
            <a:avLst/>
          </a:prstGeom>
        </p:spPr>
      </p:pic>
      <p:sp>
        <p:nvSpPr>
          <p:cNvPr id="19" name="Rectangle 18">
            <a:extLst>
              <a:ext uri="{FF2B5EF4-FFF2-40B4-BE49-F238E27FC236}">
                <a16:creationId xmlns:a16="http://schemas.microsoft.com/office/drawing/2014/main" id="{9EC90763-2FB7-4B49-B51B-E2457C5B0089}"/>
              </a:ext>
            </a:extLst>
          </p:cNvPr>
          <p:cNvSpPr/>
          <p:nvPr/>
        </p:nvSpPr>
        <p:spPr>
          <a:xfrm>
            <a:off x="618295" y="4386988"/>
            <a:ext cx="3896155" cy="307777"/>
          </a:xfrm>
          <a:prstGeom prst="rect">
            <a:avLst/>
          </a:prstGeom>
        </p:spPr>
        <p:txBody>
          <a:bodyPr wrap="square">
            <a:spAutoFit/>
          </a:bodyPr>
          <a:lstStyle/>
          <a:p>
            <a:r>
              <a:rPr lang="en-US" sz="700" dirty="0">
                <a:solidFill>
                  <a:srgbClr val="FF0000"/>
                </a:solidFill>
                <a:latin typeface="+mn-lt"/>
              </a:rPr>
              <a:t>Source for both images:</a:t>
            </a:r>
            <a:r>
              <a:rPr lang="en-US" sz="700" dirty="0">
                <a:solidFill>
                  <a:srgbClr val="002060"/>
                </a:solidFill>
                <a:latin typeface="+mn-lt"/>
              </a:rPr>
              <a:t> http://10minuteschool.com/professional/courses/starting-your-company/icon-enterprise/</a:t>
            </a:r>
          </a:p>
        </p:txBody>
      </p:sp>
    </p:spTree>
    <p:extLst>
      <p:ext uri="{BB962C8B-B14F-4D97-AF65-F5344CB8AC3E}">
        <p14:creationId xmlns:p14="http://schemas.microsoft.com/office/powerpoint/2010/main" val="31390919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338909-A203-3841-8CC9-BE5EB31E8627}"/>
              </a:ext>
            </a:extLst>
          </p:cNvPr>
          <p:cNvSpPr>
            <a:spLocks noGrp="1"/>
          </p:cNvSpPr>
          <p:nvPr>
            <p:ph type="title"/>
          </p:nvPr>
        </p:nvSpPr>
        <p:spPr/>
        <p:txBody>
          <a:bodyPr/>
          <a:lstStyle/>
          <a:p>
            <a:r>
              <a:rPr lang="fr" sz="2400" dirty="0" err="1">
                <a:solidFill>
                  <a:schemeClr val="accent6">
                    <a:lumMod val="50000"/>
                  </a:schemeClr>
                </a:solidFill>
                <a:latin typeface="+mj-lt"/>
              </a:rPr>
              <a:t>Increment</a:t>
            </a:r>
            <a:r>
              <a:rPr lang="fr" sz="2400" dirty="0">
                <a:solidFill>
                  <a:schemeClr val="accent6">
                    <a:lumMod val="50000"/>
                  </a:schemeClr>
                </a:solidFill>
                <a:latin typeface="+mj-lt"/>
              </a:rPr>
              <a:t> 1:  Apache </a:t>
            </a:r>
            <a:r>
              <a:rPr lang="fr" sz="2400" dirty="0" err="1">
                <a:solidFill>
                  <a:schemeClr val="accent6">
                    <a:lumMod val="50000"/>
                  </a:schemeClr>
                </a:solidFill>
                <a:latin typeface="+mj-lt"/>
              </a:rPr>
              <a:t>Spark</a:t>
            </a:r>
            <a:r>
              <a:rPr lang="fr" sz="2400" dirty="0">
                <a:solidFill>
                  <a:schemeClr val="accent6">
                    <a:lumMod val="50000"/>
                  </a:schemeClr>
                </a:solidFill>
                <a:latin typeface="+mj-lt"/>
              </a:rPr>
              <a:t> </a:t>
            </a:r>
            <a:r>
              <a:rPr lang="fr" sz="2400" dirty="0" err="1">
                <a:solidFill>
                  <a:schemeClr val="accent6">
                    <a:lumMod val="50000"/>
                  </a:schemeClr>
                </a:solidFill>
                <a:latin typeface="+mj-lt"/>
              </a:rPr>
              <a:t>implementation</a:t>
            </a:r>
            <a:endParaRPr lang="fr" sz="2400" dirty="0">
              <a:solidFill>
                <a:schemeClr val="accent6">
                  <a:lumMod val="50000"/>
                </a:schemeClr>
              </a:solidFill>
              <a:latin typeface="+mj-lt"/>
            </a:endParaRPr>
          </a:p>
        </p:txBody>
      </p:sp>
      <p:sp>
        <p:nvSpPr>
          <p:cNvPr id="3" name="Text Placeholder 2">
            <a:extLst>
              <a:ext uri="{FF2B5EF4-FFF2-40B4-BE49-F238E27FC236}">
                <a16:creationId xmlns:a16="http://schemas.microsoft.com/office/drawing/2014/main" id="{D1CC15B9-6F0D-4648-82A4-354102C406FA}"/>
              </a:ext>
            </a:extLst>
          </p:cNvPr>
          <p:cNvSpPr>
            <a:spLocks noGrp="1"/>
          </p:cNvSpPr>
          <p:nvPr>
            <p:ph type="body" idx="1"/>
          </p:nvPr>
        </p:nvSpPr>
        <p:spPr>
          <a:xfrm>
            <a:off x="729450" y="1378226"/>
            <a:ext cx="7688700" cy="2763078"/>
          </a:xfrm>
          <a:ln>
            <a:solidFill>
              <a:srgbClr val="0070C0"/>
            </a:solidFill>
          </a:ln>
        </p:spPr>
        <p:txBody>
          <a:bodyPr/>
          <a:lstStyle/>
          <a:p>
            <a:pPr marL="146050" indent="0">
              <a:buNone/>
            </a:pPr>
            <a:r>
              <a:rPr lang="en-US" sz="1400" b="1" dirty="0">
                <a:solidFill>
                  <a:srgbClr val="002060"/>
                </a:solidFill>
                <a:latin typeface="+mn-lt"/>
                <a:sym typeface="Wingdings" pitchFamily="2" charset="2"/>
              </a:rPr>
              <a:t>SDLC Model: Waterfall model </a:t>
            </a:r>
          </a:p>
          <a:p>
            <a:pPr marL="146050" indent="0">
              <a:buNone/>
            </a:pPr>
            <a:endParaRPr lang="en-US" sz="1400" b="1" dirty="0">
              <a:solidFill>
                <a:srgbClr val="002060"/>
              </a:solidFill>
              <a:latin typeface="+mn-lt"/>
              <a:sym typeface="Wingdings" pitchFamily="2" charset="2"/>
            </a:endParaRPr>
          </a:p>
          <a:p>
            <a:pPr marL="146050" indent="0">
              <a:buNone/>
            </a:pPr>
            <a:r>
              <a:rPr lang="en-US" sz="1400" b="1" dirty="0">
                <a:solidFill>
                  <a:srgbClr val="002060"/>
                </a:solidFill>
                <a:latin typeface="+mn-lt"/>
                <a:sym typeface="Wingdings" pitchFamily="2" charset="2"/>
              </a:rPr>
              <a:t>Reasons:</a:t>
            </a:r>
          </a:p>
          <a:p>
            <a:pPr lvl="1">
              <a:lnSpc>
                <a:spcPct val="100000"/>
              </a:lnSpc>
              <a:spcBef>
                <a:spcPts val="400"/>
              </a:spcBef>
            </a:pPr>
            <a:r>
              <a:rPr lang="en-US" sz="1400" dirty="0">
                <a:solidFill>
                  <a:srgbClr val="002060"/>
                </a:solidFill>
                <a:latin typeface="+mn-lt"/>
                <a:sym typeface="Wingdings" pitchFamily="2" charset="2"/>
              </a:rPr>
              <a:t>Organization wide impact on infrastructure (hardware for cluster management etc.)</a:t>
            </a:r>
          </a:p>
          <a:p>
            <a:pPr lvl="1">
              <a:lnSpc>
                <a:spcPct val="100000"/>
              </a:lnSpc>
              <a:spcBef>
                <a:spcPts val="400"/>
              </a:spcBef>
            </a:pPr>
            <a:endParaRPr lang="en-US" sz="1400" dirty="0">
              <a:solidFill>
                <a:srgbClr val="002060"/>
              </a:solidFill>
              <a:latin typeface="+mn-lt"/>
              <a:sym typeface="Wingdings" pitchFamily="2" charset="2"/>
            </a:endParaRPr>
          </a:p>
          <a:p>
            <a:pPr lvl="1">
              <a:lnSpc>
                <a:spcPct val="100000"/>
              </a:lnSpc>
              <a:spcBef>
                <a:spcPts val="400"/>
              </a:spcBef>
            </a:pPr>
            <a:r>
              <a:rPr lang="en-US" sz="1400" dirty="0">
                <a:solidFill>
                  <a:srgbClr val="002060"/>
                </a:solidFill>
                <a:latin typeface="+mn-lt"/>
                <a:sym typeface="Wingdings" pitchFamily="2" charset="2"/>
              </a:rPr>
              <a:t>Demands detailed analysis of requirements along with identification of critical modules </a:t>
            </a:r>
          </a:p>
          <a:p>
            <a:pPr lvl="1">
              <a:lnSpc>
                <a:spcPct val="100000"/>
              </a:lnSpc>
              <a:spcBef>
                <a:spcPts val="400"/>
              </a:spcBef>
            </a:pPr>
            <a:endParaRPr lang="en-US" sz="1400" dirty="0">
              <a:solidFill>
                <a:srgbClr val="002060"/>
              </a:solidFill>
              <a:latin typeface="+mn-lt"/>
              <a:sym typeface="Wingdings" pitchFamily="2" charset="2"/>
            </a:endParaRPr>
          </a:p>
          <a:p>
            <a:pPr lvl="1">
              <a:lnSpc>
                <a:spcPct val="100000"/>
              </a:lnSpc>
              <a:spcBef>
                <a:spcPts val="400"/>
              </a:spcBef>
            </a:pPr>
            <a:r>
              <a:rPr lang="en-US" sz="1400" dirty="0">
                <a:solidFill>
                  <a:srgbClr val="002060"/>
                </a:solidFill>
                <a:latin typeface="+mn-lt"/>
                <a:sym typeface="Wingdings" pitchFamily="2" charset="2"/>
              </a:rPr>
              <a:t>Need to finalize design specifications before implementation</a:t>
            </a:r>
          </a:p>
          <a:p>
            <a:pPr marL="146050" indent="0">
              <a:buNone/>
            </a:pPr>
            <a:endParaRPr lang="en-US" sz="1400" dirty="0">
              <a:solidFill>
                <a:srgbClr val="002060"/>
              </a:solidFill>
              <a:latin typeface="+mn-lt"/>
              <a:sym typeface="Wingdings" pitchFamily="2" charset="2"/>
            </a:endParaRPr>
          </a:p>
        </p:txBody>
      </p:sp>
      <p:sp>
        <p:nvSpPr>
          <p:cNvPr id="4" name="Slide Number Placeholder 3">
            <a:extLst>
              <a:ext uri="{FF2B5EF4-FFF2-40B4-BE49-F238E27FC236}">
                <a16:creationId xmlns:a16="http://schemas.microsoft.com/office/drawing/2014/main" id="{CC623FEE-A57C-6D4A-83F2-D6049B4E546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50</a:t>
            </a:fld>
            <a:endParaRPr lang="en"/>
          </a:p>
        </p:txBody>
      </p:sp>
    </p:spTree>
    <p:extLst>
      <p:ext uri="{BB962C8B-B14F-4D97-AF65-F5344CB8AC3E}">
        <p14:creationId xmlns:p14="http://schemas.microsoft.com/office/powerpoint/2010/main" val="246690916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338909-A203-3841-8CC9-BE5EB31E8627}"/>
              </a:ext>
            </a:extLst>
          </p:cNvPr>
          <p:cNvSpPr>
            <a:spLocks noGrp="1"/>
          </p:cNvSpPr>
          <p:nvPr>
            <p:ph type="title"/>
          </p:nvPr>
        </p:nvSpPr>
        <p:spPr/>
        <p:txBody>
          <a:bodyPr/>
          <a:lstStyle/>
          <a:p>
            <a:r>
              <a:rPr lang="fr" sz="2400" dirty="0" err="1">
                <a:solidFill>
                  <a:schemeClr val="accent6">
                    <a:lumMod val="50000"/>
                  </a:schemeClr>
                </a:solidFill>
                <a:latin typeface="+mj-lt"/>
              </a:rPr>
              <a:t>Increment</a:t>
            </a:r>
            <a:r>
              <a:rPr lang="fr" sz="2400" dirty="0">
                <a:solidFill>
                  <a:schemeClr val="accent6">
                    <a:lumMod val="50000"/>
                  </a:schemeClr>
                </a:solidFill>
                <a:latin typeface="+mj-lt"/>
              </a:rPr>
              <a:t> 1:  Apache </a:t>
            </a:r>
            <a:r>
              <a:rPr lang="fr" sz="2400" dirty="0" err="1">
                <a:solidFill>
                  <a:schemeClr val="accent6">
                    <a:lumMod val="50000"/>
                  </a:schemeClr>
                </a:solidFill>
                <a:latin typeface="+mj-lt"/>
              </a:rPr>
              <a:t>Spark</a:t>
            </a:r>
            <a:r>
              <a:rPr lang="fr" sz="2400" dirty="0">
                <a:solidFill>
                  <a:schemeClr val="accent6">
                    <a:lumMod val="50000"/>
                  </a:schemeClr>
                </a:solidFill>
                <a:latin typeface="+mj-lt"/>
              </a:rPr>
              <a:t> </a:t>
            </a:r>
            <a:r>
              <a:rPr lang="fr" sz="2400" dirty="0" err="1">
                <a:solidFill>
                  <a:schemeClr val="accent6">
                    <a:lumMod val="50000"/>
                  </a:schemeClr>
                </a:solidFill>
                <a:latin typeface="+mj-lt"/>
              </a:rPr>
              <a:t>implementation</a:t>
            </a:r>
            <a:endParaRPr lang="fr" sz="2400" dirty="0">
              <a:solidFill>
                <a:schemeClr val="accent6">
                  <a:lumMod val="50000"/>
                </a:schemeClr>
              </a:solidFill>
              <a:latin typeface="+mj-lt"/>
            </a:endParaRPr>
          </a:p>
        </p:txBody>
      </p:sp>
      <p:sp>
        <p:nvSpPr>
          <p:cNvPr id="3" name="Text Placeholder 2">
            <a:extLst>
              <a:ext uri="{FF2B5EF4-FFF2-40B4-BE49-F238E27FC236}">
                <a16:creationId xmlns:a16="http://schemas.microsoft.com/office/drawing/2014/main" id="{D1CC15B9-6F0D-4648-82A4-354102C406FA}"/>
              </a:ext>
            </a:extLst>
          </p:cNvPr>
          <p:cNvSpPr>
            <a:spLocks noGrp="1"/>
          </p:cNvSpPr>
          <p:nvPr>
            <p:ph type="body" idx="1"/>
          </p:nvPr>
        </p:nvSpPr>
        <p:spPr>
          <a:xfrm>
            <a:off x="5963479" y="1311964"/>
            <a:ext cx="2676938" cy="2981740"/>
          </a:xfrm>
          <a:solidFill>
            <a:schemeClr val="accent2">
              <a:lumMod val="20000"/>
              <a:lumOff val="80000"/>
            </a:schemeClr>
          </a:solidFill>
        </p:spPr>
        <p:txBody>
          <a:bodyPr/>
          <a:lstStyle/>
          <a:p>
            <a:pPr marL="146050" indent="0">
              <a:buNone/>
            </a:pPr>
            <a:r>
              <a:rPr lang="en-US" sz="1400" b="1" dirty="0">
                <a:solidFill>
                  <a:srgbClr val="002060"/>
                </a:solidFill>
                <a:latin typeface="+mn-lt"/>
                <a:sym typeface="Wingdings" pitchFamily="2" charset="2"/>
              </a:rPr>
              <a:t>Waterfall model </a:t>
            </a:r>
          </a:p>
          <a:p>
            <a:pPr marL="146050" indent="0">
              <a:buNone/>
            </a:pPr>
            <a:endParaRPr lang="en-US" sz="1200" dirty="0">
              <a:solidFill>
                <a:srgbClr val="002060"/>
              </a:solidFill>
              <a:latin typeface="+mn-lt"/>
              <a:sym typeface="Wingdings" pitchFamily="2" charset="2"/>
            </a:endParaRPr>
          </a:p>
          <a:p>
            <a:pPr marL="146050" indent="0">
              <a:buNone/>
            </a:pPr>
            <a:r>
              <a:rPr lang="en-US" sz="1200" b="1" dirty="0">
                <a:solidFill>
                  <a:srgbClr val="002060"/>
                </a:solidFill>
                <a:latin typeface="+mn-lt"/>
                <a:sym typeface="Wingdings" pitchFamily="2" charset="2"/>
              </a:rPr>
              <a:t>Team: IT Team</a:t>
            </a:r>
          </a:p>
          <a:p>
            <a:pPr marL="146050" indent="0">
              <a:buNone/>
            </a:pPr>
            <a:endParaRPr lang="en-US" sz="1200" b="1" dirty="0">
              <a:solidFill>
                <a:srgbClr val="002060"/>
              </a:solidFill>
              <a:latin typeface="+mn-lt"/>
              <a:sym typeface="Wingdings" pitchFamily="2" charset="2"/>
            </a:endParaRPr>
          </a:p>
          <a:p>
            <a:pPr marL="146050" indent="0">
              <a:buNone/>
            </a:pPr>
            <a:r>
              <a:rPr lang="en-US" sz="1200" b="1" dirty="0">
                <a:solidFill>
                  <a:srgbClr val="002060"/>
                </a:solidFill>
                <a:latin typeface="+mn-lt"/>
                <a:sym typeface="Wingdings" pitchFamily="2" charset="2"/>
              </a:rPr>
              <a:t>Major activities</a:t>
            </a:r>
            <a:r>
              <a:rPr lang="en-US" sz="1200" dirty="0">
                <a:solidFill>
                  <a:srgbClr val="002060"/>
                </a:solidFill>
                <a:latin typeface="+mn-lt"/>
                <a:sym typeface="Wingdings" pitchFamily="2" charset="2"/>
              </a:rPr>
              <a:t>:</a:t>
            </a:r>
          </a:p>
          <a:p>
            <a:r>
              <a:rPr lang="en-US" sz="1200" dirty="0">
                <a:solidFill>
                  <a:srgbClr val="002060"/>
                </a:solidFill>
                <a:latin typeface="+mn-lt"/>
              </a:rPr>
              <a:t>Integrate Apache Spark over existing MySQL </a:t>
            </a:r>
          </a:p>
          <a:p>
            <a:endParaRPr lang="en-US" sz="1200" dirty="0">
              <a:solidFill>
                <a:srgbClr val="002060"/>
              </a:solidFill>
              <a:latin typeface="+mn-lt"/>
            </a:endParaRPr>
          </a:p>
          <a:p>
            <a:r>
              <a:rPr lang="en-US" sz="1200" dirty="0">
                <a:solidFill>
                  <a:srgbClr val="002060"/>
                </a:solidFill>
                <a:latin typeface="+mn-lt"/>
              </a:rPr>
              <a:t>Use Spark to design an analytics engine which can answer queries related to current reporting over database</a:t>
            </a:r>
          </a:p>
        </p:txBody>
      </p:sp>
      <p:sp>
        <p:nvSpPr>
          <p:cNvPr id="4" name="Slide Number Placeholder 3">
            <a:extLst>
              <a:ext uri="{FF2B5EF4-FFF2-40B4-BE49-F238E27FC236}">
                <a16:creationId xmlns:a16="http://schemas.microsoft.com/office/drawing/2014/main" id="{CC623FEE-A57C-6D4A-83F2-D6049B4E546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51</a:t>
            </a:fld>
            <a:endParaRPr lang="en"/>
          </a:p>
        </p:txBody>
      </p:sp>
      <p:pic>
        <p:nvPicPr>
          <p:cNvPr id="6" name="Picture 5">
            <a:extLst>
              <a:ext uri="{FF2B5EF4-FFF2-40B4-BE49-F238E27FC236}">
                <a16:creationId xmlns:a16="http://schemas.microsoft.com/office/drawing/2014/main" id="{2F1F259F-D2B6-5442-987F-2FEEE336E5D8}"/>
              </a:ext>
            </a:extLst>
          </p:cNvPr>
          <p:cNvPicPr>
            <a:picLocks noChangeAspect="1"/>
          </p:cNvPicPr>
          <p:nvPr/>
        </p:nvPicPr>
        <p:blipFill>
          <a:blip r:embed="rId3"/>
          <a:stretch>
            <a:fillRect/>
          </a:stretch>
        </p:blipFill>
        <p:spPr>
          <a:xfrm>
            <a:off x="668318" y="1245606"/>
            <a:ext cx="5149384" cy="3101009"/>
          </a:xfrm>
          <a:prstGeom prst="rect">
            <a:avLst/>
          </a:prstGeom>
          <a:ln>
            <a:noFill/>
          </a:ln>
        </p:spPr>
      </p:pic>
      <p:sp>
        <p:nvSpPr>
          <p:cNvPr id="7" name="Rectangle 6">
            <a:extLst>
              <a:ext uri="{FF2B5EF4-FFF2-40B4-BE49-F238E27FC236}">
                <a16:creationId xmlns:a16="http://schemas.microsoft.com/office/drawing/2014/main" id="{197F4DE4-3F2C-B441-964C-BA753608E644}"/>
              </a:ext>
            </a:extLst>
          </p:cNvPr>
          <p:cNvSpPr/>
          <p:nvPr/>
        </p:nvSpPr>
        <p:spPr>
          <a:xfrm>
            <a:off x="1133792" y="4387114"/>
            <a:ext cx="4677284" cy="215444"/>
          </a:xfrm>
          <a:prstGeom prst="rect">
            <a:avLst/>
          </a:prstGeom>
        </p:spPr>
        <p:txBody>
          <a:bodyPr wrap="square">
            <a:spAutoFit/>
          </a:bodyPr>
          <a:lstStyle/>
          <a:p>
            <a:r>
              <a:rPr lang="en-US" sz="800" dirty="0">
                <a:solidFill>
                  <a:srgbClr val="FF0000"/>
                </a:solidFill>
                <a:latin typeface="+mn-lt"/>
              </a:rPr>
              <a:t>Source for image</a:t>
            </a:r>
            <a:r>
              <a:rPr lang="en-US" sz="800" dirty="0">
                <a:latin typeface="+mn-lt"/>
              </a:rPr>
              <a:t>: https://</a:t>
            </a:r>
            <a:r>
              <a:rPr lang="en-US" sz="800" dirty="0" err="1">
                <a:latin typeface="+mn-lt"/>
              </a:rPr>
              <a:t>airbrake.io</a:t>
            </a:r>
            <a:r>
              <a:rPr lang="en-US" sz="800" dirty="0">
                <a:latin typeface="+mn-lt"/>
              </a:rPr>
              <a:t>/blog/</a:t>
            </a:r>
            <a:r>
              <a:rPr lang="en-US" sz="800" dirty="0" err="1">
                <a:latin typeface="+mn-lt"/>
              </a:rPr>
              <a:t>sdlc</a:t>
            </a:r>
            <a:r>
              <a:rPr lang="en-US" sz="800" dirty="0">
                <a:latin typeface="+mn-lt"/>
              </a:rPr>
              <a:t>/waterfall-model</a:t>
            </a:r>
          </a:p>
        </p:txBody>
      </p:sp>
    </p:spTree>
    <p:extLst>
      <p:ext uri="{BB962C8B-B14F-4D97-AF65-F5344CB8AC3E}">
        <p14:creationId xmlns:p14="http://schemas.microsoft.com/office/powerpoint/2010/main" val="72080374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338909-A203-3841-8CC9-BE5EB31E8627}"/>
              </a:ext>
            </a:extLst>
          </p:cNvPr>
          <p:cNvSpPr>
            <a:spLocks noGrp="1"/>
          </p:cNvSpPr>
          <p:nvPr>
            <p:ph type="title"/>
          </p:nvPr>
        </p:nvSpPr>
        <p:spPr/>
        <p:txBody>
          <a:bodyPr/>
          <a:lstStyle/>
          <a:p>
            <a:r>
              <a:rPr lang="en-US" sz="2400" dirty="0">
                <a:solidFill>
                  <a:schemeClr val="accent6">
                    <a:lumMod val="50000"/>
                  </a:schemeClr>
                </a:solidFill>
                <a:latin typeface="+mj-lt"/>
              </a:rPr>
              <a:t>Increment 2: Capturing customer behavior data</a:t>
            </a:r>
          </a:p>
        </p:txBody>
      </p:sp>
      <p:sp>
        <p:nvSpPr>
          <p:cNvPr id="3" name="Text Placeholder 2">
            <a:extLst>
              <a:ext uri="{FF2B5EF4-FFF2-40B4-BE49-F238E27FC236}">
                <a16:creationId xmlns:a16="http://schemas.microsoft.com/office/drawing/2014/main" id="{D1CC15B9-6F0D-4648-82A4-354102C406FA}"/>
              </a:ext>
            </a:extLst>
          </p:cNvPr>
          <p:cNvSpPr>
            <a:spLocks noGrp="1"/>
          </p:cNvSpPr>
          <p:nvPr>
            <p:ph type="body" idx="1"/>
          </p:nvPr>
        </p:nvSpPr>
        <p:spPr>
          <a:xfrm>
            <a:off x="947530" y="1325217"/>
            <a:ext cx="6957392" cy="2703444"/>
          </a:xfrm>
          <a:ln>
            <a:solidFill>
              <a:srgbClr val="00B0F0"/>
            </a:solidFill>
          </a:ln>
        </p:spPr>
        <p:txBody>
          <a:bodyPr/>
          <a:lstStyle/>
          <a:p>
            <a:pPr marL="146050" indent="0">
              <a:buNone/>
            </a:pPr>
            <a:r>
              <a:rPr lang="en-US" sz="1400" b="1" dirty="0">
                <a:solidFill>
                  <a:srgbClr val="002060"/>
                </a:solidFill>
                <a:latin typeface="+mn-lt"/>
                <a:sym typeface="Wingdings" pitchFamily="2" charset="2"/>
              </a:rPr>
              <a:t>Lean model</a:t>
            </a:r>
          </a:p>
          <a:p>
            <a:pPr marL="146050" indent="0">
              <a:buNone/>
            </a:pPr>
            <a:endParaRPr lang="en-US" sz="1400" b="1" dirty="0">
              <a:solidFill>
                <a:srgbClr val="002060"/>
              </a:solidFill>
              <a:latin typeface="+mn-lt"/>
              <a:sym typeface="Wingdings" pitchFamily="2" charset="2"/>
            </a:endParaRPr>
          </a:p>
          <a:p>
            <a:pPr marL="146050" indent="0">
              <a:buNone/>
            </a:pPr>
            <a:r>
              <a:rPr lang="en-US" sz="1400" b="1" dirty="0">
                <a:solidFill>
                  <a:srgbClr val="002060"/>
                </a:solidFill>
                <a:latin typeface="+mn-lt"/>
                <a:sym typeface="Wingdings" pitchFamily="2" charset="2"/>
              </a:rPr>
              <a:t>Reason:</a:t>
            </a:r>
          </a:p>
          <a:p>
            <a:pPr lvl="1">
              <a:lnSpc>
                <a:spcPct val="100000"/>
              </a:lnSpc>
              <a:spcBef>
                <a:spcPts val="400"/>
              </a:spcBef>
            </a:pPr>
            <a:r>
              <a:rPr lang="en-US" sz="1400" dirty="0">
                <a:solidFill>
                  <a:srgbClr val="002060"/>
                </a:solidFill>
                <a:latin typeface="+mn-lt"/>
                <a:sym typeface="Wingdings" pitchFamily="2" charset="2"/>
              </a:rPr>
              <a:t>Customer centric: Need full validation from marketing on features to be captured</a:t>
            </a:r>
          </a:p>
          <a:p>
            <a:pPr lvl="1">
              <a:lnSpc>
                <a:spcPct val="100000"/>
              </a:lnSpc>
              <a:spcBef>
                <a:spcPts val="400"/>
              </a:spcBef>
            </a:pPr>
            <a:endParaRPr lang="en-US" sz="1400" dirty="0">
              <a:solidFill>
                <a:srgbClr val="002060"/>
              </a:solidFill>
              <a:latin typeface="+mn-lt"/>
              <a:sym typeface="Wingdings" pitchFamily="2" charset="2"/>
            </a:endParaRPr>
          </a:p>
          <a:p>
            <a:pPr lvl="1">
              <a:lnSpc>
                <a:spcPct val="100000"/>
              </a:lnSpc>
              <a:spcBef>
                <a:spcPts val="400"/>
              </a:spcBef>
            </a:pPr>
            <a:r>
              <a:rPr lang="en-US" sz="1400" dirty="0">
                <a:solidFill>
                  <a:srgbClr val="002060"/>
                </a:solidFill>
                <a:latin typeface="+mn-lt"/>
                <a:sym typeface="Wingdings" pitchFamily="2" charset="2"/>
              </a:rPr>
              <a:t>Need to identify and eliminate risks in capturing new data</a:t>
            </a:r>
          </a:p>
          <a:p>
            <a:pPr lvl="1">
              <a:lnSpc>
                <a:spcPct val="100000"/>
              </a:lnSpc>
              <a:spcBef>
                <a:spcPts val="400"/>
              </a:spcBef>
            </a:pPr>
            <a:endParaRPr lang="en-US" sz="1400" dirty="0">
              <a:solidFill>
                <a:srgbClr val="002060"/>
              </a:solidFill>
              <a:latin typeface="+mn-lt"/>
              <a:sym typeface="Wingdings" pitchFamily="2" charset="2"/>
            </a:endParaRPr>
          </a:p>
          <a:p>
            <a:pPr lvl="1">
              <a:lnSpc>
                <a:spcPct val="100000"/>
              </a:lnSpc>
              <a:spcBef>
                <a:spcPts val="400"/>
              </a:spcBef>
            </a:pPr>
            <a:r>
              <a:rPr lang="en-US" sz="1400" dirty="0">
                <a:solidFill>
                  <a:srgbClr val="002060"/>
                </a:solidFill>
                <a:latin typeface="+mn-lt"/>
                <a:sym typeface="Wingdings" pitchFamily="2" charset="2"/>
              </a:rPr>
              <a:t>Quick turnaround in data processing for key business partners</a:t>
            </a:r>
          </a:p>
          <a:p>
            <a:pPr marL="146050" indent="0">
              <a:buNone/>
            </a:pPr>
            <a:endParaRPr lang="en-US" sz="1400" dirty="0">
              <a:solidFill>
                <a:srgbClr val="002060"/>
              </a:solidFill>
              <a:latin typeface="+mn-lt"/>
              <a:sym typeface="Wingdings" pitchFamily="2" charset="2"/>
            </a:endParaRPr>
          </a:p>
          <a:p>
            <a:pPr marL="146050" indent="0">
              <a:buNone/>
            </a:pPr>
            <a:endParaRPr lang="en-US" sz="1400" dirty="0">
              <a:solidFill>
                <a:srgbClr val="002060"/>
              </a:solidFill>
              <a:latin typeface="+mn-lt"/>
              <a:sym typeface="Wingdings" pitchFamily="2" charset="2"/>
            </a:endParaRPr>
          </a:p>
        </p:txBody>
      </p:sp>
      <p:sp>
        <p:nvSpPr>
          <p:cNvPr id="4" name="Slide Number Placeholder 3">
            <a:extLst>
              <a:ext uri="{FF2B5EF4-FFF2-40B4-BE49-F238E27FC236}">
                <a16:creationId xmlns:a16="http://schemas.microsoft.com/office/drawing/2014/main" id="{BA43C6AB-BB10-D440-8659-75D90EE9E01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52</a:t>
            </a:fld>
            <a:endParaRPr lang="en"/>
          </a:p>
        </p:txBody>
      </p:sp>
    </p:spTree>
    <p:extLst>
      <p:ext uri="{BB962C8B-B14F-4D97-AF65-F5344CB8AC3E}">
        <p14:creationId xmlns:p14="http://schemas.microsoft.com/office/powerpoint/2010/main" val="6002354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7041262-FCFF-4142-AFF6-F109A25F0FB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357018" y="943908"/>
            <a:ext cx="2560364" cy="2463247"/>
          </a:xfrm>
          <a:prstGeom prst="rect">
            <a:avLst/>
          </a:prstGeom>
        </p:spPr>
      </p:pic>
      <p:sp>
        <p:nvSpPr>
          <p:cNvPr id="2" name="Title 1">
            <a:extLst>
              <a:ext uri="{FF2B5EF4-FFF2-40B4-BE49-F238E27FC236}">
                <a16:creationId xmlns:a16="http://schemas.microsoft.com/office/drawing/2014/main" id="{64338909-A203-3841-8CC9-BE5EB31E8627}"/>
              </a:ext>
            </a:extLst>
          </p:cNvPr>
          <p:cNvSpPr>
            <a:spLocks noGrp="1"/>
          </p:cNvSpPr>
          <p:nvPr>
            <p:ph type="title"/>
          </p:nvPr>
        </p:nvSpPr>
        <p:spPr/>
        <p:txBody>
          <a:bodyPr/>
          <a:lstStyle/>
          <a:p>
            <a:r>
              <a:rPr lang="en-US" sz="2400" dirty="0">
                <a:solidFill>
                  <a:schemeClr val="accent6">
                    <a:lumMod val="50000"/>
                  </a:schemeClr>
                </a:solidFill>
                <a:latin typeface="+mj-lt"/>
              </a:rPr>
              <a:t>Increment 2: Capturing customer behavior data</a:t>
            </a:r>
          </a:p>
        </p:txBody>
      </p:sp>
      <p:sp>
        <p:nvSpPr>
          <p:cNvPr id="3" name="Text Placeholder 2">
            <a:extLst>
              <a:ext uri="{FF2B5EF4-FFF2-40B4-BE49-F238E27FC236}">
                <a16:creationId xmlns:a16="http://schemas.microsoft.com/office/drawing/2014/main" id="{D1CC15B9-6F0D-4648-82A4-354102C406FA}"/>
              </a:ext>
            </a:extLst>
          </p:cNvPr>
          <p:cNvSpPr>
            <a:spLocks noGrp="1"/>
          </p:cNvSpPr>
          <p:nvPr>
            <p:ph type="body" idx="1"/>
          </p:nvPr>
        </p:nvSpPr>
        <p:spPr>
          <a:xfrm>
            <a:off x="729450" y="1159726"/>
            <a:ext cx="5926844" cy="3306973"/>
          </a:xfrm>
        </p:spPr>
        <p:txBody>
          <a:bodyPr/>
          <a:lstStyle/>
          <a:p>
            <a:pPr marL="146050" indent="0">
              <a:buNone/>
            </a:pPr>
            <a:r>
              <a:rPr lang="en-US" sz="1400" b="1" dirty="0">
                <a:solidFill>
                  <a:srgbClr val="002060"/>
                </a:solidFill>
                <a:latin typeface="+mn-lt"/>
                <a:sym typeface="Wingdings" pitchFamily="2" charset="2"/>
              </a:rPr>
              <a:t>Lean model</a:t>
            </a:r>
          </a:p>
          <a:p>
            <a:pPr marL="146050" indent="0">
              <a:buNone/>
            </a:pPr>
            <a:endParaRPr lang="en-US" sz="1400" dirty="0">
              <a:solidFill>
                <a:srgbClr val="002060"/>
              </a:solidFill>
              <a:latin typeface="+mn-lt"/>
              <a:sym typeface="Wingdings" pitchFamily="2" charset="2"/>
            </a:endParaRPr>
          </a:p>
          <a:p>
            <a:pPr marL="146050" indent="0">
              <a:buNone/>
            </a:pPr>
            <a:r>
              <a:rPr lang="en-US" sz="1200" b="1" dirty="0">
                <a:solidFill>
                  <a:srgbClr val="002060"/>
                </a:solidFill>
                <a:latin typeface="+mn-lt"/>
                <a:sym typeface="Wingdings" pitchFamily="2" charset="2"/>
              </a:rPr>
              <a:t>Team: Analytics team (Data Analysts)</a:t>
            </a:r>
          </a:p>
          <a:p>
            <a:pPr marL="146050" indent="0">
              <a:buNone/>
            </a:pPr>
            <a:endParaRPr lang="en-US" sz="1200" b="1" dirty="0">
              <a:solidFill>
                <a:srgbClr val="002060"/>
              </a:solidFill>
              <a:latin typeface="+mn-lt"/>
              <a:sym typeface="Wingdings" pitchFamily="2" charset="2"/>
            </a:endParaRPr>
          </a:p>
          <a:p>
            <a:pPr marL="146050" indent="0">
              <a:buNone/>
            </a:pPr>
            <a:r>
              <a:rPr lang="en-US" sz="1200" b="1" dirty="0">
                <a:solidFill>
                  <a:srgbClr val="002060"/>
                </a:solidFill>
                <a:latin typeface="+mn-lt"/>
                <a:sym typeface="Wingdings" pitchFamily="2" charset="2"/>
              </a:rPr>
              <a:t>Major activities</a:t>
            </a:r>
            <a:r>
              <a:rPr lang="en-US" sz="1200" dirty="0">
                <a:solidFill>
                  <a:srgbClr val="002060"/>
                </a:solidFill>
                <a:latin typeface="+mn-lt"/>
                <a:sym typeface="Wingdings" pitchFamily="2" charset="2"/>
              </a:rPr>
              <a:t>:</a:t>
            </a:r>
          </a:p>
          <a:p>
            <a:r>
              <a:rPr lang="en-US" sz="1200" dirty="0">
                <a:solidFill>
                  <a:srgbClr val="002060"/>
                </a:solidFill>
                <a:latin typeface="+mn-lt"/>
                <a:sym typeface="Wingdings" pitchFamily="2" charset="2"/>
              </a:rPr>
              <a:t>Add schema in existing database to store information about user </a:t>
            </a:r>
          </a:p>
          <a:p>
            <a:pPr marL="146050" indent="0">
              <a:buNone/>
            </a:pPr>
            <a:r>
              <a:rPr lang="en-US" sz="1200" dirty="0">
                <a:solidFill>
                  <a:srgbClr val="002060"/>
                </a:solidFill>
                <a:latin typeface="+mn-lt"/>
                <a:sym typeface="Wingdings" pitchFamily="2" charset="2"/>
              </a:rPr>
              <a:t>navigation and searches</a:t>
            </a:r>
          </a:p>
          <a:p>
            <a:endParaRPr lang="en-US" sz="1200" dirty="0">
              <a:solidFill>
                <a:srgbClr val="002060"/>
              </a:solidFill>
              <a:latin typeface="+mn-lt"/>
              <a:sym typeface="Wingdings" pitchFamily="2" charset="2"/>
            </a:endParaRPr>
          </a:p>
          <a:p>
            <a:r>
              <a:rPr lang="en-US" sz="1200" dirty="0">
                <a:solidFill>
                  <a:srgbClr val="002060"/>
                </a:solidFill>
                <a:latin typeface="+mn-lt"/>
                <a:sym typeface="Wingdings" pitchFamily="2" charset="2"/>
              </a:rPr>
              <a:t>Identify potential schema changes to capture data such as: items added to cart, inclusive of those that did not end up in purchase but were added in cart at-least once</a:t>
            </a:r>
          </a:p>
          <a:p>
            <a:endParaRPr lang="en-US" sz="1200" dirty="0">
              <a:solidFill>
                <a:srgbClr val="002060"/>
              </a:solidFill>
              <a:latin typeface="+mn-lt"/>
              <a:sym typeface="Wingdings" pitchFamily="2" charset="2"/>
            </a:endParaRPr>
          </a:p>
          <a:p>
            <a:r>
              <a:rPr lang="en-US" sz="1200" dirty="0">
                <a:solidFill>
                  <a:srgbClr val="002060"/>
                </a:solidFill>
                <a:latin typeface="+mn-lt"/>
                <a:sym typeface="Wingdings" pitchFamily="2" charset="2"/>
              </a:rPr>
              <a:t>Capture geographic information of customer</a:t>
            </a:r>
          </a:p>
          <a:p>
            <a:pPr marL="146050" indent="0">
              <a:buNone/>
            </a:pPr>
            <a:endParaRPr lang="en-US" sz="1400" dirty="0">
              <a:solidFill>
                <a:srgbClr val="002060"/>
              </a:solidFill>
              <a:latin typeface="+mn-lt"/>
              <a:sym typeface="Wingdings" pitchFamily="2" charset="2"/>
            </a:endParaRPr>
          </a:p>
        </p:txBody>
      </p:sp>
      <p:sp>
        <p:nvSpPr>
          <p:cNvPr id="4" name="Slide Number Placeholder 3">
            <a:extLst>
              <a:ext uri="{FF2B5EF4-FFF2-40B4-BE49-F238E27FC236}">
                <a16:creationId xmlns:a16="http://schemas.microsoft.com/office/drawing/2014/main" id="{BA43C6AB-BB10-D440-8659-75D90EE9E01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53</a:t>
            </a:fld>
            <a:endParaRPr lang="en"/>
          </a:p>
        </p:txBody>
      </p:sp>
      <p:sp>
        <p:nvSpPr>
          <p:cNvPr id="7" name="Rectangle 6">
            <a:extLst>
              <a:ext uri="{FF2B5EF4-FFF2-40B4-BE49-F238E27FC236}">
                <a16:creationId xmlns:a16="http://schemas.microsoft.com/office/drawing/2014/main" id="{8DB05FE1-04C5-5D40-8B1D-866CA2C2DB8C}"/>
              </a:ext>
            </a:extLst>
          </p:cNvPr>
          <p:cNvSpPr/>
          <p:nvPr/>
        </p:nvSpPr>
        <p:spPr>
          <a:xfrm>
            <a:off x="6704819" y="3361363"/>
            <a:ext cx="2439181" cy="461665"/>
          </a:xfrm>
          <a:prstGeom prst="rect">
            <a:avLst/>
          </a:prstGeom>
        </p:spPr>
        <p:txBody>
          <a:bodyPr wrap="square">
            <a:spAutoFit/>
          </a:bodyPr>
          <a:lstStyle/>
          <a:p>
            <a:r>
              <a:rPr lang="en-US" sz="800" dirty="0">
                <a:solidFill>
                  <a:srgbClr val="FF0000"/>
                </a:solidFill>
                <a:latin typeface="+mn-lt"/>
              </a:rPr>
              <a:t>Source for image</a:t>
            </a:r>
            <a:r>
              <a:rPr lang="en-US" sz="800" dirty="0">
                <a:latin typeface="+mn-lt"/>
              </a:rPr>
              <a:t>: https://</a:t>
            </a:r>
            <a:r>
              <a:rPr lang="en-US" sz="800" dirty="0" err="1">
                <a:latin typeface="+mn-lt"/>
              </a:rPr>
              <a:t>photosgratuite.eu</a:t>
            </a:r>
            <a:r>
              <a:rPr lang="en-US" sz="800" dirty="0">
                <a:latin typeface="+mn-lt"/>
              </a:rPr>
              <a:t>/knowledge-management-is-a-</a:t>
            </a:r>
            <a:r>
              <a:rPr lang="en-US" sz="800" dirty="0" err="1">
                <a:latin typeface="+mn-lt"/>
              </a:rPr>
              <a:t>discipline.html</a:t>
            </a:r>
            <a:endParaRPr lang="en-US" sz="800" dirty="0">
              <a:latin typeface="+mn-lt"/>
            </a:endParaRPr>
          </a:p>
        </p:txBody>
      </p:sp>
    </p:spTree>
    <p:extLst>
      <p:ext uri="{BB962C8B-B14F-4D97-AF65-F5344CB8AC3E}">
        <p14:creationId xmlns:p14="http://schemas.microsoft.com/office/powerpoint/2010/main" val="76704863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338909-A203-3841-8CC9-BE5EB31E8627}"/>
              </a:ext>
            </a:extLst>
          </p:cNvPr>
          <p:cNvSpPr>
            <a:spLocks noGrp="1"/>
          </p:cNvSpPr>
          <p:nvPr>
            <p:ph type="title"/>
          </p:nvPr>
        </p:nvSpPr>
        <p:spPr>
          <a:xfrm>
            <a:off x="729450" y="173503"/>
            <a:ext cx="7688700" cy="637885"/>
          </a:xfrm>
        </p:spPr>
        <p:txBody>
          <a:bodyPr/>
          <a:lstStyle/>
          <a:p>
            <a:r>
              <a:rPr lang="en-US" sz="2400" dirty="0">
                <a:solidFill>
                  <a:schemeClr val="accent6">
                    <a:lumMod val="50000"/>
                  </a:schemeClr>
                </a:solidFill>
                <a:latin typeface="+mj-lt"/>
              </a:rPr>
              <a:t>Increment 3: Developing recommendation model</a:t>
            </a:r>
          </a:p>
        </p:txBody>
      </p:sp>
      <p:sp>
        <p:nvSpPr>
          <p:cNvPr id="3" name="Text Placeholder 2">
            <a:extLst>
              <a:ext uri="{FF2B5EF4-FFF2-40B4-BE49-F238E27FC236}">
                <a16:creationId xmlns:a16="http://schemas.microsoft.com/office/drawing/2014/main" id="{D1CC15B9-6F0D-4648-82A4-354102C406FA}"/>
              </a:ext>
            </a:extLst>
          </p:cNvPr>
          <p:cNvSpPr>
            <a:spLocks noGrp="1"/>
          </p:cNvSpPr>
          <p:nvPr>
            <p:ph type="body" idx="1"/>
          </p:nvPr>
        </p:nvSpPr>
        <p:spPr>
          <a:xfrm>
            <a:off x="729450" y="1411515"/>
            <a:ext cx="7864585" cy="2961701"/>
          </a:xfrm>
          <a:ln>
            <a:solidFill>
              <a:srgbClr val="00B0F0"/>
            </a:solidFill>
          </a:ln>
        </p:spPr>
        <p:txBody>
          <a:bodyPr/>
          <a:lstStyle/>
          <a:p>
            <a:pPr marL="146050" indent="0">
              <a:buNone/>
            </a:pPr>
            <a:r>
              <a:rPr lang="en-US" sz="1400" b="1" dirty="0">
                <a:solidFill>
                  <a:srgbClr val="002060"/>
                </a:solidFill>
                <a:latin typeface="+mn-lt"/>
                <a:sym typeface="Wingdings" pitchFamily="2" charset="2"/>
              </a:rPr>
              <a:t>SDLC Model: Xtreme programming</a:t>
            </a:r>
          </a:p>
          <a:p>
            <a:pPr marL="146050" indent="0">
              <a:buNone/>
            </a:pPr>
            <a:endParaRPr lang="en-US" sz="1400" b="1" dirty="0">
              <a:solidFill>
                <a:srgbClr val="002060"/>
              </a:solidFill>
              <a:latin typeface="+mn-lt"/>
              <a:sym typeface="Wingdings" pitchFamily="2" charset="2"/>
            </a:endParaRPr>
          </a:p>
          <a:p>
            <a:pPr marL="146050" indent="0">
              <a:buNone/>
            </a:pPr>
            <a:r>
              <a:rPr lang="en-US" sz="1400" b="1" dirty="0">
                <a:solidFill>
                  <a:srgbClr val="002060"/>
                </a:solidFill>
                <a:latin typeface="+mn-lt"/>
                <a:sym typeface="Wingdings" pitchFamily="2" charset="2"/>
              </a:rPr>
              <a:t>Reason:</a:t>
            </a:r>
          </a:p>
          <a:p>
            <a:pPr lvl="1">
              <a:lnSpc>
                <a:spcPct val="100000"/>
              </a:lnSpc>
              <a:spcBef>
                <a:spcPts val="400"/>
              </a:spcBef>
            </a:pPr>
            <a:r>
              <a:rPr lang="en-US" sz="1400" dirty="0">
                <a:solidFill>
                  <a:srgbClr val="002060"/>
                </a:solidFill>
                <a:latin typeface="+mn-lt"/>
                <a:sym typeface="Wingdings" pitchFamily="2" charset="2"/>
              </a:rPr>
              <a:t>Need prototype models to identify what parameters impact model performance</a:t>
            </a:r>
          </a:p>
          <a:p>
            <a:pPr lvl="1">
              <a:lnSpc>
                <a:spcPct val="100000"/>
              </a:lnSpc>
              <a:spcBef>
                <a:spcPts val="400"/>
              </a:spcBef>
            </a:pPr>
            <a:endParaRPr lang="en-US" sz="1400" dirty="0">
              <a:solidFill>
                <a:srgbClr val="002060"/>
              </a:solidFill>
              <a:latin typeface="+mn-lt"/>
              <a:sym typeface="Wingdings" pitchFamily="2" charset="2"/>
            </a:endParaRPr>
          </a:p>
          <a:p>
            <a:pPr lvl="1">
              <a:lnSpc>
                <a:spcPct val="100000"/>
              </a:lnSpc>
              <a:spcBef>
                <a:spcPts val="400"/>
              </a:spcBef>
            </a:pPr>
            <a:r>
              <a:rPr lang="en-US" sz="1400" dirty="0">
                <a:solidFill>
                  <a:srgbClr val="002060"/>
                </a:solidFill>
                <a:latin typeface="+mn-lt"/>
                <a:sym typeface="Wingdings" pitchFamily="2" charset="2"/>
              </a:rPr>
              <a:t>Need inputs from marketing team in improving understanding of parameters</a:t>
            </a:r>
          </a:p>
          <a:p>
            <a:pPr lvl="1">
              <a:lnSpc>
                <a:spcPct val="100000"/>
              </a:lnSpc>
              <a:spcBef>
                <a:spcPts val="400"/>
              </a:spcBef>
            </a:pPr>
            <a:endParaRPr lang="en-US" sz="1400" dirty="0">
              <a:solidFill>
                <a:srgbClr val="002060"/>
              </a:solidFill>
              <a:latin typeface="+mn-lt"/>
              <a:sym typeface="Wingdings" pitchFamily="2" charset="2"/>
            </a:endParaRPr>
          </a:p>
          <a:p>
            <a:pPr lvl="1">
              <a:lnSpc>
                <a:spcPct val="100000"/>
              </a:lnSpc>
              <a:spcBef>
                <a:spcPts val="400"/>
              </a:spcBef>
            </a:pPr>
            <a:r>
              <a:rPr lang="en-US" sz="1400" dirty="0">
                <a:solidFill>
                  <a:srgbClr val="002060"/>
                </a:solidFill>
                <a:latin typeface="+mn-lt"/>
                <a:sym typeface="Wingdings" pitchFamily="2" charset="2"/>
              </a:rPr>
              <a:t>Test driven approach to determine highest performing parameters</a:t>
            </a:r>
          </a:p>
          <a:p>
            <a:pPr lvl="1">
              <a:lnSpc>
                <a:spcPct val="100000"/>
              </a:lnSpc>
              <a:spcBef>
                <a:spcPts val="400"/>
              </a:spcBef>
            </a:pPr>
            <a:endParaRPr lang="en-US" sz="1400" dirty="0">
              <a:solidFill>
                <a:srgbClr val="002060"/>
              </a:solidFill>
              <a:latin typeface="+mn-lt"/>
              <a:sym typeface="Wingdings" pitchFamily="2" charset="2"/>
            </a:endParaRPr>
          </a:p>
          <a:p>
            <a:pPr lvl="1">
              <a:lnSpc>
                <a:spcPct val="100000"/>
              </a:lnSpc>
              <a:spcBef>
                <a:spcPts val="400"/>
              </a:spcBef>
            </a:pPr>
            <a:r>
              <a:rPr lang="en-US" sz="1400" dirty="0">
                <a:solidFill>
                  <a:srgbClr val="002060"/>
                </a:solidFill>
                <a:latin typeface="+mn-lt"/>
                <a:sym typeface="Wingdings" pitchFamily="2" charset="2"/>
              </a:rPr>
              <a:t>Buddy system to act as a sounding board during model development and testing</a:t>
            </a:r>
          </a:p>
          <a:p>
            <a:pPr lvl="1">
              <a:lnSpc>
                <a:spcPct val="100000"/>
              </a:lnSpc>
              <a:spcBef>
                <a:spcPts val="400"/>
              </a:spcBef>
            </a:pPr>
            <a:endParaRPr lang="en-US" sz="1400" dirty="0">
              <a:solidFill>
                <a:srgbClr val="002060"/>
              </a:solidFill>
              <a:latin typeface="+mn-lt"/>
              <a:sym typeface="Wingdings" pitchFamily="2" charset="2"/>
            </a:endParaRPr>
          </a:p>
          <a:p>
            <a:pPr marL="146050" indent="0">
              <a:buNone/>
            </a:pPr>
            <a:endParaRPr lang="en-US" sz="1400" dirty="0">
              <a:solidFill>
                <a:srgbClr val="002060"/>
              </a:solidFill>
              <a:latin typeface="+mn-lt"/>
            </a:endParaRPr>
          </a:p>
        </p:txBody>
      </p:sp>
      <p:sp>
        <p:nvSpPr>
          <p:cNvPr id="4" name="Slide Number Placeholder 3">
            <a:extLst>
              <a:ext uri="{FF2B5EF4-FFF2-40B4-BE49-F238E27FC236}">
                <a16:creationId xmlns:a16="http://schemas.microsoft.com/office/drawing/2014/main" id="{9B53E995-F024-0542-8F14-233570EB408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54</a:t>
            </a:fld>
            <a:endParaRPr lang="en"/>
          </a:p>
        </p:txBody>
      </p:sp>
    </p:spTree>
    <p:extLst>
      <p:ext uri="{BB962C8B-B14F-4D97-AF65-F5344CB8AC3E}">
        <p14:creationId xmlns:p14="http://schemas.microsoft.com/office/powerpoint/2010/main" val="367806043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338909-A203-3841-8CC9-BE5EB31E8627}"/>
              </a:ext>
            </a:extLst>
          </p:cNvPr>
          <p:cNvSpPr>
            <a:spLocks noGrp="1"/>
          </p:cNvSpPr>
          <p:nvPr>
            <p:ph type="title"/>
          </p:nvPr>
        </p:nvSpPr>
        <p:spPr>
          <a:xfrm>
            <a:off x="729450" y="173503"/>
            <a:ext cx="7688700" cy="637885"/>
          </a:xfrm>
        </p:spPr>
        <p:txBody>
          <a:bodyPr/>
          <a:lstStyle/>
          <a:p>
            <a:r>
              <a:rPr lang="en-US" sz="2400" dirty="0">
                <a:solidFill>
                  <a:schemeClr val="accent6">
                    <a:lumMod val="50000"/>
                  </a:schemeClr>
                </a:solidFill>
                <a:latin typeface="+mj-lt"/>
              </a:rPr>
              <a:t>Increment 3: Developing recommendation model</a:t>
            </a:r>
          </a:p>
        </p:txBody>
      </p:sp>
      <p:sp>
        <p:nvSpPr>
          <p:cNvPr id="3" name="Text Placeholder 2">
            <a:extLst>
              <a:ext uri="{FF2B5EF4-FFF2-40B4-BE49-F238E27FC236}">
                <a16:creationId xmlns:a16="http://schemas.microsoft.com/office/drawing/2014/main" id="{D1CC15B9-6F0D-4648-82A4-354102C406FA}"/>
              </a:ext>
            </a:extLst>
          </p:cNvPr>
          <p:cNvSpPr>
            <a:spLocks noGrp="1"/>
          </p:cNvSpPr>
          <p:nvPr>
            <p:ph type="body" idx="1"/>
          </p:nvPr>
        </p:nvSpPr>
        <p:spPr>
          <a:xfrm>
            <a:off x="729450" y="1313638"/>
            <a:ext cx="4591299" cy="3101010"/>
          </a:xfrm>
          <a:ln>
            <a:solidFill>
              <a:srgbClr val="00B0F0"/>
            </a:solidFill>
          </a:ln>
        </p:spPr>
        <p:txBody>
          <a:bodyPr/>
          <a:lstStyle/>
          <a:p>
            <a:pPr marL="146050" indent="0">
              <a:buNone/>
            </a:pPr>
            <a:r>
              <a:rPr lang="en-US" sz="1400" b="1" dirty="0">
                <a:solidFill>
                  <a:srgbClr val="002060"/>
                </a:solidFill>
                <a:latin typeface="+mn-lt"/>
                <a:sym typeface="Wingdings" pitchFamily="2" charset="2"/>
              </a:rPr>
              <a:t>Xtreme programming</a:t>
            </a:r>
          </a:p>
          <a:p>
            <a:pPr lvl="1">
              <a:lnSpc>
                <a:spcPct val="100000"/>
              </a:lnSpc>
              <a:spcBef>
                <a:spcPts val="400"/>
              </a:spcBef>
            </a:pPr>
            <a:endParaRPr lang="en-US" sz="1400" dirty="0">
              <a:solidFill>
                <a:srgbClr val="002060"/>
              </a:solidFill>
              <a:latin typeface="+mn-lt"/>
              <a:sym typeface="Wingdings" pitchFamily="2" charset="2"/>
            </a:endParaRPr>
          </a:p>
          <a:p>
            <a:pPr marL="146050" indent="0">
              <a:buNone/>
            </a:pPr>
            <a:endParaRPr lang="en-US" sz="1200" b="1" dirty="0">
              <a:solidFill>
                <a:srgbClr val="002060"/>
              </a:solidFill>
              <a:latin typeface="+mn-lt"/>
              <a:sym typeface="Wingdings" pitchFamily="2" charset="2"/>
            </a:endParaRPr>
          </a:p>
          <a:p>
            <a:pPr marL="146050" indent="0">
              <a:buNone/>
            </a:pPr>
            <a:r>
              <a:rPr lang="en-US" sz="1200" b="1" dirty="0">
                <a:solidFill>
                  <a:srgbClr val="002060"/>
                </a:solidFill>
                <a:latin typeface="+mn-lt"/>
                <a:sym typeface="Wingdings" pitchFamily="2" charset="2"/>
              </a:rPr>
              <a:t>Team: Analytics team (Data Scientists)</a:t>
            </a:r>
          </a:p>
          <a:p>
            <a:pPr marL="146050" indent="0">
              <a:buNone/>
            </a:pPr>
            <a:endParaRPr lang="en-US" sz="1200" b="1" dirty="0">
              <a:solidFill>
                <a:srgbClr val="002060"/>
              </a:solidFill>
              <a:latin typeface="+mn-lt"/>
              <a:sym typeface="Wingdings" pitchFamily="2" charset="2"/>
            </a:endParaRPr>
          </a:p>
          <a:p>
            <a:pPr marL="146050" indent="0">
              <a:buNone/>
            </a:pPr>
            <a:endParaRPr lang="en-US" sz="1200" b="1" dirty="0">
              <a:solidFill>
                <a:srgbClr val="002060"/>
              </a:solidFill>
              <a:latin typeface="+mn-lt"/>
              <a:sym typeface="Wingdings" pitchFamily="2" charset="2"/>
            </a:endParaRPr>
          </a:p>
          <a:p>
            <a:pPr marL="146050" indent="0">
              <a:buNone/>
            </a:pPr>
            <a:r>
              <a:rPr lang="en-US" sz="1200" b="1" dirty="0">
                <a:solidFill>
                  <a:srgbClr val="002060"/>
                </a:solidFill>
                <a:latin typeface="+mn-lt"/>
                <a:sym typeface="Wingdings" pitchFamily="2" charset="2"/>
              </a:rPr>
              <a:t>Major activities</a:t>
            </a:r>
            <a:r>
              <a:rPr lang="en-US" sz="1200" dirty="0">
                <a:solidFill>
                  <a:srgbClr val="002060"/>
                </a:solidFill>
                <a:latin typeface="+mn-lt"/>
                <a:sym typeface="Wingdings" pitchFamily="2" charset="2"/>
              </a:rPr>
              <a:t>:</a:t>
            </a:r>
          </a:p>
          <a:p>
            <a:r>
              <a:rPr lang="en-US" sz="1200" dirty="0">
                <a:solidFill>
                  <a:srgbClr val="002060"/>
                </a:solidFill>
                <a:latin typeface="+mn-lt"/>
              </a:rPr>
              <a:t>Develop prototype models using ALS algorithm</a:t>
            </a:r>
          </a:p>
          <a:p>
            <a:endParaRPr lang="en-US" sz="1200" dirty="0">
              <a:solidFill>
                <a:srgbClr val="002060"/>
              </a:solidFill>
              <a:latin typeface="+mn-lt"/>
            </a:endParaRPr>
          </a:p>
          <a:p>
            <a:r>
              <a:rPr lang="en-US" sz="1200" dirty="0">
                <a:solidFill>
                  <a:srgbClr val="002060"/>
                </a:solidFill>
                <a:latin typeface="+mn-lt"/>
              </a:rPr>
              <a:t>Deploy the final recommendation model </a:t>
            </a:r>
          </a:p>
        </p:txBody>
      </p:sp>
      <p:sp>
        <p:nvSpPr>
          <p:cNvPr id="4" name="Slide Number Placeholder 3">
            <a:extLst>
              <a:ext uri="{FF2B5EF4-FFF2-40B4-BE49-F238E27FC236}">
                <a16:creationId xmlns:a16="http://schemas.microsoft.com/office/drawing/2014/main" id="{9B53E995-F024-0542-8F14-233570EB408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55</a:t>
            </a:fld>
            <a:endParaRPr lang="en"/>
          </a:p>
        </p:txBody>
      </p:sp>
      <p:pic>
        <p:nvPicPr>
          <p:cNvPr id="5" name="Picture 4">
            <a:extLst>
              <a:ext uri="{FF2B5EF4-FFF2-40B4-BE49-F238E27FC236}">
                <a16:creationId xmlns:a16="http://schemas.microsoft.com/office/drawing/2014/main" id="{04E093DA-A79A-274F-8EAB-088A8343CB6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381094" y="1022368"/>
            <a:ext cx="3429558" cy="3392280"/>
          </a:xfrm>
          <a:prstGeom prst="rect">
            <a:avLst/>
          </a:prstGeom>
        </p:spPr>
      </p:pic>
      <p:sp>
        <p:nvSpPr>
          <p:cNvPr id="6" name="Rectangle 5">
            <a:extLst>
              <a:ext uri="{FF2B5EF4-FFF2-40B4-BE49-F238E27FC236}">
                <a16:creationId xmlns:a16="http://schemas.microsoft.com/office/drawing/2014/main" id="{24562085-40E6-A844-8909-3CCC69E17985}"/>
              </a:ext>
            </a:extLst>
          </p:cNvPr>
          <p:cNvSpPr/>
          <p:nvPr/>
        </p:nvSpPr>
        <p:spPr>
          <a:xfrm>
            <a:off x="5608723" y="4351417"/>
            <a:ext cx="3486852" cy="215444"/>
          </a:xfrm>
          <a:prstGeom prst="rect">
            <a:avLst/>
          </a:prstGeom>
        </p:spPr>
        <p:txBody>
          <a:bodyPr wrap="none">
            <a:spAutoFit/>
          </a:bodyPr>
          <a:lstStyle/>
          <a:p>
            <a:r>
              <a:rPr lang="en-US" sz="800" dirty="0">
                <a:solidFill>
                  <a:srgbClr val="FF0000"/>
                </a:solidFill>
                <a:latin typeface="+mn-lt"/>
              </a:rPr>
              <a:t>Source for image</a:t>
            </a:r>
            <a:r>
              <a:rPr lang="en-US" sz="800" dirty="0">
                <a:latin typeface="+mn-lt"/>
              </a:rPr>
              <a:t>: http://</a:t>
            </a:r>
            <a:r>
              <a:rPr lang="en-US" sz="800" dirty="0" err="1">
                <a:latin typeface="+mn-lt"/>
              </a:rPr>
              <a:t>josecuellar.net</a:t>
            </a:r>
            <a:r>
              <a:rPr lang="en-US" sz="800" dirty="0">
                <a:latin typeface="+mn-lt"/>
              </a:rPr>
              <a:t>/extreme-programming-principles/</a:t>
            </a:r>
          </a:p>
        </p:txBody>
      </p:sp>
    </p:spTree>
    <p:extLst>
      <p:ext uri="{BB962C8B-B14F-4D97-AF65-F5344CB8AC3E}">
        <p14:creationId xmlns:p14="http://schemas.microsoft.com/office/powerpoint/2010/main" val="337206182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gradFill flip="none" rotWithShape="1">
          <a:gsLst>
            <a:gs pos="24000">
              <a:schemeClr val="accent2">
                <a:lumMod val="40000"/>
                <a:lumOff val="60000"/>
              </a:schemeClr>
            </a:gs>
            <a:gs pos="58000">
              <a:schemeClr val="accent2">
                <a:lumMod val="95000"/>
                <a:lumOff val="5000"/>
              </a:schemeClr>
            </a:gs>
            <a:gs pos="100000">
              <a:schemeClr val="accent2">
                <a:lumMod val="60000"/>
              </a:schemeClr>
            </a:gs>
          </a:gsLst>
          <a:path path="circle">
            <a:fillToRect l="50000" t="130000" r="50000" b="-30000"/>
          </a:path>
          <a:tileRect/>
        </a:gra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BFEAE62-E69C-0B4F-9104-7E04DC64D37A}"/>
              </a:ext>
            </a:extLst>
          </p:cNvPr>
          <p:cNvSpPr>
            <a:spLocks noGrp="1"/>
          </p:cNvSpPr>
          <p:nvPr>
            <p:ph type="title"/>
          </p:nvPr>
        </p:nvSpPr>
        <p:spPr>
          <a:xfrm>
            <a:off x="729450" y="1322450"/>
            <a:ext cx="7688400" cy="705133"/>
          </a:xfrm>
          <a:ln>
            <a:solidFill>
              <a:schemeClr val="bg1"/>
            </a:solidFill>
          </a:ln>
        </p:spPr>
        <p:txBody>
          <a:bodyPr anchor="t"/>
          <a:lstStyle/>
          <a:p>
            <a:r>
              <a:rPr lang="en-US" sz="2800" dirty="0">
                <a:solidFill>
                  <a:schemeClr val="bg1"/>
                </a:solidFill>
                <a:latin typeface="+mj-lt"/>
              </a:rPr>
              <a:t>Architecture Approach</a:t>
            </a:r>
            <a:endParaRPr lang="en-US" sz="2400" dirty="0">
              <a:solidFill>
                <a:schemeClr val="bg1"/>
              </a:solidFill>
              <a:latin typeface="+mj-lt"/>
            </a:endParaRPr>
          </a:p>
        </p:txBody>
      </p:sp>
      <p:sp>
        <p:nvSpPr>
          <p:cNvPr id="5" name="TextBox 4">
            <a:extLst>
              <a:ext uri="{FF2B5EF4-FFF2-40B4-BE49-F238E27FC236}">
                <a16:creationId xmlns:a16="http://schemas.microsoft.com/office/drawing/2014/main" id="{6AF041CC-0EE7-7D4A-859E-2E36F1C410EF}"/>
              </a:ext>
            </a:extLst>
          </p:cNvPr>
          <p:cNvSpPr txBox="1"/>
          <p:nvPr/>
        </p:nvSpPr>
        <p:spPr>
          <a:xfrm>
            <a:off x="729450" y="2207383"/>
            <a:ext cx="4428876" cy="2343527"/>
          </a:xfrm>
          <a:prstGeom prst="rect">
            <a:avLst/>
          </a:prstGeom>
          <a:noFill/>
        </p:spPr>
        <p:txBody>
          <a:bodyPr wrap="square" rtlCol="0">
            <a:spAutoFit/>
          </a:bodyPr>
          <a:lstStyle/>
          <a:p>
            <a:pPr marL="285750" marR="0" lvl="0" indent="-285750" algn="l" defTabSz="914400" rtl="0" eaLnBrk="1" fontAlgn="base" latinLnBrk="0" hangingPunct="1">
              <a:lnSpc>
                <a:spcPct val="150000"/>
              </a:lnSpc>
              <a:spcBef>
                <a:spcPts val="0"/>
              </a:spcBef>
              <a:spcAft>
                <a:spcPts val="0"/>
              </a:spcAft>
              <a:buClr>
                <a:srgbClr val="000000"/>
              </a:buClr>
              <a:buSzTx/>
              <a:buFont typeface="Wingdings" pitchFamily="2" charset="2"/>
              <a:buChar char="Ø"/>
              <a:tabLst/>
              <a:defRPr/>
            </a:pPr>
            <a:r>
              <a:rPr kumimoji="0" lang="en-US" sz="2000" b="0" i="0" u="none" strike="noStrike" kern="0" cap="none" spc="0" normalizeH="0" baseline="0" noProof="0" dirty="0">
                <a:ln>
                  <a:noFill/>
                </a:ln>
                <a:solidFill>
                  <a:srgbClr val="FFFFFF"/>
                </a:solidFill>
                <a:effectLst/>
                <a:uLnTx/>
                <a:uFillTx/>
                <a:latin typeface="Cambria" panose="02040503050406030204"/>
                <a:cs typeface="Arial"/>
                <a:sym typeface="Arial"/>
              </a:rPr>
              <a:t>Current architecture</a:t>
            </a:r>
          </a:p>
          <a:p>
            <a:pPr marL="285750" marR="0" lvl="0" indent="-285750" algn="l" defTabSz="914400" rtl="0" eaLnBrk="1" fontAlgn="base" latinLnBrk="0" hangingPunct="1">
              <a:lnSpc>
                <a:spcPct val="150000"/>
              </a:lnSpc>
              <a:spcBef>
                <a:spcPts val="0"/>
              </a:spcBef>
              <a:spcAft>
                <a:spcPts val="0"/>
              </a:spcAft>
              <a:buClr>
                <a:srgbClr val="000000"/>
              </a:buClr>
              <a:buSzTx/>
              <a:buFont typeface="Wingdings" pitchFamily="2" charset="2"/>
              <a:buChar char="Ø"/>
              <a:tabLst/>
              <a:defRPr/>
            </a:pPr>
            <a:r>
              <a:rPr kumimoji="0" lang="en-US" sz="2000" b="0" i="0" u="none" strike="noStrike" kern="0" cap="none" spc="0" normalizeH="0" baseline="0" noProof="0" dirty="0">
                <a:ln>
                  <a:noFill/>
                </a:ln>
                <a:solidFill>
                  <a:srgbClr val="FFFFFF"/>
                </a:solidFill>
                <a:effectLst/>
                <a:uLnTx/>
                <a:uFillTx/>
                <a:latin typeface="Cambria" panose="02040503050406030204"/>
                <a:cs typeface="Arial"/>
                <a:sym typeface="Arial"/>
              </a:rPr>
              <a:t>Proposed architecture</a:t>
            </a:r>
          </a:p>
          <a:p>
            <a:pPr marL="285750" marR="0" lvl="0" indent="-285750" algn="l" defTabSz="914400" rtl="0" eaLnBrk="1" fontAlgn="base" latinLnBrk="0" hangingPunct="1">
              <a:lnSpc>
                <a:spcPct val="150000"/>
              </a:lnSpc>
              <a:spcBef>
                <a:spcPts val="0"/>
              </a:spcBef>
              <a:spcAft>
                <a:spcPts val="0"/>
              </a:spcAft>
              <a:buClr>
                <a:srgbClr val="000000"/>
              </a:buClr>
              <a:buSzTx/>
              <a:buFont typeface="Wingdings" pitchFamily="2" charset="2"/>
              <a:buChar char="Ø"/>
              <a:tabLst/>
              <a:defRPr/>
            </a:pPr>
            <a:r>
              <a:rPr lang="en-US" sz="2000" dirty="0">
                <a:solidFill>
                  <a:srgbClr val="FFFFFF"/>
                </a:solidFill>
                <a:latin typeface="Cambria" panose="02040503050406030204"/>
              </a:rPr>
              <a:t>High level design</a:t>
            </a:r>
          </a:p>
          <a:p>
            <a:pPr marL="285750" marR="0" lvl="0" indent="-285750" algn="l" defTabSz="914400" rtl="0" eaLnBrk="1" fontAlgn="base" latinLnBrk="0" hangingPunct="1">
              <a:lnSpc>
                <a:spcPct val="150000"/>
              </a:lnSpc>
              <a:spcBef>
                <a:spcPts val="0"/>
              </a:spcBef>
              <a:spcAft>
                <a:spcPts val="0"/>
              </a:spcAft>
              <a:buClr>
                <a:srgbClr val="000000"/>
              </a:buClr>
              <a:buSzTx/>
              <a:buFont typeface="Wingdings" pitchFamily="2" charset="2"/>
              <a:buChar char="Ø"/>
              <a:tabLst/>
              <a:defRPr/>
            </a:pPr>
            <a:r>
              <a:rPr kumimoji="0" lang="en-US" sz="2000" b="0" i="0" u="none" strike="noStrike" kern="0" cap="none" spc="0" normalizeH="0" baseline="0" noProof="0" dirty="0">
                <a:ln>
                  <a:noFill/>
                </a:ln>
                <a:solidFill>
                  <a:srgbClr val="FFFFFF"/>
                </a:solidFill>
                <a:effectLst/>
                <a:uLnTx/>
                <a:uFillTx/>
                <a:latin typeface="Cambria" panose="02040503050406030204"/>
                <a:cs typeface="Arial"/>
                <a:sym typeface="Arial"/>
              </a:rPr>
              <a:t>Low level design</a:t>
            </a:r>
          </a:p>
          <a:p>
            <a:pPr marL="285750" marR="0" lvl="0" indent="-285750" algn="l" defTabSz="914400" rtl="0" eaLnBrk="1" fontAlgn="base" latinLnBrk="0" hangingPunct="1">
              <a:lnSpc>
                <a:spcPct val="150000"/>
              </a:lnSpc>
              <a:spcBef>
                <a:spcPts val="0"/>
              </a:spcBef>
              <a:spcAft>
                <a:spcPts val="0"/>
              </a:spcAft>
              <a:buClr>
                <a:srgbClr val="000000"/>
              </a:buClr>
              <a:buSzTx/>
              <a:buFont typeface="Wingdings" pitchFamily="2" charset="2"/>
              <a:buChar char="Ø"/>
              <a:tabLst/>
              <a:defRPr/>
            </a:pPr>
            <a:r>
              <a:rPr kumimoji="0" lang="en-US" sz="2000" b="0" i="0" u="none" strike="noStrike" kern="0" cap="none" spc="0" normalizeH="0" baseline="0" noProof="0" dirty="0">
                <a:ln>
                  <a:noFill/>
                </a:ln>
                <a:solidFill>
                  <a:srgbClr val="FFFFFF"/>
                </a:solidFill>
                <a:effectLst/>
                <a:uLnTx/>
                <a:uFillTx/>
                <a:latin typeface="Cambria" panose="02040503050406030204"/>
                <a:cs typeface="Arial"/>
                <a:sym typeface="Arial"/>
              </a:rPr>
              <a:t>Relevant areas for the project</a:t>
            </a:r>
          </a:p>
        </p:txBody>
      </p:sp>
      <p:sp>
        <p:nvSpPr>
          <p:cNvPr id="2" name="Slide Number Placeholder 1">
            <a:extLst>
              <a:ext uri="{FF2B5EF4-FFF2-40B4-BE49-F238E27FC236}">
                <a16:creationId xmlns:a16="http://schemas.microsoft.com/office/drawing/2014/main" id="{8BE0E4E7-D83A-6E47-B078-29CA949F57F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56</a:t>
            </a:fld>
            <a:endParaRPr lang="en"/>
          </a:p>
        </p:txBody>
      </p:sp>
    </p:spTree>
    <p:extLst>
      <p:ext uri="{BB962C8B-B14F-4D97-AF65-F5344CB8AC3E}">
        <p14:creationId xmlns:p14="http://schemas.microsoft.com/office/powerpoint/2010/main" val="399222678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9" name="Straight Connector 28">
            <a:extLst>
              <a:ext uri="{FF2B5EF4-FFF2-40B4-BE49-F238E27FC236}">
                <a16:creationId xmlns:a16="http://schemas.microsoft.com/office/drawing/2014/main" id="{55E7B7C6-103B-764A-94B7-188F54C5947B}"/>
              </a:ext>
            </a:extLst>
          </p:cNvPr>
          <p:cNvCxnSpPr/>
          <p:nvPr/>
        </p:nvCxnSpPr>
        <p:spPr>
          <a:xfrm>
            <a:off x="3597091" y="2845805"/>
            <a:ext cx="713746" cy="0"/>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A62BDDE-96E6-4227-A7C9-6C9FF59B5398}"/>
              </a:ext>
            </a:extLst>
          </p:cNvPr>
          <p:cNvSpPr>
            <a:spLocks noGrp="1"/>
          </p:cNvSpPr>
          <p:nvPr>
            <p:ph type="title"/>
          </p:nvPr>
        </p:nvSpPr>
        <p:spPr/>
        <p:txBody>
          <a:bodyPr/>
          <a:lstStyle/>
          <a:p>
            <a:r>
              <a:rPr lang="en-US" dirty="0">
                <a:solidFill>
                  <a:schemeClr val="accent6">
                    <a:lumMod val="50000"/>
                  </a:schemeClr>
                </a:solidFill>
                <a:latin typeface="+mj-lt"/>
              </a:rPr>
              <a:t>Current Architecture</a:t>
            </a:r>
          </a:p>
        </p:txBody>
      </p:sp>
      <p:sp>
        <p:nvSpPr>
          <p:cNvPr id="4" name="Slide Number Placeholder 3">
            <a:extLst>
              <a:ext uri="{FF2B5EF4-FFF2-40B4-BE49-F238E27FC236}">
                <a16:creationId xmlns:a16="http://schemas.microsoft.com/office/drawing/2014/main" id="{5E51A722-AA8F-400F-933C-B4C3BB8AC2E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57</a:t>
            </a:fld>
            <a:endParaRPr lang="en-US"/>
          </a:p>
        </p:txBody>
      </p:sp>
      <p:pic>
        <p:nvPicPr>
          <p:cNvPr id="41" name="Graphic 40" descr="Database">
            <a:extLst>
              <a:ext uri="{FF2B5EF4-FFF2-40B4-BE49-F238E27FC236}">
                <a16:creationId xmlns:a16="http://schemas.microsoft.com/office/drawing/2014/main" id="{0F7D4873-6461-5642-9243-60636B1D65B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10745" y="1687613"/>
            <a:ext cx="2370673" cy="2224644"/>
          </a:xfrm>
          <a:prstGeom prst="rect">
            <a:avLst/>
          </a:prstGeom>
        </p:spPr>
      </p:pic>
      <p:pic>
        <p:nvPicPr>
          <p:cNvPr id="43" name="Graphic 42" descr="User">
            <a:extLst>
              <a:ext uri="{FF2B5EF4-FFF2-40B4-BE49-F238E27FC236}">
                <a16:creationId xmlns:a16="http://schemas.microsoft.com/office/drawing/2014/main" id="{B4FE39B8-3113-B845-9DCD-97F342FBAE42}"/>
              </a:ext>
            </a:extLst>
          </p:cNvPr>
          <p:cNvPicPr>
            <a:picLocks noChangeAspect="1"/>
          </p:cNvPicPr>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529427" y="1423632"/>
            <a:ext cx="637885" cy="637885"/>
          </a:xfrm>
          <a:prstGeom prst="rect">
            <a:avLst/>
          </a:prstGeom>
        </p:spPr>
      </p:pic>
      <p:pic>
        <p:nvPicPr>
          <p:cNvPr id="44" name="Graphic 43" descr="Money">
            <a:extLst>
              <a:ext uri="{FF2B5EF4-FFF2-40B4-BE49-F238E27FC236}">
                <a16:creationId xmlns:a16="http://schemas.microsoft.com/office/drawing/2014/main" id="{B6CFEF5A-9149-DB42-A5CC-2540221CBCF4}"/>
              </a:ext>
            </a:extLst>
          </p:cNvPr>
          <p:cNvPicPr>
            <a:picLocks noChangeAspect="1"/>
          </p:cNvPicPr>
          <p:nvPr/>
        </p:nvPicPr>
        <p:blipFill>
          <a:blip r:embed="rId7" cstate="email">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468090" y="3080186"/>
            <a:ext cx="637886" cy="637886"/>
          </a:xfrm>
          <a:prstGeom prst="rect">
            <a:avLst/>
          </a:prstGeom>
        </p:spPr>
      </p:pic>
      <p:sp>
        <p:nvSpPr>
          <p:cNvPr id="13" name="Rectangle 12">
            <a:extLst>
              <a:ext uri="{FF2B5EF4-FFF2-40B4-BE49-F238E27FC236}">
                <a16:creationId xmlns:a16="http://schemas.microsoft.com/office/drawing/2014/main" id="{52B14D0B-3F45-EA4D-8356-135441BB5B6A}"/>
              </a:ext>
            </a:extLst>
          </p:cNvPr>
          <p:cNvSpPr/>
          <p:nvPr/>
        </p:nvSpPr>
        <p:spPr>
          <a:xfrm>
            <a:off x="682258" y="4765452"/>
            <a:ext cx="8193092" cy="215444"/>
          </a:xfrm>
          <a:prstGeom prst="rect">
            <a:avLst/>
          </a:prstGeom>
        </p:spPr>
        <p:txBody>
          <a:bodyPr wrap="square">
            <a:spAutoFit/>
          </a:bodyPr>
          <a:lstStyle/>
          <a:p>
            <a:r>
              <a:rPr lang="en-US" sz="800" dirty="0">
                <a:solidFill>
                  <a:srgbClr val="FF0000"/>
                </a:solidFill>
                <a:latin typeface="+mn-lt"/>
              </a:rPr>
              <a:t>Reference </a:t>
            </a:r>
            <a:r>
              <a:rPr lang="en-US" sz="800" dirty="0">
                <a:latin typeface="+mn-lt"/>
              </a:rPr>
              <a:t>:  </a:t>
            </a:r>
            <a:r>
              <a:rPr lang="en-US" sz="800" dirty="0">
                <a:solidFill>
                  <a:srgbClr val="002060"/>
                </a:solidFill>
                <a:latin typeface="+mn-lt"/>
              </a:rPr>
              <a:t>https://</a:t>
            </a:r>
            <a:r>
              <a:rPr lang="en-US" sz="800" dirty="0" err="1">
                <a:solidFill>
                  <a:srgbClr val="002060"/>
                </a:solidFill>
                <a:latin typeface="+mn-lt"/>
              </a:rPr>
              <a:t>exponea.com</a:t>
            </a:r>
            <a:r>
              <a:rPr lang="en-US" sz="800" dirty="0">
                <a:solidFill>
                  <a:srgbClr val="002060"/>
                </a:solidFill>
                <a:latin typeface="+mn-lt"/>
              </a:rPr>
              <a:t>/us/blog/using-</a:t>
            </a:r>
            <a:r>
              <a:rPr lang="en-US" sz="800" dirty="0" err="1">
                <a:solidFill>
                  <a:srgbClr val="002060"/>
                </a:solidFill>
                <a:latin typeface="+mn-lt"/>
              </a:rPr>
              <a:t>exponea</a:t>
            </a:r>
            <a:r>
              <a:rPr lang="en-US" sz="800" dirty="0">
                <a:solidFill>
                  <a:srgbClr val="002060"/>
                </a:solidFill>
                <a:latin typeface="+mn-lt"/>
              </a:rPr>
              <a:t>-for-customer-acquisition-targeting-automation/</a:t>
            </a:r>
          </a:p>
        </p:txBody>
      </p:sp>
      <p:pic>
        <p:nvPicPr>
          <p:cNvPr id="14" name="Graphic 13" descr="Gold bars">
            <a:extLst>
              <a:ext uri="{FF2B5EF4-FFF2-40B4-BE49-F238E27FC236}">
                <a16:creationId xmlns:a16="http://schemas.microsoft.com/office/drawing/2014/main" id="{6107C479-8418-5242-984E-AD17DFF0510B}"/>
              </a:ext>
            </a:extLst>
          </p:cNvPr>
          <p:cNvPicPr>
            <a:picLocks noChangeAspect="1"/>
          </p:cNvPicPr>
          <p:nvPr/>
        </p:nvPicPr>
        <p:blipFill>
          <a:blip r:embed="rId9" cstate="email">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468090" y="3899850"/>
            <a:ext cx="637886" cy="637886"/>
          </a:xfrm>
          <a:prstGeom prst="rect">
            <a:avLst/>
          </a:prstGeom>
        </p:spPr>
      </p:pic>
      <p:pic>
        <p:nvPicPr>
          <p:cNvPr id="15" name="Graphic 14" descr="Shopping bag">
            <a:extLst>
              <a:ext uri="{FF2B5EF4-FFF2-40B4-BE49-F238E27FC236}">
                <a16:creationId xmlns:a16="http://schemas.microsoft.com/office/drawing/2014/main" id="{0A396264-E5E7-AD4C-8ED2-01D89057FEAF}"/>
              </a:ext>
            </a:extLst>
          </p:cNvPr>
          <p:cNvPicPr>
            <a:picLocks noChangeAspect="1"/>
          </p:cNvPicPr>
          <p:nvPr/>
        </p:nvPicPr>
        <p:blipFill>
          <a:blip r:embed="rId11" cstate="email">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557336" y="2266922"/>
            <a:ext cx="548640" cy="548640"/>
          </a:xfrm>
          <a:prstGeom prst="rect">
            <a:avLst/>
          </a:prstGeom>
        </p:spPr>
      </p:pic>
      <p:cxnSp>
        <p:nvCxnSpPr>
          <p:cNvPr id="5" name="Elbow Connector 4">
            <a:extLst>
              <a:ext uri="{FF2B5EF4-FFF2-40B4-BE49-F238E27FC236}">
                <a16:creationId xmlns:a16="http://schemas.microsoft.com/office/drawing/2014/main" id="{D0E46C0B-B07D-C74E-94A1-2E190B9179F3}"/>
              </a:ext>
            </a:extLst>
          </p:cNvPr>
          <p:cNvCxnSpPr>
            <a:cxnSpLocks/>
            <a:stCxn id="49" idx="4"/>
          </p:cNvCxnSpPr>
          <p:nvPr/>
        </p:nvCxnSpPr>
        <p:spPr>
          <a:xfrm>
            <a:off x="2523286" y="1830510"/>
            <a:ext cx="1642102" cy="1012453"/>
          </a:xfrm>
          <a:prstGeom prst="bentConnector3">
            <a:avLst>
              <a:gd name="adj1" fmla="val 43039"/>
            </a:avLst>
          </a:prstGeom>
          <a:ln>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1" name="Elbow Connector 20">
            <a:extLst>
              <a:ext uri="{FF2B5EF4-FFF2-40B4-BE49-F238E27FC236}">
                <a16:creationId xmlns:a16="http://schemas.microsoft.com/office/drawing/2014/main" id="{553F363A-BA9E-C045-A89D-623D604F8B25}"/>
              </a:ext>
            </a:extLst>
          </p:cNvPr>
          <p:cNvCxnSpPr>
            <a:cxnSpLocks/>
          </p:cNvCxnSpPr>
          <p:nvPr/>
        </p:nvCxnSpPr>
        <p:spPr>
          <a:xfrm rot="5400000" flipH="1" flipV="1">
            <a:off x="2184722" y="3083734"/>
            <a:ext cx="1377109" cy="705787"/>
          </a:xfrm>
          <a:prstGeom prst="bentConnector3">
            <a:avLst>
              <a:gd name="adj1" fmla="val -1265"/>
            </a:avLst>
          </a:prstGeom>
          <a:ln>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D74115A1-08C0-8B4D-991C-F4FCF54C6B58}"/>
              </a:ext>
            </a:extLst>
          </p:cNvPr>
          <p:cNvCxnSpPr/>
          <p:nvPr/>
        </p:nvCxnSpPr>
        <p:spPr>
          <a:xfrm>
            <a:off x="2516404" y="2571750"/>
            <a:ext cx="713746" cy="0"/>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7974967E-6DD7-8E4C-B278-283ABF54F4FC}"/>
              </a:ext>
            </a:extLst>
          </p:cNvPr>
          <p:cNvCxnSpPr/>
          <p:nvPr/>
        </p:nvCxnSpPr>
        <p:spPr>
          <a:xfrm>
            <a:off x="2523286" y="3370026"/>
            <a:ext cx="713746" cy="0"/>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D96A4336-CCD8-A049-A06F-6DE06B4920D1}"/>
              </a:ext>
            </a:extLst>
          </p:cNvPr>
          <p:cNvSpPr txBox="1"/>
          <p:nvPr/>
        </p:nvSpPr>
        <p:spPr>
          <a:xfrm>
            <a:off x="4188758" y="3803038"/>
            <a:ext cx="1765677" cy="307777"/>
          </a:xfrm>
          <a:prstGeom prst="rect">
            <a:avLst/>
          </a:prstGeom>
          <a:noFill/>
        </p:spPr>
        <p:txBody>
          <a:bodyPr wrap="square" rtlCol="0">
            <a:spAutoFit/>
          </a:bodyPr>
          <a:lstStyle/>
          <a:p>
            <a:pPr algn="ctr"/>
            <a:r>
              <a:rPr lang="en-US" dirty="0">
                <a:solidFill>
                  <a:schemeClr val="accent6">
                    <a:lumMod val="50000"/>
                  </a:schemeClr>
                </a:solidFill>
              </a:rPr>
              <a:t>MySQL Database</a:t>
            </a:r>
          </a:p>
        </p:txBody>
      </p:sp>
      <p:sp>
        <p:nvSpPr>
          <p:cNvPr id="31" name="TextBox 30">
            <a:extLst>
              <a:ext uri="{FF2B5EF4-FFF2-40B4-BE49-F238E27FC236}">
                <a16:creationId xmlns:a16="http://schemas.microsoft.com/office/drawing/2014/main" id="{38D2B816-9323-B049-B62A-F728EFAACEE6}"/>
              </a:ext>
            </a:extLst>
          </p:cNvPr>
          <p:cNvSpPr txBox="1"/>
          <p:nvPr/>
        </p:nvSpPr>
        <p:spPr>
          <a:xfrm>
            <a:off x="1288687" y="1100801"/>
            <a:ext cx="1522483" cy="307777"/>
          </a:xfrm>
          <a:prstGeom prst="rect">
            <a:avLst/>
          </a:prstGeom>
          <a:noFill/>
        </p:spPr>
        <p:txBody>
          <a:bodyPr wrap="square" rtlCol="0">
            <a:spAutoFit/>
          </a:bodyPr>
          <a:lstStyle/>
          <a:p>
            <a:pPr algn="ctr"/>
            <a:r>
              <a:rPr lang="en-US" dirty="0">
                <a:solidFill>
                  <a:schemeClr val="accent6">
                    <a:lumMod val="50000"/>
                  </a:schemeClr>
                </a:solidFill>
              </a:rPr>
              <a:t>Data stores</a:t>
            </a:r>
          </a:p>
        </p:txBody>
      </p:sp>
      <p:sp>
        <p:nvSpPr>
          <p:cNvPr id="32" name="TextBox 31">
            <a:extLst>
              <a:ext uri="{FF2B5EF4-FFF2-40B4-BE49-F238E27FC236}">
                <a16:creationId xmlns:a16="http://schemas.microsoft.com/office/drawing/2014/main" id="{5CB7F6C7-192D-B848-B9AF-374EB9B76E83}"/>
              </a:ext>
            </a:extLst>
          </p:cNvPr>
          <p:cNvSpPr txBox="1"/>
          <p:nvPr/>
        </p:nvSpPr>
        <p:spPr>
          <a:xfrm>
            <a:off x="7177253" y="1099920"/>
            <a:ext cx="1474020" cy="307777"/>
          </a:xfrm>
          <a:prstGeom prst="rect">
            <a:avLst/>
          </a:prstGeom>
          <a:noFill/>
        </p:spPr>
        <p:txBody>
          <a:bodyPr wrap="square" rtlCol="0">
            <a:spAutoFit/>
          </a:bodyPr>
          <a:lstStyle/>
          <a:p>
            <a:pPr algn="ctr"/>
            <a:r>
              <a:rPr lang="en-US" dirty="0">
                <a:solidFill>
                  <a:schemeClr val="accent6">
                    <a:lumMod val="50000"/>
                  </a:schemeClr>
                </a:solidFill>
              </a:rPr>
              <a:t>Analytics team</a:t>
            </a:r>
          </a:p>
        </p:txBody>
      </p:sp>
      <p:sp>
        <p:nvSpPr>
          <p:cNvPr id="22" name="Triangle 21">
            <a:extLst>
              <a:ext uri="{FF2B5EF4-FFF2-40B4-BE49-F238E27FC236}">
                <a16:creationId xmlns:a16="http://schemas.microsoft.com/office/drawing/2014/main" id="{DBBEFE89-074D-CE4A-B3BD-97FE487A1032}"/>
              </a:ext>
            </a:extLst>
          </p:cNvPr>
          <p:cNvSpPr/>
          <p:nvPr/>
        </p:nvSpPr>
        <p:spPr>
          <a:xfrm rot="5400000">
            <a:off x="4195184" y="2809135"/>
            <a:ext cx="77953" cy="77359"/>
          </a:xfrm>
          <a:prstGeom prst="triangl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Elbow Connector 24">
            <a:extLst>
              <a:ext uri="{FF2B5EF4-FFF2-40B4-BE49-F238E27FC236}">
                <a16:creationId xmlns:a16="http://schemas.microsoft.com/office/drawing/2014/main" id="{24D326DB-9451-B749-8C1D-1C3D897F4DA0}"/>
              </a:ext>
            </a:extLst>
          </p:cNvPr>
          <p:cNvCxnSpPr/>
          <p:nvPr/>
        </p:nvCxnSpPr>
        <p:spPr>
          <a:xfrm flipV="1">
            <a:off x="5701553" y="2061517"/>
            <a:ext cx="1360735" cy="747321"/>
          </a:xfrm>
          <a:prstGeom prst="bentConnector3">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7A3A3ADD-E177-754C-AD86-6DA2BF452658}"/>
              </a:ext>
            </a:extLst>
          </p:cNvPr>
          <p:cNvSpPr txBox="1"/>
          <p:nvPr/>
        </p:nvSpPr>
        <p:spPr>
          <a:xfrm>
            <a:off x="6607034" y="3306752"/>
            <a:ext cx="2327373" cy="1015663"/>
          </a:xfrm>
          <a:prstGeom prst="rect">
            <a:avLst/>
          </a:prstGeom>
          <a:solidFill>
            <a:schemeClr val="accent2">
              <a:lumMod val="20000"/>
              <a:lumOff val="80000"/>
            </a:schemeClr>
          </a:solidFill>
        </p:spPr>
        <p:txBody>
          <a:bodyPr wrap="square" rtlCol="0">
            <a:spAutoFit/>
          </a:bodyPr>
          <a:lstStyle/>
          <a:p>
            <a:pPr marL="233363" indent="-233363">
              <a:buFont typeface="Arial" panose="020B0604020202020204" pitchFamily="34" charset="0"/>
              <a:buChar char="•"/>
            </a:pPr>
            <a:r>
              <a:rPr lang="en-US" sz="1200" dirty="0">
                <a:solidFill>
                  <a:srgbClr val="002060"/>
                </a:solidFill>
                <a:latin typeface="+mn-lt"/>
              </a:rPr>
              <a:t>Data is stored in MySQL database</a:t>
            </a:r>
          </a:p>
          <a:p>
            <a:pPr marL="233363" indent="-233363">
              <a:buFont typeface="Arial" panose="020B0604020202020204" pitchFamily="34" charset="0"/>
              <a:buChar char="•"/>
            </a:pPr>
            <a:r>
              <a:rPr lang="en-US" sz="1200" dirty="0">
                <a:solidFill>
                  <a:srgbClr val="002060"/>
                </a:solidFill>
                <a:latin typeface="+mn-lt"/>
              </a:rPr>
              <a:t>Data is extracted by the Analytics team for analytics and reporting</a:t>
            </a:r>
          </a:p>
        </p:txBody>
      </p:sp>
      <p:sp>
        <p:nvSpPr>
          <p:cNvPr id="49" name="Can 48">
            <a:extLst>
              <a:ext uri="{FF2B5EF4-FFF2-40B4-BE49-F238E27FC236}">
                <a16:creationId xmlns:a16="http://schemas.microsoft.com/office/drawing/2014/main" id="{27B38F8E-C2BA-F545-92FB-4ADC51A96A7C}"/>
              </a:ext>
            </a:extLst>
          </p:cNvPr>
          <p:cNvSpPr/>
          <p:nvPr/>
        </p:nvSpPr>
        <p:spPr>
          <a:xfrm>
            <a:off x="1413733" y="1556190"/>
            <a:ext cx="1109553" cy="548640"/>
          </a:xfrm>
          <a:prstGeom prst="can">
            <a:avLst/>
          </a:prstGeom>
          <a:solidFill>
            <a:schemeClr val="accent2">
              <a:lumMod val="20000"/>
              <a:lumOff val="80000"/>
              <a:alpha val="90000"/>
            </a:schemeClr>
          </a:solidFill>
        </p:spPr>
        <p:style>
          <a:lnRef idx="2">
            <a:schemeClr val="accent3">
              <a:shade val="80000"/>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91440" tIns="91440" rIns="91440" bIns="91440" numCol="1" spcCol="1270" anchor="ctr" anchorCtr="0">
            <a:noAutofit/>
          </a:bodyPr>
          <a:lstStyle/>
          <a:p>
            <a:pPr lvl="1" algn="ctr" defTabSz="1155700">
              <a:lnSpc>
                <a:spcPct val="90000"/>
              </a:lnSpc>
              <a:spcBef>
                <a:spcPct val="0"/>
              </a:spcBef>
              <a:spcAft>
                <a:spcPct val="15000"/>
              </a:spcAft>
            </a:pPr>
            <a:r>
              <a:rPr lang="en-US" sz="1200" b="1" kern="1200" dirty="0">
                <a:solidFill>
                  <a:srgbClr val="002060"/>
                </a:solidFill>
              </a:rPr>
              <a:t>Customer</a:t>
            </a:r>
          </a:p>
        </p:txBody>
      </p:sp>
      <p:sp>
        <p:nvSpPr>
          <p:cNvPr id="50" name="Can 49">
            <a:extLst>
              <a:ext uri="{FF2B5EF4-FFF2-40B4-BE49-F238E27FC236}">
                <a16:creationId xmlns:a16="http://schemas.microsoft.com/office/drawing/2014/main" id="{80A333AA-011C-244C-981F-69C2516547EC}"/>
              </a:ext>
            </a:extLst>
          </p:cNvPr>
          <p:cNvSpPr/>
          <p:nvPr/>
        </p:nvSpPr>
        <p:spPr>
          <a:xfrm>
            <a:off x="1406851" y="3079324"/>
            <a:ext cx="1120955" cy="548640"/>
          </a:xfrm>
          <a:prstGeom prst="can">
            <a:avLst/>
          </a:prstGeom>
          <a:solidFill>
            <a:schemeClr val="accent2">
              <a:lumMod val="20000"/>
              <a:lumOff val="80000"/>
              <a:alpha val="90000"/>
            </a:schemeClr>
          </a:solidFill>
        </p:spPr>
        <p:style>
          <a:lnRef idx="2">
            <a:schemeClr val="accent3">
              <a:shade val="80000"/>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91440" tIns="91440" rIns="91440" bIns="91440" numCol="1" spcCol="1270" anchor="ctr" anchorCtr="0">
            <a:noAutofit/>
          </a:bodyPr>
          <a:lstStyle/>
          <a:p>
            <a:pPr lvl="1" algn="ctr" defTabSz="1155700">
              <a:lnSpc>
                <a:spcPct val="90000"/>
              </a:lnSpc>
              <a:spcBef>
                <a:spcPct val="0"/>
              </a:spcBef>
              <a:spcAft>
                <a:spcPct val="15000"/>
              </a:spcAft>
            </a:pPr>
            <a:r>
              <a:rPr lang="en-US" sz="1200" b="1" kern="1200" dirty="0">
                <a:solidFill>
                  <a:srgbClr val="002060"/>
                </a:solidFill>
              </a:rPr>
              <a:t>Transactions </a:t>
            </a:r>
          </a:p>
        </p:txBody>
      </p:sp>
      <p:sp>
        <p:nvSpPr>
          <p:cNvPr id="51" name="Can 50">
            <a:extLst>
              <a:ext uri="{FF2B5EF4-FFF2-40B4-BE49-F238E27FC236}">
                <a16:creationId xmlns:a16="http://schemas.microsoft.com/office/drawing/2014/main" id="{C0C7D60B-2E60-074A-95FD-D1BA81FDC161}"/>
              </a:ext>
            </a:extLst>
          </p:cNvPr>
          <p:cNvSpPr/>
          <p:nvPr/>
        </p:nvSpPr>
        <p:spPr>
          <a:xfrm>
            <a:off x="1402332" y="3840890"/>
            <a:ext cx="1120955" cy="548640"/>
          </a:xfrm>
          <a:prstGeom prst="can">
            <a:avLst/>
          </a:prstGeom>
          <a:solidFill>
            <a:schemeClr val="accent2">
              <a:lumMod val="20000"/>
              <a:lumOff val="80000"/>
              <a:alpha val="90000"/>
            </a:schemeClr>
          </a:solidFill>
        </p:spPr>
        <p:style>
          <a:lnRef idx="2">
            <a:schemeClr val="accent3">
              <a:shade val="80000"/>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91440" tIns="91440" rIns="91440" bIns="91440" numCol="1" spcCol="1270" anchor="ctr" anchorCtr="0">
            <a:noAutofit/>
          </a:bodyPr>
          <a:lstStyle/>
          <a:p>
            <a:pPr lvl="1" algn="ctr" defTabSz="1155700">
              <a:lnSpc>
                <a:spcPct val="90000"/>
              </a:lnSpc>
              <a:spcBef>
                <a:spcPct val="0"/>
              </a:spcBef>
              <a:spcAft>
                <a:spcPct val="15000"/>
              </a:spcAft>
            </a:pPr>
            <a:r>
              <a:rPr lang="en-US" sz="1200" b="1" kern="1200" dirty="0">
                <a:solidFill>
                  <a:srgbClr val="002060"/>
                </a:solidFill>
              </a:rPr>
              <a:t>Inventory </a:t>
            </a:r>
          </a:p>
        </p:txBody>
      </p:sp>
      <p:sp>
        <p:nvSpPr>
          <p:cNvPr id="52" name="Can 51">
            <a:extLst>
              <a:ext uri="{FF2B5EF4-FFF2-40B4-BE49-F238E27FC236}">
                <a16:creationId xmlns:a16="http://schemas.microsoft.com/office/drawing/2014/main" id="{9DAC2D00-91CA-BB49-8FCD-B0FB4B0E3F6D}"/>
              </a:ext>
            </a:extLst>
          </p:cNvPr>
          <p:cNvSpPr/>
          <p:nvPr/>
        </p:nvSpPr>
        <p:spPr>
          <a:xfrm>
            <a:off x="1406851" y="2317757"/>
            <a:ext cx="1109553" cy="548640"/>
          </a:xfrm>
          <a:prstGeom prst="can">
            <a:avLst/>
          </a:prstGeom>
          <a:solidFill>
            <a:schemeClr val="accent2">
              <a:lumMod val="20000"/>
              <a:lumOff val="80000"/>
              <a:alpha val="90000"/>
            </a:schemeClr>
          </a:solidFill>
        </p:spPr>
        <p:style>
          <a:lnRef idx="2">
            <a:schemeClr val="accent3">
              <a:shade val="80000"/>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91440" tIns="91440" rIns="91440" bIns="91440" numCol="1" spcCol="1270" anchor="ctr" anchorCtr="0">
            <a:noAutofit/>
          </a:bodyPr>
          <a:lstStyle/>
          <a:p>
            <a:pPr lvl="1" algn="ctr" defTabSz="1155700">
              <a:lnSpc>
                <a:spcPct val="90000"/>
              </a:lnSpc>
              <a:spcBef>
                <a:spcPct val="0"/>
              </a:spcBef>
              <a:spcAft>
                <a:spcPct val="15000"/>
              </a:spcAft>
            </a:pPr>
            <a:r>
              <a:rPr lang="en-US" sz="1200" b="1" kern="1200" dirty="0">
                <a:solidFill>
                  <a:srgbClr val="002060"/>
                </a:solidFill>
              </a:rPr>
              <a:t>Product </a:t>
            </a:r>
          </a:p>
        </p:txBody>
      </p:sp>
      <p:grpSp>
        <p:nvGrpSpPr>
          <p:cNvPr id="53" name="Group 52">
            <a:extLst>
              <a:ext uri="{FF2B5EF4-FFF2-40B4-BE49-F238E27FC236}">
                <a16:creationId xmlns:a16="http://schemas.microsoft.com/office/drawing/2014/main" id="{6609038D-0CED-E142-BB22-31D7B05674E9}"/>
              </a:ext>
            </a:extLst>
          </p:cNvPr>
          <p:cNvGrpSpPr/>
          <p:nvPr/>
        </p:nvGrpSpPr>
        <p:grpSpPr>
          <a:xfrm>
            <a:off x="7181021" y="1476392"/>
            <a:ext cx="1694329" cy="1581060"/>
            <a:chOff x="7288306" y="2128886"/>
            <a:chExt cx="1694329" cy="1581060"/>
          </a:xfrm>
        </p:grpSpPr>
        <p:pic>
          <p:nvPicPr>
            <p:cNvPr id="54" name="Graphic 53" descr="Bar chart">
              <a:extLst>
                <a:ext uri="{FF2B5EF4-FFF2-40B4-BE49-F238E27FC236}">
                  <a16:creationId xmlns:a16="http://schemas.microsoft.com/office/drawing/2014/main" id="{7C309B30-39D5-7147-B36A-B982FD06A4E3}"/>
                </a:ext>
              </a:extLst>
            </p:cNvPr>
            <p:cNvPicPr>
              <a:picLocks noChangeAspect="1"/>
            </p:cNvPicPr>
            <p:nvPr/>
          </p:nvPicPr>
          <p:blipFill>
            <a:blip r:embed="rId13" cstate="email">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8127516" y="2939866"/>
              <a:ext cx="737387" cy="737387"/>
            </a:xfrm>
            <a:prstGeom prst="rect">
              <a:avLst/>
            </a:prstGeom>
          </p:spPr>
        </p:pic>
        <p:pic>
          <p:nvPicPr>
            <p:cNvPr id="55" name="Graphic 54" descr="Upward trend">
              <a:extLst>
                <a:ext uri="{FF2B5EF4-FFF2-40B4-BE49-F238E27FC236}">
                  <a16:creationId xmlns:a16="http://schemas.microsoft.com/office/drawing/2014/main" id="{FEB54E98-E043-0143-ABF2-BA9B549C9ACE}"/>
                </a:ext>
              </a:extLst>
            </p:cNvPr>
            <p:cNvPicPr>
              <a:picLocks noChangeAspect="1"/>
            </p:cNvPicPr>
            <p:nvPr/>
          </p:nvPicPr>
          <p:blipFill>
            <a:blip r:embed="rId15" cstate="email">
              <a:extLst>
                <a:ext uri="{28A0092B-C50C-407E-A947-70E740481C1C}">
                  <a14:useLocalDpi xmlns:a14="http://schemas.microsoft.com/office/drawing/2010/main"/>
                </a:ext>
                <a:ext uri="{96DAC541-7B7A-43D3-8B79-37D633B846F1}">
                  <asvg:svgBlip xmlns:asvg="http://schemas.microsoft.com/office/drawing/2016/SVG/main" r:embed="rId16"/>
                </a:ext>
              </a:extLst>
            </a:blip>
            <a:stretch>
              <a:fillRect/>
            </a:stretch>
          </p:blipFill>
          <p:spPr>
            <a:xfrm>
              <a:off x="7390130" y="2939867"/>
              <a:ext cx="737386" cy="737386"/>
            </a:xfrm>
            <a:prstGeom prst="rect">
              <a:avLst/>
            </a:prstGeom>
          </p:spPr>
        </p:pic>
        <p:pic>
          <p:nvPicPr>
            <p:cNvPr id="56" name="Graphic 55" descr="Users">
              <a:extLst>
                <a:ext uri="{FF2B5EF4-FFF2-40B4-BE49-F238E27FC236}">
                  <a16:creationId xmlns:a16="http://schemas.microsoft.com/office/drawing/2014/main" id="{FDC80604-703D-E844-82B1-F95CB733BD31}"/>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7684923" y="2149104"/>
              <a:ext cx="914400" cy="914400"/>
            </a:xfrm>
            <a:prstGeom prst="rect">
              <a:avLst/>
            </a:prstGeom>
          </p:spPr>
        </p:pic>
        <p:sp>
          <p:nvSpPr>
            <p:cNvPr id="57" name="Rectangle 56">
              <a:extLst>
                <a:ext uri="{FF2B5EF4-FFF2-40B4-BE49-F238E27FC236}">
                  <a16:creationId xmlns:a16="http://schemas.microsoft.com/office/drawing/2014/main" id="{9CC66C08-038D-CC4F-B7BA-5B375FA103C0}"/>
                </a:ext>
              </a:extLst>
            </p:cNvPr>
            <p:cNvSpPr/>
            <p:nvPr/>
          </p:nvSpPr>
          <p:spPr>
            <a:xfrm>
              <a:off x="7288306" y="2128886"/>
              <a:ext cx="1694329" cy="1581060"/>
            </a:xfrm>
            <a:prstGeom prst="rect">
              <a:avLst/>
            </a:prstGeom>
            <a:noFill/>
            <a:ln w="952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58969036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8BBAD3-D33D-D945-B140-8BAFA73F8002}"/>
              </a:ext>
            </a:extLst>
          </p:cNvPr>
          <p:cNvSpPr>
            <a:spLocks noGrp="1"/>
          </p:cNvSpPr>
          <p:nvPr>
            <p:ph type="title"/>
          </p:nvPr>
        </p:nvSpPr>
        <p:spPr/>
        <p:txBody>
          <a:bodyPr/>
          <a:lstStyle/>
          <a:p>
            <a:r>
              <a:rPr lang="en-US" sz="2400" dirty="0">
                <a:solidFill>
                  <a:schemeClr val="accent6">
                    <a:lumMod val="50000"/>
                  </a:schemeClr>
                </a:solidFill>
                <a:latin typeface="+mj-lt"/>
              </a:rPr>
              <a:t>Apache Spark Architecture</a:t>
            </a:r>
          </a:p>
        </p:txBody>
      </p:sp>
      <p:sp>
        <p:nvSpPr>
          <p:cNvPr id="5" name="Slide Number Placeholder 4">
            <a:extLst>
              <a:ext uri="{FF2B5EF4-FFF2-40B4-BE49-F238E27FC236}">
                <a16:creationId xmlns:a16="http://schemas.microsoft.com/office/drawing/2014/main" id="{C680E98C-2F5E-7A41-ACA7-F1BCDFF4D54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58</a:t>
            </a:fld>
            <a:endParaRPr lang="en"/>
          </a:p>
        </p:txBody>
      </p:sp>
      <p:grpSp>
        <p:nvGrpSpPr>
          <p:cNvPr id="6" name="Group 5">
            <a:extLst>
              <a:ext uri="{FF2B5EF4-FFF2-40B4-BE49-F238E27FC236}">
                <a16:creationId xmlns:a16="http://schemas.microsoft.com/office/drawing/2014/main" id="{DB6ADA1F-D3C9-614C-89F6-577B9963C38B}"/>
              </a:ext>
            </a:extLst>
          </p:cNvPr>
          <p:cNvGrpSpPr/>
          <p:nvPr/>
        </p:nvGrpSpPr>
        <p:grpSpPr>
          <a:xfrm>
            <a:off x="4645959" y="1502891"/>
            <a:ext cx="3963876" cy="2511056"/>
            <a:chOff x="4346208" y="1502891"/>
            <a:chExt cx="4263627" cy="2137718"/>
          </a:xfrm>
        </p:grpSpPr>
        <p:pic>
          <p:nvPicPr>
            <p:cNvPr id="9" name="Picture 8" descr="A close up of a sign&#13;&#10;&#13;&#10;Description automatically generated">
              <a:extLst>
                <a:ext uri="{FF2B5EF4-FFF2-40B4-BE49-F238E27FC236}">
                  <a16:creationId xmlns:a16="http://schemas.microsoft.com/office/drawing/2014/main" id="{D8DDE519-C695-2B4E-B03D-A757469B8F69}"/>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346208" y="1502891"/>
              <a:ext cx="4263627" cy="2137718"/>
            </a:xfrm>
            <a:prstGeom prst="rect">
              <a:avLst/>
            </a:prstGeom>
          </p:spPr>
        </p:pic>
        <p:sp>
          <p:nvSpPr>
            <p:cNvPr id="10" name="Rectangle 9">
              <a:extLst>
                <a:ext uri="{FF2B5EF4-FFF2-40B4-BE49-F238E27FC236}">
                  <a16:creationId xmlns:a16="http://schemas.microsoft.com/office/drawing/2014/main" id="{548D5EA0-549E-CC40-8E78-6E566D0F1398}"/>
                </a:ext>
              </a:extLst>
            </p:cNvPr>
            <p:cNvSpPr/>
            <p:nvPr/>
          </p:nvSpPr>
          <p:spPr>
            <a:xfrm>
              <a:off x="6508376" y="1586753"/>
              <a:ext cx="995083" cy="1407217"/>
            </a:xfrm>
            <a:prstGeom prst="rect">
              <a:avLst/>
            </a:prstGeom>
            <a:noFill/>
            <a:ln w="28575">
              <a:solidFill>
                <a:srgbClr val="FFA7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CF5CFEAF-780A-0943-94E6-017FEB7B30AA}"/>
                </a:ext>
              </a:extLst>
            </p:cNvPr>
            <p:cNvSpPr/>
            <p:nvPr/>
          </p:nvSpPr>
          <p:spPr>
            <a:xfrm>
              <a:off x="4551828" y="1571065"/>
              <a:ext cx="995083" cy="1407217"/>
            </a:xfrm>
            <a:prstGeom prst="rect">
              <a:avLst/>
            </a:prstGeom>
            <a:noFill/>
            <a:ln w="28575">
              <a:solidFill>
                <a:srgbClr val="FFA7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Rectangle 3">
            <a:extLst>
              <a:ext uri="{FF2B5EF4-FFF2-40B4-BE49-F238E27FC236}">
                <a16:creationId xmlns:a16="http://schemas.microsoft.com/office/drawing/2014/main" id="{E9DAA701-4DDA-B447-8E62-F15899740901}"/>
              </a:ext>
            </a:extLst>
          </p:cNvPr>
          <p:cNvSpPr/>
          <p:nvPr/>
        </p:nvSpPr>
        <p:spPr>
          <a:xfrm>
            <a:off x="665631" y="1273505"/>
            <a:ext cx="3832411" cy="3230372"/>
          </a:xfrm>
          <a:prstGeom prst="rect">
            <a:avLst/>
          </a:prstGeom>
          <a:solidFill>
            <a:schemeClr val="accent2">
              <a:lumMod val="20000"/>
              <a:lumOff val="80000"/>
            </a:schemeClr>
          </a:solidFill>
          <a:ln>
            <a:solidFill>
              <a:schemeClr val="accent2">
                <a:lumMod val="75000"/>
              </a:schemeClr>
            </a:solidFill>
          </a:ln>
        </p:spPr>
        <p:txBody>
          <a:bodyPr wrap="square">
            <a:spAutoFit/>
          </a:bodyPr>
          <a:lstStyle/>
          <a:p>
            <a:pPr marL="171450" indent="-171450">
              <a:buFont typeface="Arial" panose="020B0604020202020204" pitchFamily="34" charset="0"/>
              <a:buChar char="•"/>
            </a:pPr>
            <a:r>
              <a:rPr lang="en-US" sz="1200" b="1" dirty="0">
                <a:solidFill>
                  <a:srgbClr val="002060"/>
                </a:solidFill>
                <a:latin typeface="+mn-lt"/>
              </a:rPr>
              <a:t>Spark supports use of Python and </a:t>
            </a:r>
            <a:r>
              <a:rPr lang="en-US" sz="1200" b="1" dirty="0" err="1">
                <a:solidFill>
                  <a:srgbClr val="002060"/>
                </a:solidFill>
                <a:latin typeface="+mn-lt"/>
              </a:rPr>
              <a:t>SparkSQL</a:t>
            </a:r>
            <a:r>
              <a:rPr lang="en-US" sz="1200" b="1" dirty="0">
                <a:solidFill>
                  <a:srgbClr val="002060"/>
                </a:solidFill>
                <a:latin typeface="+mn-lt"/>
              </a:rPr>
              <a:t> </a:t>
            </a:r>
            <a:r>
              <a:rPr lang="en-US" sz="900" b="1" dirty="0">
                <a:solidFill>
                  <a:srgbClr val="002060"/>
                </a:solidFill>
                <a:latin typeface="+mn-lt"/>
              </a:rPr>
              <a:t>(</a:t>
            </a:r>
            <a:r>
              <a:rPr lang="en-US" sz="900" dirty="0">
                <a:solidFill>
                  <a:srgbClr val="FF0000"/>
                </a:solidFill>
              </a:rPr>
              <a:t>Reference</a:t>
            </a:r>
            <a:r>
              <a:rPr lang="en-US" sz="900" dirty="0">
                <a:solidFill>
                  <a:srgbClr val="002060"/>
                </a:solidFill>
              </a:rPr>
              <a:t>:  https://</a:t>
            </a:r>
            <a:r>
              <a:rPr lang="en-US" sz="900" dirty="0" err="1">
                <a:solidFill>
                  <a:srgbClr val="002060"/>
                </a:solidFill>
              </a:rPr>
              <a:t>spark.apache.org</a:t>
            </a:r>
            <a:r>
              <a:rPr lang="en-US" sz="900" dirty="0">
                <a:solidFill>
                  <a:srgbClr val="002060"/>
                </a:solidFill>
              </a:rPr>
              <a:t>/</a:t>
            </a:r>
            <a:r>
              <a:rPr lang="en-US" sz="900" dirty="0" err="1">
                <a:solidFill>
                  <a:srgbClr val="002060"/>
                </a:solidFill>
              </a:rPr>
              <a:t>sql</a:t>
            </a:r>
            <a:r>
              <a:rPr lang="en-US" sz="900" dirty="0">
                <a:solidFill>
                  <a:srgbClr val="002060"/>
                </a:solidFill>
              </a:rPr>
              <a:t>/)</a:t>
            </a:r>
            <a:endParaRPr lang="en-US" sz="900" b="1" baseline="30000" dirty="0">
              <a:solidFill>
                <a:srgbClr val="002060"/>
              </a:solidFill>
              <a:latin typeface="+mn-lt"/>
            </a:endParaRPr>
          </a:p>
          <a:p>
            <a:endParaRPr lang="en-US" sz="1200" dirty="0">
              <a:solidFill>
                <a:srgbClr val="002060"/>
              </a:solidFill>
              <a:latin typeface="+mn-lt"/>
            </a:endParaRPr>
          </a:p>
          <a:p>
            <a:pPr marL="400050" lvl="5" indent="-166688">
              <a:lnSpc>
                <a:spcPct val="110000"/>
              </a:lnSpc>
              <a:buFont typeface="Wingdings" pitchFamily="2" charset="2"/>
              <a:buChar char="ü"/>
            </a:pPr>
            <a:r>
              <a:rPr lang="en-US" sz="1200" dirty="0">
                <a:solidFill>
                  <a:srgbClr val="002060"/>
                </a:solidFill>
                <a:latin typeface="+mn-lt"/>
              </a:rPr>
              <a:t>Spark SQL includes a cost-based optimizer, columnar storage and code generation to make queries fast.</a:t>
            </a:r>
            <a:r>
              <a:rPr lang="en-US" sz="1200" baseline="30000" dirty="0">
                <a:solidFill>
                  <a:srgbClr val="002060"/>
                </a:solidFill>
                <a:latin typeface="+mn-lt"/>
              </a:rPr>
              <a:t>11</a:t>
            </a:r>
          </a:p>
          <a:p>
            <a:pPr marL="400050" lvl="3" indent="-166688">
              <a:lnSpc>
                <a:spcPct val="110000"/>
              </a:lnSpc>
              <a:buFont typeface="Wingdings" pitchFamily="2" charset="2"/>
              <a:buChar char="ü"/>
            </a:pPr>
            <a:endParaRPr lang="en-US" sz="1200" dirty="0">
              <a:solidFill>
                <a:srgbClr val="002060"/>
              </a:solidFill>
              <a:latin typeface="+mn-lt"/>
            </a:endParaRPr>
          </a:p>
          <a:p>
            <a:pPr marL="400050" lvl="3" indent="-166688">
              <a:lnSpc>
                <a:spcPct val="110000"/>
              </a:lnSpc>
              <a:buFont typeface="Wingdings" pitchFamily="2" charset="2"/>
              <a:buChar char="ü"/>
            </a:pPr>
            <a:r>
              <a:rPr lang="en-US" sz="1200" dirty="0">
                <a:solidFill>
                  <a:srgbClr val="002060"/>
                </a:solidFill>
                <a:latin typeface="+mn-lt"/>
              </a:rPr>
              <a:t>Scales to thousands of nodes and multi hour queries using the Spark engine, which provides full mid-query fault tolerance. </a:t>
            </a:r>
            <a:r>
              <a:rPr lang="en-US" sz="1200" baseline="30000" dirty="0">
                <a:solidFill>
                  <a:srgbClr val="002060"/>
                </a:solidFill>
                <a:latin typeface="+mn-lt"/>
              </a:rPr>
              <a:t>11</a:t>
            </a:r>
          </a:p>
          <a:p>
            <a:pPr marL="400050" lvl="3" indent="-166688">
              <a:lnSpc>
                <a:spcPct val="110000"/>
              </a:lnSpc>
              <a:buFont typeface="Wingdings" pitchFamily="2" charset="2"/>
              <a:buChar char="ü"/>
            </a:pPr>
            <a:endParaRPr lang="en-US" sz="1200" dirty="0">
              <a:solidFill>
                <a:srgbClr val="002060"/>
              </a:solidFill>
              <a:latin typeface="+mn-lt"/>
            </a:endParaRPr>
          </a:p>
          <a:p>
            <a:pPr marL="400050" lvl="3" indent="-166688">
              <a:lnSpc>
                <a:spcPct val="110000"/>
              </a:lnSpc>
              <a:buFont typeface="Wingdings" pitchFamily="2" charset="2"/>
              <a:buChar char="ü"/>
            </a:pPr>
            <a:r>
              <a:rPr lang="en-US" sz="1200" dirty="0">
                <a:solidFill>
                  <a:srgbClr val="002060"/>
                </a:solidFill>
                <a:latin typeface="+mn-lt"/>
              </a:rPr>
              <a:t>Supports a different engine for historical data.</a:t>
            </a:r>
            <a:r>
              <a:rPr lang="en-US" sz="1200" baseline="30000" dirty="0">
                <a:solidFill>
                  <a:srgbClr val="002060"/>
                </a:solidFill>
                <a:latin typeface="+mn-lt"/>
              </a:rPr>
              <a:t>11</a:t>
            </a:r>
          </a:p>
          <a:p>
            <a:pPr marL="285750" lvl="1" indent="-285750">
              <a:lnSpc>
                <a:spcPct val="110000"/>
              </a:lnSpc>
              <a:buFont typeface="Arial" panose="020B0604020202020204" pitchFamily="34" charset="0"/>
              <a:buChar char="•"/>
            </a:pPr>
            <a:endParaRPr lang="en-US" sz="1200" baseline="30000" dirty="0">
              <a:solidFill>
                <a:srgbClr val="002060"/>
              </a:solidFill>
              <a:latin typeface="+mn-lt"/>
            </a:endParaRPr>
          </a:p>
          <a:p>
            <a:pPr marL="285750" lvl="1" indent="-285750">
              <a:lnSpc>
                <a:spcPct val="110000"/>
              </a:lnSpc>
              <a:buFont typeface="Arial" panose="020B0604020202020204" pitchFamily="34" charset="0"/>
              <a:buChar char="•"/>
            </a:pPr>
            <a:endParaRPr lang="en-US" sz="1200" baseline="30000" dirty="0">
              <a:solidFill>
                <a:srgbClr val="002060"/>
              </a:solidFill>
              <a:latin typeface="+mn-lt"/>
            </a:endParaRPr>
          </a:p>
          <a:p>
            <a:pPr marL="171450" lvl="1" indent="-171450">
              <a:lnSpc>
                <a:spcPct val="110000"/>
              </a:lnSpc>
              <a:buFont typeface="Arial" panose="020B0604020202020204" pitchFamily="34" charset="0"/>
              <a:buChar char="•"/>
            </a:pPr>
            <a:r>
              <a:rPr lang="en-US" sz="1200" b="1" dirty="0">
                <a:solidFill>
                  <a:srgbClr val="002060"/>
                </a:solidFill>
                <a:latin typeface="+mn-lt"/>
              </a:rPr>
              <a:t>Manipulates complex distributed mapped relational queries</a:t>
            </a:r>
            <a:r>
              <a:rPr lang="en-US" sz="1200" b="1" baseline="30000" dirty="0">
                <a:solidFill>
                  <a:srgbClr val="002060"/>
                </a:solidFill>
                <a:latin typeface="+mn-lt"/>
              </a:rPr>
              <a:t>11</a:t>
            </a:r>
            <a:endParaRPr lang="en-US" sz="1200" baseline="30000" dirty="0">
              <a:solidFill>
                <a:srgbClr val="002060"/>
              </a:solidFill>
              <a:latin typeface="+mn-lt"/>
            </a:endParaRPr>
          </a:p>
          <a:p>
            <a:pPr marL="285750" lvl="1" indent="-285750">
              <a:lnSpc>
                <a:spcPct val="110000"/>
              </a:lnSpc>
              <a:buFont typeface="Arial" panose="020B0604020202020204" pitchFamily="34" charset="0"/>
              <a:buChar char="•"/>
            </a:pPr>
            <a:endParaRPr lang="en-US" sz="1200" baseline="30000" dirty="0">
              <a:solidFill>
                <a:srgbClr val="002060"/>
              </a:solidFill>
              <a:latin typeface="+mn-lt"/>
            </a:endParaRPr>
          </a:p>
        </p:txBody>
      </p:sp>
      <p:sp>
        <p:nvSpPr>
          <p:cNvPr id="8" name="Rectangle 7">
            <a:extLst>
              <a:ext uri="{FF2B5EF4-FFF2-40B4-BE49-F238E27FC236}">
                <a16:creationId xmlns:a16="http://schemas.microsoft.com/office/drawing/2014/main" id="{85B39381-3C35-984E-AE87-B553B74A8E60}"/>
              </a:ext>
            </a:extLst>
          </p:cNvPr>
          <p:cNvSpPr/>
          <p:nvPr/>
        </p:nvSpPr>
        <p:spPr>
          <a:xfrm>
            <a:off x="5618813" y="3897011"/>
            <a:ext cx="2074607" cy="215444"/>
          </a:xfrm>
          <a:prstGeom prst="rect">
            <a:avLst/>
          </a:prstGeom>
        </p:spPr>
        <p:txBody>
          <a:bodyPr wrap="none">
            <a:spAutoFit/>
          </a:bodyPr>
          <a:lstStyle/>
          <a:p>
            <a:r>
              <a:rPr lang="en-US" sz="800" dirty="0">
                <a:solidFill>
                  <a:srgbClr val="FF0000"/>
                </a:solidFill>
                <a:latin typeface="+mn-lt"/>
              </a:rPr>
              <a:t>Source for image</a:t>
            </a:r>
            <a:r>
              <a:rPr lang="en-US" sz="800" dirty="0">
                <a:latin typeface="+mn-lt"/>
              </a:rPr>
              <a:t>: </a:t>
            </a:r>
            <a:r>
              <a:rPr lang="en-US" sz="800" dirty="0">
                <a:solidFill>
                  <a:srgbClr val="002060"/>
                </a:solidFill>
                <a:latin typeface="+mn-lt"/>
              </a:rPr>
              <a:t>http://</a:t>
            </a:r>
            <a:r>
              <a:rPr lang="en-US" sz="800" dirty="0" err="1">
                <a:solidFill>
                  <a:srgbClr val="002060"/>
                </a:solidFill>
                <a:latin typeface="+mn-lt"/>
              </a:rPr>
              <a:t>spark.apache.org</a:t>
            </a:r>
            <a:r>
              <a:rPr lang="en-US" sz="800" dirty="0">
                <a:solidFill>
                  <a:srgbClr val="002060"/>
                </a:solidFill>
                <a:latin typeface="+mn-lt"/>
              </a:rPr>
              <a:t>/</a:t>
            </a:r>
          </a:p>
        </p:txBody>
      </p:sp>
      <p:sp>
        <p:nvSpPr>
          <p:cNvPr id="11" name="Rectangle 10">
            <a:extLst>
              <a:ext uri="{FF2B5EF4-FFF2-40B4-BE49-F238E27FC236}">
                <a16:creationId xmlns:a16="http://schemas.microsoft.com/office/drawing/2014/main" id="{553BD518-A14D-E540-A8A2-A6E4A8F105FD}"/>
              </a:ext>
            </a:extLst>
          </p:cNvPr>
          <p:cNvSpPr/>
          <p:nvPr/>
        </p:nvSpPr>
        <p:spPr>
          <a:xfrm>
            <a:off x="787639" y="4749851"/>
            <a:ext cx="2257349" cy="230832"/>
          </a:xfrm>
          <a:prstGeom prst="rect">
            <a:avLst/>
          </a:prstGeom>
        </p:spPr>
        <p:txBody>
          <a:bodyPr wrap="none">
            <a:spAutoFit/>
          </a:bodyPr>
          <a:lstStyle/>
          <a:p>
            <a:r>
              <a:rPr lang="en-US" sz="900" dirty="0">
                <a:solidFill>
                  <a:srgbClr val="FF0000"/>
                </a:solidFill>
                <a:latin typeface="+mn-lt"/>
              </a:rPr>
              <a:t>Reference</a:t>
            </a:r>
            <a:r>
              <a:rPr lang="en-US" sz="900" dirty="0">
                <a:solidFill>
                  <a:srgbClr val="002060"/>
                </a:solidFill>
                <a:latin typeface="+mn-lt"/>
              </a:rPr>
              <a:t>:  https://</a:t>
            </a:r>
            <a:r>
              <a:rPr lang="en-US" sz="900" dirty="0" err="1">
                <a:solidFill>
                  <a:srgbClr val="002060"/>
                </a:solidFill>
                <a:latin typeface="+mn-lt"/>
              </a:rPr>
              <a:t>spark.apache.org</a:t>
            </a:r>
            <a:r>
              <a:rPr lang="en-US" sz="900" dirty="0">
                <a:solidFill>
                  <a:srgbClr val="002060"/>
                </a:solidFill>
                <a:latin typeface="+mn-lt"/>
              </a:rPr>
              <a:t>/</a:t>
            </a:r>
            <a:r>
              <a:rPr lang="en-US" sz="900" dirty="0" err="1">
                <a:solidFill>
                  <a:srgbClr val="002060"/>
                </a:solidFill>
                <a:latin typeface="+mn-lt"/>
              </a:rPr>
              <a:t>sql</a:t>
            </a:r>
            <a:r>
              <a:rPr lang="en-US" sz="900" dirty="0">
                <a:solidFill>
                  <a:srgbClr val="002060"/>
                </a:solidFill>
                <a:latin typeface="+mn-lt"/>
              </a:rPr>
              <a:t>/</a:t>
            </a:r>
          </a:p>
        </p:txBody>
      </p:sp>
    </p:spTree>
    <p:extLst>
      <p:ext uri="{BB962C8B-B14F-4D97-AF65-F5344CB8AC3E}">
        <p14:creationId xmlns:p14="http://schemas.microsoft.com/office/powerpoint/2010/main" val="410639833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62BDDE-96E6-4227-A7C9-6C9FF59B5398}"/>
              </a:ext>
            </a:extLst>
          </p:cNvPr>
          <p:cNvSpPr>
            <a:spLocks noGrp="1"/>
          </p:cNvSpPr>
          <p:nvPr>
            <p:ph type="title"/>
          </p:nvPr>
        </p:nvSpPr>
        <p:spPr>
          <a:xfrm>
            <a:off x="729450" y="306023"/>
            <a:ext cx="7688700" cy="637885"/>
          </a:xfrm>
        </p:spPr>
        <p:txBody>
          <a:bodyPr/>
          <a:lstStyle/>
          <a:p>
            <a:r>
              <a:rPr lang="en-US" dirty="0">
                <a:solidFill>
                  <a:schemeClr val="accent6">
                    <a:lumMod val="50000"/>
                  </a:schemeClr>
                </a:solidFill>
                <a:latin typeface="+mj-lt"/>
              </a:rPr>
              <a:t>Proposed Architecture</a:t>
            </a:r>
          </a:p>
        </p:txBody>
      </p:sp>
      <p:sp>
        <p:nvSpPr>
          <p:cNvPr id="4" name="Slide Number Placeholder 3">
            <a:extLst>
              <a:ext uri="{FF2B5EF4-FFF2-40B4-BE49-F238E27FC236}">
                <a16:creationId xmlns:a16="http://schemas.microsoft.com/office/drawing/2014/main" id="{5E51A722-AA8F-400F-933C-B4C3BB8AC2E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59</a:t>
            </a:fld>
            <a:endParaRPr lang="en-US"/>
          </a:p>
        </p:txBody>
      </p:sp>
      <p:pic>
        <p:nvPicPr>
          <p:cNvPr id="41" name="Graphic 40" descr="Database">
            <a:extLst>
              <a:ext uri="{FF2B5EF4-FFF2-40B4-BE49-F238E27FC236}">
                <a16:creationId xmlns:a16="http://schemas.microsoft.com/office/drawing/2014/main" id="{0F7D4873-6461-5642-9243-60636B1D65B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799895" y="2967061"/>
            <a:ext cx="2076803" cy="1553981"/>
          </a:xfrm>
          <a:prstGeom prst="rect">
            <a:avLst/>
          </a:prstGeom>
        </p:spPr>
      </p:pic>
      <p:sp>
        <p:nvSpPr>
          <p:cNvPr id="42" name="Can 41">
            <a:extLst>
              <a:ext uri="{FF2B5EF4-FFF2-40B4-BE49-F238E27FC236}">
                <a16:creationId xmlns:a16="http://schemas.microsoft.com/office/drawing/2014/main" id="{5AFFDBBB-8E6F-214F-854B-925F294A5325}"/>
              </a:ext>
            </a:extLst>
          </p:cNvPr>
          <p:cNvSpPr/>
          <p:nvPr/>
        </p:nvSpPr>
        <p:spPr>
          <a:xfrm>
            <a:off x="1253148" y="1330569"/>
            <a:ext cx="1286153" cy="548640"/>
          </a:xfrm>
          <a:prstGeom prst="can">
            <a:avLst/>
          </a:prstGeom>
          <a:solidFill>
            <a:schemeClr val="accent2">
              <a:lumMod val="20000"/>
              <a:lumOff val="80000"/>
              <a:alpha val="90000"/>
            </a:schemeClr>
          </a:solidFill>
        </p:spPr>
        <p:style>
          <a:lnRef idx="2">
            <a:schemeClr val="accent3">
              <a:shade val="80000"/>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91440" tIns="91440" rIns="91440" bIns="91440" numCol="1" spcCol="1270" anchor="ctr" anchorCtr="0">
            <a:noAutofit/>
          </a:bodyPr>
          <a:lstStyle/>
          <a:p>
            <a:pPr lvl="1" algn="ctr" defTabSz="1155700">
              <a:lnSpc>
                <a:spcPct val="90000"/>
              </a:lnSpc>
              <a:spcBef>
                <a:spcPct val="0"/>
              </a:spcBef>
              <a:spcAft>
                <a:spcPct val="15000"/>
              </a:spcAft>
            </a:pPr>
            <a:r>
              <a:rPr lang="en-US" sz="1200" b="1" kern="1200" dirty="0">
                <a:solidFill>
                  <a:srgbClr val="002060"/>
                </a:solidFill>
              </a:rPr>
              <a:t>Customer</a:t>
            </a:r>
          </a:p>
        </p:txBody>
      </p:sp>
      <p:pic>
        <p:nvPicPr>
          <p:cNvPr id="43" name="Graphic 42" descr="User">
            <a:extLst>
              <a:ext uri="{FF2B5EF4-FFF2-40B4-BE49-F238E27FC236}">
                <a16:creationId xmlns:a16="http://schemas.microsoft.com/office/drawing/2014/main" id="{B4FE39B8-3113-B845-9DCD-97F342FBAE42}"/>
              </a:ext>
            </a:extLst>
          </p:cNvPr>
          <p:cNvPicPr>
            <a:picLocks noChangeAspect="1"/>
          </p:cNvPicPr>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529426" y="1235692"/>
            <a:ext cx="637886" cy="637886"/>
          </a:xfrm>
          <a:prstGeom prst="rect">
            <a:avLst/>
          </a:prstGeom>
        </p:spPr>
      </p:pic>
      <p:pic>
        <p:nvPicPr>
          <p:cNvPr id="44" name="Graphic 43" descr="Money">
            <a:extLst>
              <a:ext uri="{FF2B5EF4-FFF2-40B4-BE49-F238E27FC236}">
                <a16:creationId xmlns:a16="http://schemas.microsoft.com/office/drawing/2014/main" id="{B6CFEF5A-9149-DB42-A5CC-2540221CBCF4}"/>
              </a:ext>
            </a:extLst>
          </p:cNvPr>
          <p:cNvPicPr>
            <a:picLocks noChangeAspect="1"/>
          </p:cNvPicPr>
          <p:nvPr/>
        </p:nvPicPr>
        <p:blipFill>
          <a:blip r:embed="rId7" cstate="email">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529426" y="2939867"/>
            <a:ext cx="576550" cy="576550"/>
          </a:xfrm>
          <a:prstGeom prst="rect">
            <a:avLst/>
          </a:prstGeom>
        </p:spPr>
      </p:pic>
      <p:sp>
        <p:nvSpPr>
          <p:cNvPr id="45" name="Can 44">
            <a:extLst>
              <a:ext uri="{FF2B5EF4-FFF2-40B4-BE49-F238E27FC236}">
                <a16:creationId xmlns:a16="http://schemas.microsoft.com/office/drawing/2014/main" id="{59AF28D6-E090-D844-BC5E-963C93CE2D2D}"/>
              </a:ext>
            </a:extLst>
          </p:cNvPr>
          <p:cNvSpPr/>
          <p:nvPr/>
        </p:nvSpPr>
        <p:spPr>
          <a:xfrm>
            <a:off x="1253145" y="2945733"/>
            <a:ext cx="1286153" cy="548640"/>
          </a:xfrm>
          <a:prstGeom prst="can">
            <a:avLst/>
          </a:prstGeom>
          <a:solidFill>
            <a:schemeClr val="accent2">
              <a:lumMod val="20000"/>
              <a:lumOff val="80000"/>
              <a:alpha val="90000"/>
            </a:schemeClr>
          </a:solidFill>
        </p:spPr>
        <p:style>
          <a:lnRef idx="2">
            <a:schemeClr val="accent3">
              <a:shade val="80000"/>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91440" tIns="91440" rIns="91440" bIns="91440" numCol="1" spcCol="1270" anchor="ctr" anchorCtr="0">
            <a:noAutofit/>
          </a:bodyPr>
          <a:lstStyle/>
          <a:p>
            <a:pPr lvl="1" algn="ctr" defTabSz="1155700">
              <a:lnSpc>
                <a:spcPct val="90000"/>
              </a:lnSpc>
              <a:spcBef>
                <a:spcPct val="0"/>
              </a:spcBef>
              <a:spcAft>
                <a:spcPct val="15000"/>
              </a:spcAft>
            </a:pPr>
            <a:r>
              <a:rPr lang="en-US" sz="1200" b="1" kern="1200" dirty="0">
                <a:solidFill>
                  <a:srgbClr val="002060"/>
                </a:solidFill>
              </a:rPr>
              <a:t>Transactions </a:t>
            </a:r>
          </a:p>
        </p:txBody>
      </p:sp>
      <p:sp>
        <p:nvSpPr>
          <p:cNvPr id="46" name="Can 45">
            <a:extLst>
              <a:ext uri="{FF2B5EF4-FFF2-40B4-BE49-F238E27FC236}">
                <a16:creationId xmlns:a16="http://schemas.microsoft.com/office/drawing/2014/main" id="{D6DCEC55-E3E0-0F4A-BA04-F5B63597F987}"/>
              </a:ext>
            </a:extLst>
          </p:cNvPr>
          <p:cNvSpPr/>
          <p:nvPr/>
        </p:nvSpPr>
        <p:spPr>
          <a:xfrm>
            <a:off x="1253145" y="3744052"/>
            <a:ext cx="1286153" cy="548640"/>
          </a:xfrm>
          <a:prstGeom prst="can">
            <a:avLst/>
          </a:prstGeom>
          <a:solidFill>
            <a:schemeClr val="accent2">
              <a:lumMod val="20000"/>
              <a:lumOff val="80000"/>
              <a:alpha val="90000"/>
            </a:schemeClr>
          </a:solidFill>
        </p:spPr>
        <p:style>
          <a:lnRef idx="2">
            <a:schemeClr val="accent3">
              <a:shade val="80000"/>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91440" tIns="91440" rIns="91440" bIns="91440" numCol="1" spcCol="1270" anchor="ctr" anchorCtr="0">
            <a:noAutofit/>
          </a:bodyPr>
          <a:lstStyle/>
          <a:p>
            <a:pPr lvl="1" algn="ctr" defTabSz="1155700">
              <a:lnSpc>
                <a:spcPct val="90000"/>
              </a:lnSpc>
              <a:spcBef>
                <a:spcPct val="0"/>
              </a:spcBef>
              <a:spcAft>
                <a:spcPct val="15000"/>
              </a:spcAft>
            </a:pPr>
            <a:r>
              <a:rPr lang="en-US" sz="1200" b="1" kern="1200" dirty="0">
                <a:solidFill>
                  <a:srgbClr val="002060"/>
                </a:solidFill>
              </a:rPr>
              <a:t>Inventory </a:t>
            </a:r>
          </a:p>
        </p:txBody>
      </p:sp>
      <p:sp>
        <p:nvSpPr>
          <p:cNvPr id="47" name="Can 46">
            <a:extLst>
              <a:ext uri="{FF2B5EF4-FFF2-40B4-BE49-F238E27FC236}">
                <a16:creationId xmlns:a16="http://schemas.microsoft.com/office/drawing/2014/main" id="{A3F1A8AC-EFC1-E342-AB11-D7E24DAC58F6}"/>
              </a:ext>
            </a:extLst>
          </p:cNvPr>
          <p:cNvSpPr/>
          <p:nvPr/>
        </p:nvSpPr>
        <p:spPr>
          <a:xfrm>
            <a:off x="1253145" y="2128886"/>
            <a:ext cx="1286153" cy="548640"/>
          </a:xfrm>
          <a:prstGeom prst="can">
            <a:avLst/>
          </a:prstGeom>
          <a:solidFill>
            <a:schemeClr val="accent2">
              <a:lumMod val="20000"/>
              <a:lumOff val="80000"/>
              <a:alpha val="90000"/>
            </a:schemeClr>
          </a:solidFill>
        </p:spPr>
        <p:style>
          <a:lnRef idx="2">
            <a:schemeClr val="accent3">
              <a:shade val="80000"/>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91440" tIns="91440" rIns="91440" bIns="91440" numCol="1" spcCol="1270" anchor="ctr" anchorCtr="0">
            <a:noAutofit/>
          </a:bodyPr>
          <a:lstStyle/>
          <a:p>
            <a:pPr lvl="1" algn="ctr" defTabSz="1155700">
              <a:lnSpc>
                <a:spcPct val="90000"/>
              </a:lnSpc>
              <a:spcBef>
                <a:spcPct val="0"/>
              </a:spcBef>
              <a:spcAft>
                <a:spcPct val="15000"/>
              </a:spcAft>
            </a:pPr>
            <a:r>
              <a:rPr lang="en-US" sz="1200" b="1" kern="1200" dirty="0">
                <a:solidFill>
                  <a:srgbClr val="002060"/>
                </a:solidFill>
              </a:rPr>
              <a:t>Product </a:t>
            </a:r>
          </a:p>
        </p:txBody>
      </p:sp>
      <p:sp>
        <p:nvSpPr>
          <p:cNvPr id="3" name="TextBox 2">
            <a:extLst>
              <a:ext uri="{FF2B5EF4-FFF2-40B4-BE49-F238E27FC236}">
                <a16:creationId xmlns:a16="http://schemas.microsoft.com/office/drawing/2014/main" id="{FB54B659-8E1B-694C-9BC2-812F012CE81C}"/>
              </a:ext>
            </a:extLst>
          </p:cNvPr>
          <p:cNvSpPr txBox="1"/>
          <p:nvPr/>
        </p:nvSpPr>
        <p:spPr>
          <a:xfrm>
            <a:off x="5271217" y="4031082"/>
            <a:ext cx="1210962" cy="523220"/>
          </a:xfrm>
          <a:prstGeom prst="rect">
            <a:avLst/>
          </a:prstGeom>
          <a:noFill/>
        </p:spPr>
        <p:txBody>
          <a:bodyPr wrap="square" rtlCol="0">
            <a:spAutoFit/>
          </a:bodyPr>
          <a:lstStyle/>
          <a:p>
            <a:pPr algn="ctr"/>
            <a:r>
              <a:rPr lang="en-US" dirty="0">
                <a:solidFill>
                  <a:schemeClr val="accent6">
                    <a:lumMod val="50000"/>
                  </a:schemeClr>
                </a:solidFill>
              </a:rPr>
              <a:t>MySQL Database</a:t>
            </a:r>
          </a:p>
        </p:txBody>
      </p:sp>
      <p:sp>
        <p:nvSpPr>
          <p:cNvPr id="14" name="TextBox 13">
            <a:extLst>
              <a:ext uri="{FF2B5EF4-FFF2-40B4-BE49-F238E27FC236}">
                <a16:creationId xmlns:a16="http://schemas.microsoft.com/office/drawing/2014/main" id="{B1BBA3FE-4690-2044-8D5B-97F77AFEC874}"/>
              </a:ext>
            </a:extLst>
          </p:cNvPr>
          <p:cNvSpPr txBox="1"/>
          <p:nvPr/>
        </p:nvSpPr>
        <p:spPr>
          <a:xfrm>
            <a:off x="759226" y="4363770"/>
            <a:ext cx="2273989" cy="307777"/>
          </a:xfrm>
          <a:prstGeom prst="rect">
            <a:avLst/>
          </a:prstGeom>
          <a:noFill/>
        </p:spPr>
        <p:txBody>
          <a:bodyPr wrap="square" rtlCol="0">
            <a:spAutoFit/>
          </a:bodyPr>
          <a:lstStyle/>
          <a:p>
            <a:pPr algn="ctr"/>
            <a:r>
              <a:rPr lang="en-US" dirty="0">
                <a:solidFill>
                  <a:schemeClr val="accent6">
                    <a:lumMod val="50000"/>
                  </a:schemeClr>
                </a:solidFill>
              </a:rPr>
              <a:t>Datastores</a:t>
            </a:r>
          </a:p>
        </p:txBody>
      </p:sp>
      <p:sp>
        <p:nvSpPr>
          <p:cNvPr id="15" name="TextBox 14">
            <a:extLst>
              <a:ext uri="{FF2B5EF4-FFF2-40B4-BE49-F238E27FC236}">
                <a16:creationId xmlns:a16="http://schemas.microsoft.com/office/drawing/2014/main" id="{429E70AD-0F67-E94C-8319-3C76A6E37D79}"/>
              </a:ext>
            </a:extLst>
          </p:cNvPr>
          <p:cNvSpPr txBox="1"/>
          <p:nvPr/>
        </p:nvSpPr>
        <p:spPr>
          <a:xfrm>
            <a:off x="7529989" y="1560097"/>
            <a:ext cx="1210962" cy="523220"/>
          </a:xfrm>
          <a:prstGeom prst="rect">
            <a:avLst/>
          </a:prstGeom>
          <a:noFill/>
        </p:spPr>
        <p:txBody>
          <a:bodyPr wrap="square" rtlCol="0">
            <a:spAutoFit/>
          </a:bodyPr>
          <a:lstStyle/>
          <a:p>
            <a:pPr algn="ctr"/>
            <a:r>
              <a:rPr lang="en-US" dirty="0">
                <a:solidFill>
                  <a:schemeClr val="accent6">
                    <a:lumMod val="50000"/>
                  </a:schemeClr>
                </a:solidFill>
              </a:rPr>
              <a:t>Analytics</a:t>
            </a:r>
          </a:p>
          <a:p>
            <a:pPr algn="ctr"/>
            <a:r>
              <a:rPr lang="en-US" dirty="0">
                <a:solidFill>
                  <a:schemeClr val="accent6">
                    <a:lumMod val="50000"/>
                  </a:schemeClr>
                </a:solidFill>
              </a:rPr>
              <a:t>Team</a:t>
            </a:r>
          </a:p>
        </p:txBody>
      </p:sp>
      <p:pic>
        <p:nvPicPr>
          <p:cNvPr id="17" name="Graphic 16" descr="Gold bars">
            <a:extLst>
              <a:ext uri="{FF2B5EF4-FFF2-40B4-BE49-F238E27FC236}">
                <a16:creationId xmlns:a16="http://schemas.microsoft.com/office/drawing/2014/main" id="{28AFA837-239D-3A41-B483-8E2A66560CA2}"/>
              </a:ext>
            </a:extLst>
          </p:cNvPr>
          <p:cNvPicPr>
            <a:picLocks noChangeAspect="1"/>
          </p:cNvPicPr>
          <p:nvPr/>
        </p:nvPicPr>
        <p:blipFill>
          <a:blip r:embed="rId9" cstate="email">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463411" y="3709946"/>
            <a:ext cx="637886" cy="637886"/>
          </a:xfrm>
          <a:prstGeom prst="rect">
            <a:avLst/>
          </a:prstGeom>
        </p:spPr>
      </p:pic>
      <p:pic>
        <p:nvPicPr>
          <p:cNvPr id="19" name="Graphic 18" descr="Shopping bag">
            <a:extLst>
              <a:ext uri="{FF2B5EF4-FFF2-40B4-BE49-F238E27FC236}">
                <a16:creationId xmlns:a16="http://schemas.microsoft.com/office/drawing/2014/main" id="{F0AD216B-5C11-6B46-AE64-167F980BC4AC}"/>
              </a:ext>
            </a:extLst>
          </p:cNvPr>
          <p:cNvPicPr>
            <a:picLocks noChangeAspect="1"/>
          </p:cNvPicPr>
          <p:nvPr/>
        </p:nvPicPr>
        <p:blipFill>
          <a:blip r:embed="rId11" cstate="email">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574049" y="2063178"/>
            <a:ext cx="548640" cy="548640"/>
          </a:xfrm>
          <a:prstGeom prst="rect">
            <a:avLst/>
          </a:prstGeom>
        </p:spPr>
      </p:pic>
      <p:cxnSp>
        <p:nvCxnSpPr>
          <p:cNvPr id="21" name="Straight Connector 20">
            <a:extLst>
              <a:ext uri="{FF2B5EF4-FFF2-40B4-BE49-F238E27FC236}">
                <a16:creationId xmlns:a16="http://schemas.microsoft.com/office/drawing/2014/main" id="{13BAA594-60F9-544E-AB64-4755C5D31016}"/>
              </a:ext>
            </a:extLst>
          </p:cNvPr>
          <p:cNvCxnSpPr>
            <a:cxnSpLocks/>
          </p:cNvCxnSpPr>
          <p:nvPr/>
        </p:nvCxnSpPr>
        <p:spPr>
          <a:xfrm>
            <a:off x="2558207" y="2403206"/>
            <a:ext cx="548640" cy="0"/>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E6B9AE8-3886-D14D-8CA8-EEEED4C9C3EC}"/>
              </a:ext>
            </a:extLst>
          </p:cNvPr>
          <p:cNvCxnSpPr>
            <a:cxnSpLocks/>
          </p:cNvCxnSpPr>
          <p:nvPr/>
        </p:nvCxnSpPr>
        <p:spPr>
          <a:xfrm>
            <a:off x="2555275" y="3220053"/>
            <a:ext cx="548640" cy="0"/>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DC1CBA76-52D2-7E46-BDCB-B980F80CDB5B}"/>
              </a:ext>
            </a:extLst>
          </p:cNvPr>
          <p:cNvCxnSpPr>
            <a:cxnSpLocks/>
          </p:cNvCxnSpPr>
          <p:nvPr/>
        </p:nvCxnSpPr>
        <p:spPr>
          <a:xfrm>
            <a:off x="2555275" y="1604889"/>
            <a:ext cx="548640" cy="0"/>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61B3B9F1-7E18-1240-86FE-62E616653D9E}"/>
              </a:ext>
            </a:extLst>
          </p:cNvPr>
          <p:cNvCxnSpPr>
            <a:cxnSpLocks/>
          </p:cNvCxnSpPr>
          <p:nvPr/>
        </p:nvCxnSpPr>
        <p:spPr>
          <a:xfrm>
            <a:off x="2555275" y="4028889"/>
            <a:ext cx="548640" cy="0"/>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20E5250F-08BF-044F-8916-ACC743D8B0C7}"/>
              </a:ext>
            </a:extLst>
          </p:cNvPr>
          <p:cNvCxnSpPr/>
          <p:nvPr/>
        </p:nvCxnSpPr>
        <p:spPr>
          <a:xfrm>
            <a:off x="3119718" y="1604889"/>
            <a:ext cx="0" cy="2424000"/>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068DF590-3662-2644-97BC-095D605CBE1C}"/>
              </a:ext>
            </a:extLst>
          </p:cNvPr>
          <p:cNvCxnSpPr/>
          <p:nvPr/>
        </p:nvCxnSpPr>
        <p:spPr>
          <a:xfrm>
            <a:off x="3103915" y="3709946"/>
            <a:ext cx="1105014" cy="0"/>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grpSp>
        <p:nvGrpSpPr>
          <p:cNvPr id="71" name="Group 70">
            <a:extLst>
              <a:ext uri="{FF2B5EF4-FFF2-40B4-BE49-F238E27FC236}">
                <a16:creationId xmlns:a16="http://schemas.microsoft.com/office/drawing/2014/main" id="{A57243DE-9746-BF41-A718-0FC0CA311A51}"/>
              </a:ext>
            </a:extLst>
          </p:cNvPr>
          <p:cNvGrpSpPr/>
          <p:nvPr/>
        </p:nvGrpSpPr>
        <p:grpSpPr>
          <a:xfrm>
            <a:off x="3651778" y="1173098"/>
            <a:ext cx="3008162" cy="1313300"/>
            <a:chOff x="3314933" y="1131804"/>
            <a:chExt cx="3008162" cy="1313300"/>
          </a:xfrm>
        </p:grpSpPr>
        <p:grpSp>
          <p:nvGrpSpPr>
            <p:cNvPr id="35" name="Group 34">
              <a:extLst>
                <a:ext uri="{FF2B5EF4-FFF2-40B4-BE49-F238E27FC236}">
                  <a16:creationId xmlns:a16="http://schemas.microsoft.com/office/drawing/2014/main" id="{4FB8ED21-BDDA-AF45-8E9B-46CA2C4A1AE6}"/>
                </a:ext>
              </a:extLst>
            </p:cNvPr>
            <p:cNvGrpSpPr/>
            <p:nvPr/>
          </p:nvGrpSpPr>
          <p:grpSpPr>
            <a:xfrm>
              <a:off x="3314933" y="1873578"/>
              <a:ext cx="3008162" cy="571526"/>
              <a:chOff x="3363440" y="2015295"/>
              <a:chExt cx="3008162" cy="571526"/>
            </a:xfrm>
          </p:grpSpPr>
          <p:sp>
            <p:nvSpPr>
              <p:cNvPr id="31" name="Rectangle 30">
                <a:extLst>
                  <a:ext uri="{FF2B5EF4-FFF2-40B4-BE49-F238E27FC236}">
                    <a16:creationId xmlns:a16="http://schemas.microsoft.com/office/drawing/2014/main" id="{40E6ECB6-C139-194E-B369-E1A4AAE9515B}"/>
                  </a:ext>
                </a:extLst>
              </p:cNvPr>
              <p:cNvSpPr/>
              <p:nvPr/>
            </p:nvSpPr>
            <p:spPr>
              <a:xfrm>
                <a:off x="3363440" y="2015295"/>
                <a:ext cx="3008162" cy="571526"/>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200" b="1" dirty="0">
                    <a:solidFill>
                      <a:srgbClr val="002060"/>
                    </a:solidFill>
                  </a:rPr>
                  <a:t>Spark Core Execution Engine</a:t>
                </a:r>
              </a:p>
            </p:txBody>
          </p:sp>
          <p:sp>
            <p:nvSpPr>
              <p:cNvPr id="34" name="Rectangle 33">
                <a:extLst>
                  <a:ext uri="{FF2B5EF4-FFF2-40B4-BE49-F238E27FC236}">
                    <a16:creationId xmlns:a16="http://schemas.microsoft.com/office/drawing/2014/main" id="{BC7EEDDA-E141-BC47-B178-05FCE49BF87B}"/>
                  </a:ext>
                </a:extLst>
              </p:cNvPr>
              <p:cNvSpPr/>
              <p:nvPr/>
            </p:nvSpPr>
            <p:spPr>
              <a:xfrm>
                <a:off x="3532976" y="2311766"/>
                <a:ext cx="2781528" cy="1828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Resilient Distributed Datasets (RDDs)</a:t>
                </a:r>
              </a:p>
            </p:txBody>
          </p:sp>
        </p:grpSp>
        <p:grpSp>
          <p:nvGrpSpPr>
            <p:cNvPr id="39" name="Group 38">
              <a:extLst>
                <a:ext uri="{FF2B5EF4-FFF2-40B4-BE49-F238E27FC236}">
                  <a16:creationId xmlns:a16="http://schemas.microsoft.com/office/drawing/2014/main" id="{203769B3-AA37-334E-B0F8-88F33D0B16A6}"/>
                </a:ext>
              </a:extLst>
            </p:cNvPr>
            <p:cNvGrpSpPr/>
            <p:nvPr/>
          </p:nvGrpSpPr>
          <p:grpSpPr>
            <a:xfrm>
              <a:off x="3314933" y="1131804"/>
              <a:ext cx="3008152" cy="571526"/>
              <a:chOff x="3314934" y="1131804"/>
              <a:chExt cx="2257311" cy="571526"/>
            </a:xfrm>
          </p:grpSpPr>
          <p:grpSp>
            <p:nvGrpSpPr>
              <p:cNvPr id="49" name="Group 48">
                <a:extLst>
                  <a:ext uri="{FF2B5EF4-FFF2-40B4-BE49-F238E27FC236}">
                    <a16:creationId xmlns:a16="http://schemas.microsoft.com/office/drawing/2014/main" id="{75A98DEE-2340-B944-8E51-E86F3EFD5D23}"/>
                  </a:ext>
                </a:extLst>
              </p:cNvPr>
              <p:cNvGrpSpPr/>
              <p:nvPr/>
            </p:nvGrpSpPr>
            <p:grpSpPr>
              <a:xfrm>
                <a:off x="3314934" y="1131804"/>
                <a:ext cx="2257311" cy="571526"/>
                <a:chOff x="3363441" y="2015295"/>
                <a:chExt cx="3008171" cy="571526"/>
              </a:xfrm>
            </p:grpSpPr>
            <p:sp>
              <p:nvSpPr>
                <p:cNvPr id="50" name="Rectangle 49">
                  <a:extLst>
                    <a:ext uri="{FF2B5EF4-FFF2-40B4-BE49-F238E27FC236}">
                      <a16:creationId xmlns:a16="http://schemas.microsoft.com/office/drawing/2014/main" id="{663FE351-78B3-D941-B7FA-2C6876AFFDC7}"/>
                    </a:ext>
                  </a:extLst>
                </p:cNvPr>
                <p:cNvSpPr/>
                <p:nvPr/>
              </p:nvSpPr>
              <p:spPr>
                <a:xfrm>
                  <a:off x="3363441" y="2015295"/>
                  <a:ext cx="3008171" cy="571526"/>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1200" b="1" dirty="0">
                    <a:solidFill>
                      <a:srgbClr val="002060"/>
                    </a:solidFill>
                  </a:endParaRPr>
                </a:p>
              </p:txBody>
            </p:sp>
            <p:sp>
              <p:nvSpPr>
                <p:cNvPr id="51" name="Rectangle 50">
                  <a:extLst>
                    <a:ext uri="{FF2B5EF4-FFF2-40B4-BE49-F238E27FC236}">
                      <a16:creationId xmlns:a16="http://schemas.microsoft.com/office/drawing/2014/main" id="{E3D593D5-3C10-0E49-ADD6-F6A12AB29795}"/>
                    </a:ext>
                  </a:extLst>
                </p:cNvPr>
                <p:cNvSpPr/>
                <p:nvPr/>
              </p:nvSpPr>
              <p:spPr>
                <a:xfrm>
                  <a:off x="3532977" y="2331938"/>
                  <a:ext cx="2781541" cy="1828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Catalyst Optimizer</a:t>
                  </a:r>
                </a:p>
              </p:txBody>
            </p:sp>
          </p:grpSp>
          <p:sp>
            <p:nvSpPr>
              <p:cNvPr id="53" name="Rectangle 52">
                <a:extLst>
                  <a:ext uri="{FF2B5EF4-FFF2-40B4-BE49-F238E27FC236}">
                    <a16:creationId xmlns:a16="http://schemas.microsoft.com/office/drawing/2014/main" id="{D6CC1A93-851F-364C-8A71-B33E8BF5AAB5}"/>
                  </a:ext>
                </a:extLst>
              </p:cNvPr>
              <p:cNvSpPr/>
              <p:nvPr/>
            </p:nvSpPr>
            <p:spPr>
              <a:xfrm>
                <a:off x="4645874" y="1197126"/>
                <a:ext cx="883528" cy="1828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err="1"/>
                  <a:t>DataFrame</a:t>
                </a:r>
                <a:r>
                  <a:rPr lang="en-US" sz="1100" dirty="0"/>
                  <a:t> API</a:t>
                </a:r>
              </a:p>
            </p:txBody>
          </p:sp>
        </p:grpSp>
        <p:pic>
          <p:nvPicPr>
            <p:cNvPr id="40" name="Picture 39">
              <a:extLst>
                <a:ext uri="{FF2B5EF4-FFF2-40B4-BE49-F238E27FC236}">
                  <a16:creationId xmlns:a16="http://schemas.microsoft.com/office/drawing/2014/main" id="{173B6345-0849-F745-92C9-05C74B380362}"/>
                </a:ext>
              </a:extLst>
            </p:cNvPr>
            <p:cNvPicPr>
              <a:picLocks noChangeAspect="1"/>
            </p:cNvPicPr>
            <p:nvPr/>
          </p:nvPicPr>
          <p:blipFill>
            <a:blip r:embed="rId13" cstate="email">
              <a:alphaModFix/>
              <a:extLst>
                <a:ext uri="{28A0092B-C50C-407E-A947-70E740481C1C}">
                  <a14:useLocalDpi xmlns:a14="http://schemas.microsoft.com/office/drawing/2010/main"/>
                </a:ext>
              </a:extLst>
            </a:blip>
            <a:stretch>
              <a:fillRect/>
            </a:stretch>
          </p:blipFill>
          <p:spPr>
            <a:xfrm>
              <a:off x="3351455" y="1182958"/>
              <a:ext cx="724453" cy="207100"/>
            </a:xfrm>
            <a:prstGeom prst="rect">
              <a:avLst/>
            </a:prstGeom>
            <a:ln>
              <a:solidFill>
                <a:schemeClr val="accent2">
                  <a:lumMod val="75000"/>
                </a:schemeClr>
              </a:solidFill>
            </a:ln>
          </p:spPr>
        </p:pic>
        <p:cxnSp>
          <p:nvCxnSpPr>
            <p:cNvPr id="56" name="Straight Arrow Connector 55">
              <a:extLst>
                <a:ext uri="{FF2B5EF4-FFF2-40B4-BE49-F238E27FC236}">
                  <a16:creationId xmlns:a16="http://schemas.microsoft.com/office/drawing/2014/main" id="{F9FEDDA6-CE91-FC4D-B633-0F5F2B6F48E4}"/>
                </a:ext>
              </a:extLst>
            </p:cNvPr>
            <p:cNvCxnSpPr/>
            <p:nvPr/>
          </p:nvCxnSpPr>
          <p:spPr>
            <a:xfrm>
              <a:off x="3939988" y="1703330"/>
              <a:ext cx="0" cy="170248"/>
            </a:xfrm>
            <a:prstGeom prst="straightConnector1">
              <a:avLst/>
            </a:prstGeom>
            <a:ln>
              <a:solidFill>
                <a:schemeClr val="accent2">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CC02D89B-5333-0342-90ED-DBCD83158CB2}"/>
                </a:ext>
              </a:extLst>
            </p:cNvPr>
            <p:cNvCxnSpPr/>
            <p:nvPr/>
          </p:nvCxnSpPr>
          <p:spPr>
            <a:xfrm>
              <a:off x="5558117" y="1702645"/>
              <a:ext cx="0" cy="170248"/>
            </a:xfrm>
            <a:prstGeom prst="straightConnector1">
              <a:avLst/>
            </a:prstGeom>
            <a:ln>
              <a:solidFill>
                <a:schemeClr val="accent2">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grpSp>
      <p:cxnSp>
        <p:nvCxnSpPr>
          <p:cNvPr id="61" name="Elbow Connector 60">
            <a:extLst>
              <a:ext uri="{FF2B5EF4-FFF2-40B4-BE49-F238E27FC236}">
                <a16:creationId xmlns:a16="http://schemas.microsoft.com/office/drawing/2014/main" id="{861A6339-26B1-BB44-B35C-3103D0798C81}"/>
              </a:ext>
            </a:extLst>
          </p:cNvPr>
          <p:cNvCxnSpPr>
            <a:cxnSpLocks/>
            <a:stCxn id="50" idx="0"/>
            <a:endCxn id="15" idx="0"/>
          </p:cNvCxnSpPr>
          <p:nvPr/>
        </p:nvCxnSpPr>
        <p:spPr>
          <a:xfrm rot="16200000" flipH="1">
            <a:off x="6452162" y="-123211"/>
            <a:ext cx="386999" cy="2979616"/>
          </a:xfrm>
          <a:prstGeom prst="bentConnector3">
            <a:avLst>
              <a:gd name="adj1" fmla="val -59070"/>
            </a:avLst>
          </a:prstGeom>
          <a:ln>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F7808B2D-1430-6F40-9260-E46124F3C3EE}"/>
              </a:ext>
            </a:extLst>
          </p:cNvPr>
          <p:cNvSpPr txBox="1"/>
          <p:nvPr/>
        </p:nvSpPr>
        <p:spPr>
          <a:xfrm>
            <a:off x="3520712" y="2486398"/>
            <a:ext cx="2226589" cy="307777"/>
          </a:xfrm>
          <a:prstGeom prst="rect">
            <a:avLst/>
          </a:prstGeom>
          <a:noFill/>
        </p:spPr>
        <p:txBody>
          <a:bodyPr wrap="square" rtlCol="0">
            <a:spAutoFit/>
          </a:bodyPr>
          <a:lstStyle/>
          <a:p>
            <a:pPr algn="ctr"/>
            <a:r>
              <a:rPr lang="en-US" dirty="0">
                <a:solidFill>
                  <a:schemeClr val="accent6">
                    <a:lumMod val="50000"/>
                  </a:schemeClr>
                </a:solidFill>
              </a:rPr>
              <a:t>Spark Execution Engine</a:t>
            </a:r>
          </a:p>
        </p:txBody>
      </p:sp>
      <p:cxnSp>
        <p:nvCxnSpPr>
          <p:cNvPr id="74" name="Elbow Connector 73">
            <a:extLst>
              <a:ext uri="{FF2B5EF4-FFF2-40B4-BE49-F238E27FC236}">
                <a16:creationId xmlns:a16="http://schemas.microsoft.com/office/drawing/2014/main" id="{E0158B7D-EF72-4D45-B2E7-BCC3145FE21C}"/>
              </a:ext>
            </a:extLst>
          </p:cNvPr>
          <p:cNvCxnSpPr/>
          <p:nvPr/>
        </p:nvCxnSpPr>
        <p:spPr>
          <a:xfrm rot="5400000" flipH="1" flipV="1">
            <a:off x="5032221" y="2899574"/>
            <a:ext cx="1257653" cy="431302"/>
          </a:xfrm>
          <a:prstGeom prst="bentConnector3">
            <a:avLst>
              <a:gd name="adj1" fmla="val -788"/>
            </a:avLst>
          </a:prstGeom>
          <a:ln>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79" name="Group 78">
            <a:extLst>
              <a:ext uri="{FF2B5EF4-FFF2-40B4-BE49-F238E27FC236}">
                <a16:creationId xmlns:a16="http://schemas.microsoft.com/office/drawing/2014/main" id="{9CF0FB7C-7EA5-1449-882F-18581F602800}"/>
              </a:ext>
            </a:extLst>
          </p:cNvPr>
          <p:cNvGrpSpPr/>
          <p:nvPr/>
        </p:nvGrpSpPr>
        <p:grpSpPr>
          <a:xfrm>
            <a:off x="7288306" y="2128886"/>
            <a:ext cx="1694329" cy="1581060"/>
            <a:chOff x="7288306" y="2128886"/>
            <a:chExt cx="1694329" cy="1581060"/>
          </a:xfrm>
        </p:grpSpPr>
        <p:pic>
          <p:nvPicPr>
            <p:cNvPr id="62" name="Graphic 61" descr="Bar chart">
              <a:extLst>
                <a:ext uri="{FF2B5EF4-FFF2-40B4-BE49-F238E27FC236}">
                  <a16:creationId xmlns:a16="http://schemas.microsoft.com/office/drawing/2014/main" id="{F8216C5A-8902-AB41-84AD-F345B163BC57}"/>
                </a:ext>
              </a:extLst>
            </p:cNvPr>
            <p:cNvPicPr>
              <a:picLocks noChangeAspect="1"/>
            </p:cNvPicPr>
            <p:nvPr/>
          </p:nvPicPr>
          <p:blipFill>
            <a:blip r:embed="rId14" cstate="email">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8127516" y="2939866"/>
              <a:ext cx="737387" cy="737387"/>
            </a:xfrm>
            <a:prstGeom prst="rect">
              <a:avLst/>
            </a:prstGeom>
          </p:spPr>
        </p:pic>
        <p:pic>
          <p:nvPicPr>
            <p:cNvPr id="63" name="Graphic 62" descr="Upward trend">
              <a:extLst>
                <a:ext uri="{FF2B5EF4-FFF2-40B4-BE49-F238E27FC236}">
                  <a16:creationId xmlns:a16="http://schemas.microsoft.com/office/drawing/2014/main" id="{472EB56B-E05D-B34A-8161-C2D0FD4D0B4F}"/>
                </a:ext>
              </a:extLst>
            </p:cNvPr>
            <p:cNvPicPr>
              <a:picLocks noChangeAspect="1"/>
            </p:cNvPicPr>
            <p:nvPr/>
          </p:nvPicPr>
          <p:blipFill>
            <a:blip r:embed="rId16" cstate="email">
              <a:extLst>
                <a:ext uri="{28A0092B-C50C-407E-A947-70E740481C1C}">
                  <a14:useLocalDpi xmlns:a14="http://schemas.microsoft.com/office/drawing/2010/main"/>
                </a:ext>
                <a:ext uri="{96DAC541-7B7A-43D3-8B79-37D633B846F1}">
                  <asvg:svgBlip xmlns:asvg="http://schemas.microsoft.com/office/drawing/2016/SVG/main" r:embed="rId17"/>
                </a:ext>
              </a:extLst>
            </a:blip>
            <a:stretch>
              <a:fillRect/>
            </a:stretch>
          </p:blipFill>
          <p:spPr>
            <a:xfrm>
              <a:off x="7390130" y="2939867"/>
              <a:ext cx="737386" cy="737386"/>
            </a:xfrm>
            <a:prstGeom prst="rect">
              <a:avLst/>
            </a:prstGeom>
          </p:spPr>
        </p:pic>
        <p:pic>
          <p:nvPicPr>
            <p:cNvPr id="76" name="Graphic 75" descr="Users">
              <a:extLst>
                <a:ext uri="{FF2B5EF4-FFF2-40B4-BE49-F238E27FC236}">
                  <a16:creationId xmlns:a16="http://schemas.microsoft.com/office/drawing/2014/main" id="{F88126C7-A1F8-2049-9A7C-436E004A411B}"/>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7684923" y="2149104"/>
              <a:ext cx="914400" cy="914400"/>
            </a:xfrm>
            <a:prstGeom prst="rect">
              <a:avLst/>
            </a:prstGeom>
          </p:spPr>
        </p:pic>
        <p:sp>
          <p:nvSpPr>
            <p:cNvPr id="77" name="Rectangle 76">
              <a:extLst>
                <a:ext uri="{FF2B5EF4-FFF2-40B4-BE49-F238E27FC236}">
                  <a16:creationId xmlns:a16="http://schemas.microsoft.com/office/drawing/2014/main" id="{3BE07788-4B76-4640-9875-7D05B7537D8C}"/>
                </a:ext>
              </a:extLst>
            </p:cNvPr>
            <p:cNvSpPr/>
            <p:nvPr/>
          </p:nvSpPr>
          <p:spPr>
            <a:xfrm>
              <a:off x="7288306" y="2128886"/>
              <a:ext cx="1694329" cy="1581060"/>
            </a:xfrm>
            <a:prstGeom prst="rect">
              <a:avLst/>
            </a:prstGeom>
            <a:noFill/>
            <a:ln w="952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0" name="Rectangle 79">
            <a:extLst>
              <a:ext uri="{FF2B5EF4-FFF2-40B4-BE49-F238E27FC236}">
                <a16:creationId xmlns:a16="http://schemas.microsoft.com/office/drawing/2014/main" id="{6022E5C5-5DA6-9546-8DBA-F5F564C0B997}"/>
              </a:ext>
            </a:extLst>
          </p:cNvPr>
          <p:cNvSpPr/>
          <p:nvPr/>
        </p:nvSpPr>
        <p:spPr>
          <a:xfrm>
            <a:off x="671811" y="4673789"/>
            <a:ext cx="8193092" cy="584775"/>
          </a:xfrm>
          <a:prstGeom prst="rect">
            <a:avLst/>
          </a:prstGeom>
        </p:spPr>
        <p:txBody>
          <a:bodyPr wrap="square">
            <a:spAutoFit/>
          </a:bodyPr>
          <a:lstStyle/>
          <a:p>
            <a:r>
              <a:rPr lang="en-US" sz="800" dirty="0">
                <a:solidFill>
                  <a:srgbClr val="FF0000"/>
                </a:solidFill>
                <a:latin typeface="+mn-lt"/>
              </a:rPr>
              <a:t>References </a:t>
            </a:r>
            <a:r>
              <a:rPr lang="en-US" sz="800" dirty="0">
                <a:latin typeface="+mn-lt"/>
              </a:rPr>
              <a:t>:  </a:t>
            </a:r>
            <a:r>
              <a:rPr lang="en-US" sz="800" dirty="0">
                <a:solidFill>
                  <a:srgbClr val="002060"/>
                </a:solidFill>
                <a:latin typeface="+mn-lt"/>
                <a:hlinkClick r:id="rId20"/>
              </a:rPr>
              <a:t>https://exponea.com/us/blog/using-exponea-for-customer-acquisition-targeting-automation/</a:t>
            </a:r>
            <a:endParaRPr lang="en-US" sz="800" dirty="0">
              <a:solidFill>
                <a:srgbClr val="002060"/>
              </a:solidFill>
              <a:latin typeface="+mn-lt"/>
            </a:endParaRPr>
          </a:p>
          <a:p>
            <a:r>
              <a:rPr lang="en-US" sz="800" dirty="0">
                <a:solidFill>
                  <a:srgbClr val="002060"/>
                </a:solidFill>
                <a:latin typeface="+mn-lt"/>
                <a:hlinkClick r:id="rId21"/>
              </a:rPr>
              <a:t>https://medium.com/@manuelmourato25/how-spark-dataframe-shuffling-can-hurt-your-partitioning-28d05fdcb6fa</a:t>
            </a:r>
            <a:endParaRPr lang="en-US" sz="800" dirty="0">
              <a:solidFill>
                <a:srgbClr val="002060"/>
              </a:solidFill>
              <a:latin typeface="+mn-lt"/>
            </a:endParaRPr>
          </a:p>
          <a:p>
            <a:r>
              <a:rPr lang="en-US" sz="800" dirty="0">
                <a:solidFill>
                  <a:srgbClr val="002060"/>
                </a:solidFill>
                <a:latin typeface="+mn-lt"/>
              </a:rPr>
              <a:t>https://</a:t>
            </a:r>
            <a:r>
              <a:rPr lang="en-US" sz="800" dirty="0" err="1">
                <a:solidFill>
                  <a:srgbClr val="002060"/>
                </a:solidFill>
                <a:latin typeface="+mn-lt"/>
              </a:rPr>
              <a:t>subscription.packtpub.com</a:t>
            </a:r>
            <a:r>
              <a:rPr lang="en-US" sz="800" dirty="0">
                <a:solidFill>
                  <a:srgbClr val="002060"/>
                </a:solidFill>
                <a:latin typeface="+mn-lt"/>
              </a:rPr>
              <a:t>/book/</a:t>
            </a:r>
            <a:r>
              <a:rPr lang="en-US" sz="800" dirty="0" err="1">
                <a:solidFill>
                  <a:srgbClr val="002060"/>
                </a:solidFill>
                <a:latin typeface="+mn-lt"/>
              </a:rPr>
              <a:t>big_data_and_business_intelligence</a:t>
            </a:r>
            <a:r>
              <a:rPr lang="en-US" sz="800" dirty="0">
                <a:solidFill>
                  <a:srgbClr val="002060"/>
                </a:solidFill>
                <a:latin typeface="+mn-lt"/>
              </a:rPr>
              <a:t>/9781785884696/4/ch04lvl1sec26/architecture-of-spark-</a:t>
            </a:r>
            <a:r>
              <a:rPr lang="en-US" sz="800" dirty="0" err="1">
                <a:solidFill>
                  <a:srgbClr val="002060"/>
                </a:solidFill>
                <a:latin typeface="+mn-lt"/>
              </a:rPr>
              <a:t>sql</a:t>
            </a:r>
            <a:endParaRPr lang="en-US" sz="800" dirty="0">
              <a:solidFill>
                <a:srgbClr val="002060"/>
              </a:solidFill>
              <a:latin typeface="+mn-lt"/>
            </a:endParaRPr>
          </a:p>
          <a:p>
            <a:endParaRPr lang="en-US" sz="800" dirty="0">
              <a:solidFill>
                <a:srgbClr val="002060"/>
              </a:solidFill>
              <a:latin typeface="+mn-lt"/>
            </a:endParaRPr>
          </a:p>
        </p:txBody>
      </p:sp>
      <p:sp>
        <p:nvSpPr>
          <p:cNvPr id="89" name="Rectangle 88">
            <a:extLst>
              <a:ext uri="{FF2B5EF4-FFF2-40B4-BE49-F238E27FC236}">
                <a16:creationId xmlns:a16="http://schemas.microsoft.com/office/drawing/2014/main" id="{DE065587-58A0-214A-86D9-D183B7D3F8BF}"/>
              </a:ext>
            </a:extLst>
          </p:cNvPr>
          <p:cNvSpPr/>
          <p:nvPr/>
        </p:nvSpPr>
        <p:spPr>
          <a:xfrm>
            <a:off x="4449276" y="1236362"/>
            <a:ext cx="919056" cy="1828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Dataset API</a:t>
            </a:r>
          </a:p>
        </p:txBody>
      </p:sp>
    </p:spTree>
    <p:extLst>
      <p:ext uri="{BB962C8B-B14F-4D97-AF65-F5344CB8AC3E}">
        <p14:creationId xmlns:p14="http://schemas.microsoft.com/office/powerpoint/2010/main" val="17203627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28C521-AD63-C047-AC77-808B57190EC7}"/>
              </a:ext>
            </a:extLst>
          </p:cNvPr>
          <p:cNvSpPr>
            <a:spLocks noGrp="1"/>
          </p:cNvSpPr>
          <p:nvPr>
            <p:ph type="title"/>
          </p:nvPr>
        </p:nvSpPr>
        <p:spPr/>
        <p:txBody>
          <a:bodyPr/>
          <a:lstStyle/>
          <a:p>
            <a:r>
              <a:rPr lang="en-US" b="0" dirty="0">
                <a:solidFill>
                  <a:schemeClr val="accent6">
                    <a:lumMod val="50000"/>
                  </a:schemeClr>
                </a:solidFill>
                <a:latin typeface="+mj-lt"/>
              </a:rPr>
              <a:t>Business description: Data Storage </a:t>
            </a:r>
          </a:p>
        </p:txBody>
      </p:sp>
      <p:sp>
        <p:nvSpPr>
          <p:cNvPr id="4" name="Text Placeholder 3">
            <a:extLst>
              <a:ext uri="{FF2B5EF4-FFF2-40B4-BE49-F238E27FC236}">
                <a16:creationId xmlns:a16="http://schemas.microsoft.com/office/drawing/2014/main" id="{BE170C26-57FA-AD44-98B1-81660A79D372}"/>
              </a:ext>
            </a:extLst>
          </p:cNvPr>
          <p:cNvSpPr>
            <a:spLocks noGrp="1"/>
          </p:cNvSpPr>
          <p:nvPr>
            <p:ph type="body" idx="1"/>
          </p:nvPr>
        </p:nvSpPr>
        <p:spPr>
          <a:xfrm>
            <a:off x="729449" y="1159728"/>
            <a:ext cx="7822879" cy="1530464"/>
          </a:xfrm>
        </p:spPr>
        <p:txBody>
          <a:bodyPr/>
          <a:lstStyle/>
          <a:p>
            <a:pPr marL="174625" lvl="1" indent="0">
              <a:spcBef>
                <a:spcPts val="0"/>
              </a:spcBef>
              <a:buSzPts val="1300"/>
              <a:buNone/>
            </a:pPr>
            <a:r>
              <a:rPr lang="en-US" sz="1200" b="1" dirty="0">
                <a:solidFill>
                  <a:schemeClr val="accent6">
                    <a:lumMod val="50000"/>
                  </a:schemeClr>
                </a:solidFill>
                <a:latin typeface="+mn-lt"/>
              </a:rPr>
              <a:t>Data storage</a:t>
            </a:r>
            <a:r>
              <a:rPr lang="en-US" sz="1200" b="1" dirty="0">
                <a:solidFill>
                  <a:srgbClr val="002060"/>
                </a:solidFill>
                <a:latin typeface="+mn-lt"/>
              </a:rPr>
              <a:t>: </a:t>
            </a:r>
            <a:r>
              <a:rPr lang="en-US" sz="1200" dirty="0">
                <a:solidFill>
                  <a:srgbClr val="002060"/>
                </a:solidFill>
                <a:latin typeface="+mn-lt"/>
              </a:rPr>
              <a:t>We use MySQL for data storage and currently store customer, product, inventory, transaction and revenue data.</a:t>
            </a:r>
            <a:endParaRPr lang="en-US" sz="1200" b="1" baseline="30000" dirty="0">
              <a:solidFill>
                <a:srgbClr val="002060"/>
              </a:solidFill>
              <a:latin typeface="+mn-lt"/>
            </a:endParaRPr>
          </a:p>
          <a:p>
            <a:pPr marL="174625" lvl="1" indent="0">
              <a:spcBef>
                <a:spcPts val="0"/>
              </a:spcBef>
              <a:buSzPts val="1300"/>
              <a:buNone/>
            </a:pPr>
            <a:endParaRPr lang="en-US" sz="1200" dirty="0">
              <a:solidFill>
                <a:srgbClr val="002060"/>
              </a:solidFill>
              <a:latin typeface="+mn-lt"/>
            </a:endParaRPr>
          </a:p>
        </p:txBody>
      </p:sp>
      <p:sp>
        <p:nvSpPr>
          <p:cNvPr id="5" name="Slide Number Placeholder 4">
            <a:extLst>
              <a:ext uri="{FF2B5EF4-FFF2-40B4-BE49-F238E27FC236}">
                <a16:creationId xmlns:a16="http://schemas.microsoft.com/office/drawing/2014/main" id="{9D7171D5-F0C3-C643-8F11-52E68DEFCA4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a:t>
            </a:fld>
            <a:endParaRPr lang="en"/>
          </a:p>
        </p:txBody>
      </p:sp>
      <p:sp>
        <p:nvSpPr>
          <p:cNvPr id="7" name="TextBox 6">
            <a:extLst>
              <a:ext uri="{FF2B5EF4-FFF2-40B4-BE49-F238E27FC236}">
                <a16:creationId xmlns:a16="http://schemas.microsoft.com/office/drawing/2014/main" id="{96CE5213-4770-2342-B7A8-05257C77755B}"/>
              </a:ext>
            </a:extLst>
          </p:cNvPr>
          <p:cNvSpPr txBox="1"/>
          <p:nvPr/>
        </p:nvSpPr>
        <p:spPr>
          <a:xfrm>
            <a:off x="3889552" y="3816067"/>
            <a:ext cx="1765677" cy="307777"/>
          </a:xfrm>
          <a:prstGeom prst="rect">
            <a:avLst/>
          </a:prstGeom>
          <a:noFill/>
        </p:spPr>
        <p:txBody>
          <a:bodyPr wrap="square" rtlCol="0">
            <a:spAutoFit/>
          </a:bodyPr>
          <a:lstStyle/>
          <a:p>
            <a:r>
              <a:rPr lang="en-US" dirty="0">
                <a:solidFill>
                  <a:srgbClr val="002060"/>
                </a:solidFill>
              </a:rPr>
              <a:t>Data warehouse</a:t>
            </a:r>
          </a:p>
        </p:txBody>
      </p:sp>
      <p:sp>
        <p:nvSpPr>
          <p:cNvPr id="13" name="Freeform 12">
            <a:extLst>
              <a:ext uri="{FF2B5EF4-FFF2-40B4-BE49-F238E27FC236}">
                <a16:creationId xmlns:a16="http://schemas.microsoft.com/office/drawing/2014/main" id="{208296EE-E313-634A-A64D-C4BC9C355FD6}"/>
              </a:ext>
            </a:extLst>
          </p:cNvPr>
          <p:cNvSpPr/>
          <p:nvPr/>
        </p:nvSpPr>
        <p:spPr>
          <a:xfrm>
            <a:off x="1509051" y="2199969"/>
            <a:ext cx="1666833" cy="548640"/>
          </a:xfrm>
          <a:custGeom>
            <a:avLst/>
            <a:gdLst>
              <a:gd name="connsiteX0" fmla="*/ 0 w 2007616"/>
              <a:gd name="connsiteY0" fmla="*/ 130048 h 1300480"/>
              <a:gd name="connsiteX1" fmla="*/ 130048 w 2007616"/>
              <a:gd name="connsiteY1" fmla="*/ 0 h 1300480"/>
              <a:gd name="connsiteX2" fmla="*/ 1877568 w 2007616"/>
              <a:gd name="connsiteY2" fmla="*/ 0 h 1300480"/>
              <a:gd name="connsiteX3" fmla="*/ 2007616 w 2007616"/>
              <a:gd name="connsiteY3" fmla="*/ 130048 h 1300480"/>
              <a:gd name="connsiteX4" fmla="*/ 2007616 w 2007616"/>
              <a:gd name="connsiteY4" fmla="*/ 1170432 h 1300480"/>
              <a:gd name="connsiteX5" fmla="*/ 1877568 w 2007616"/>
              <a:gd name="connsiteY5" fmla="*/ 1300480 h 1300480"/>
              <a:gd name="connsiteX6" fmla="*/ 130048 w 2007616"/>
              <a:gd name="connsiteY6" fmla="*/ 1300480 h 1300480"/>
              <a:gd name="connsiteX7" fmla="*/ 0 w 2007616"/>
              <a:gd name="connsiteY7" fmla="*/ 1170432 h 1300480"/>
              <a:gd name="connsiteX8" fmla="*/ 0 w 2007616"/>
              <a:gd name="connsiteY8" fmla="*/ 130048 h 1300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07616" h="1300480">
                <a:moveTo>
                  <a:pt x="0" y="130048"/>
                </a:moveTo>
                <a:cubicBezTo>
                  <a:pt x="0" y="58224"/>
                  <a:pt x="58224" y="0"/>
                  <a:pt x="130048" y="0"/>
                </a:cubicBezTo>
                <a:lnTo>
                  <a:pt x="1877568" y="0"/>
                </a:lnTo>
                <a:cubicBezTo>
                  <a:pt x="1949392" y="0"/>
                  <a:pt x="2007616" y="58224"/>
                  <a:pt x="2007616" y="130048"/>
                </a:cubicBezTo>
                <a:lnTo>
                  <a:pt x="2007616" y="1170432"/>
                </a:lnTo>
                <a:cubicBezTo>
                  <a:pt x="2007616" y="1242256"/>
                  <a:pt x="1949392" y="1300480"/>
                  <a:pt x="1877568" y="1300480"/>
                </a:cubicBezTo>
                <a:lnTo>
                  <a:pt x="130048" y="1300480"/>
                </a:lnTo>
                <a:cubicBezTo>
                  <a:pt x="58224" y="1300480"/>
                  <a:pt x="0" y="1242256"/>
                  <a:pt x="0" y="1170432"/>
                </a:cubicBezTo>
                <a:lnTo>
                  <a:pt x="0" y="130048"/>
                </a:lnTo>
                <a:close/>
              </a:path>
            </a:pathLst>
          </a:custGeom>
          <a:solidFill>
            <a:schemeClr val="accent2">
              <a:lumMod val="20000"/>
              <a:lumOff val="80000"/>
              <a:alpha val="90000"/>
            </a:schemeClr>
          </a:solidFill>
        </p:spPr>
        <p:style>
          <a:lnRef idx="2">
            <a:schemeClr val="accent3">
              <a:shade val="80000"/>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91440" tIns="91440" rIns="91440" bIns="91440" numCol="1" spcCol="1270" anchor="ctr" anchorCtr="0">
            <a:noAutofit/>
          </a:bodyPr>
          <a:lstStyle/>
          <a:p>
            <a:pPr lvl="1" algn="ctr" defTabSz="1155700">
              <a:lnSpc>
                <a:spcPct val="90000"/>
              </a:lnSpc>
              <a:spcBef>
                <a:spcPct val="0"/>
              </a:spcBef>
              <a:spcAft>
                <a:spcPct val="15000"/>
              </a:spcAft>
            </a:pPr>
            <a:r>
              <a:rPr lang="en-US" sz="1200" b="1" kern="1200" dirty="0">
                <a:solidFill>
                  <a:srgbClr val="002060"/>
                </a:solidFill>
              </a:rPr>
              <a:t>Customer Profile &amp; Demographics</a:t>
            </a:r>
          </a:p>
        </p:txBody>
      </p:sp>
      <p:pic>
        <p:nvPicPr>
          <p:cNvPr id="26" name="Graphic 25" descr="User">
            <a:extLst>
              <a:ext uri="{FF2B5EF4-FFF2-40B4-BE49-F238E27FC236}">
                <a16:creationId xmlns:a16="http://schemas.microsoft.com/office/drawing/2014/main" id="{D7F860B0-B295-BD47-AFB2-D6872FE6F86F}"/>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29449" y="2092734"/>
            <a:ext cx="730397" cy="730397"/>
          </a:xfrm>
          <a:prstGeom prst="rect">
            <a:avLst/>
          </a:prstGeom>
        </p:spPr>
      </p:pic>
      <p:pic>
        <p:nvPicPr>
          <p:cNvPr id="28" name="Graphic 27" descr="Database">
            <a:extLst>
              <a:ext uri="{FF2B5EF4-FFF2-40B4-BE49-F238E27FC236}">
                <a16:creationId xmlns:a16="http://schemas.microsoft.com/office/drawing/2014/main" id="{73B2377C-485E-C54E-B635-0F1BD538072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747967" y="2457933"/>
            <a:ext cx="1765677" cy="1470553"/>
          </a:xfrm>
          <a:prstGeom prst="rect">
            <a:avLst/>
          </a:prstGeom>
        </p:spPr>
      </p:pic>
      <p:pic>
        <p:nvPicPr>
          <p:cNvPr id="30" name="Graphic 29" descr="Money">
            <a:extLst>
              <a:ext uri="{FF2B5EF4-FFF2-40B4-BE49-F238E27FC236}">
                <a16:creationId xmlns:a16="http://schemas.microsoft.com/office/drawing/2014/main" id="{C80C742F-5736-2446-95E1-61B78C671DEE}"/>
              </a:ext>
            </a:extLst>
          </p:cNvPr>
          <p:cNvPicPr>
            <a:picLocks noChangeAspect="1"/>
          </p:cNvPicPr>
          <p:nvPr/>
        </p:nvPicPr>
        <p:blipFill>
          <a:blip r:embed="rId7" cstate="email">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695306" y="3213647"/>
            <a:ext cx="764540" cy="764540"/>
          </a:xfrm>
          <a:prstGeom prst="rect">
            <a:avLst/>
          </a:prstGeom>
        </p:spPr>
      </p:pic>
      <p:sp>
        <p:nvSpPr>
          <p:cNvPr id="31" name="Freeform 30">
            <a:extLst>
              <a:ext uri="{FF2B5EF4-FFF2-40B4-BE49-F238E27FC236}">
                <a16:creationId xmlns:a16="http://schemas.microsoft.com/office/drawing/2014/main" id="{2105A0FA-EA36-2643-84D1-C893A50C7F40}"/>
              </a:ext>
            </a:extLst>
          </p:cNvPr>
          <p:cNvSpPr/>
          <p:nvPr/>
        </p:nvSpPr>
        <p:spPr>
          <a:xfrm>
            <a:off x="1509050" y="3378120"/>
            <a:ext cx="1666833" cy="548640"/>
          </a:xfrm>
          <a:custGeom>
            <a:avLst/>
            <a:gdLst>
              <a:gd name="connsiteX0" fmla="*/ 0 w 2007616"/>
              <a:gd name="connsiteY0" fmla="*/ 130048 h 1300480"/>
              <a:gd name="connsiteX1" fmla="*/ 130048 w 2007616"/>
              <a:gd name="connsiteY1" fmla="*/ 0 h 1300480"/>
              <a:gd name="connsiteX2" fmla="*/ 1877568 w 2007616"/>
              <a:gd name="connsiteY2" fmla="*/ 0 h 1300480"/>
              <a:gd name="connsiteX3" fmla="*/ 2007616 w 2007616"/>
              <a:gd name="connsiteY3" fmla="*/ 130048 h 1300480"/>
              <a:gd name="connsiteX4" fmla="*/ 2007616 w 2007616"/>
              <a:gd name="connsiteY4" fmla="*/ 1170432 h 1300480"/>
              <a:gd name="connsiteX5" fmla="*/ 1877568 w 2007616"/>
              <a:gd name="connsiteY5" fmla="*/ 1300480 h 1300480"/>
              <a:gd name="connsiteX6" fmla="*/ 130048 w 2007616"/>
              <a:gd name="connsiteY6" fmla="*/ 1300480 h 1300480"/>
              <a:gd name="connsiteX7" fmla="*/ 0 w 2007616"/>
              <a:gd name="connsiteY7" fmla="*/ 1170432 h 1300480"/>
              <a:gd name="connsiteX8" fmla="*/ 0 w 2007616"/>
              <a:gd name="connsiteY8" fmla="*/ 130048 h 1300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07616" h="1300480">
                <a:moveTo>
                  <a:pt x="0" y="130048"/>
                </a:moveTo>
                <a:cubicBezTo>
                  <a:pt x="0" y="58224"/>
                  <a:pt x="58224" y="0"/>
                  <a:pt x="130048" y="0"/>
                </a:cubicBezTo>
                <a:lnTo>
                  <a:pt x="1877568" y="0"/>
                </a:lnTo>
                <a:cubicBezTo>
                  <a:pt x="1949392" y="0"/>
                  <a:pt x="2007616" y="58224"/>
                  <a:pt x="2007616" y="130048"/>
                </a:cubicBezTo>
                <a:lnTo>
                  <a:pt x="2007616" y="1170432"/>
                </a:lnTo>
                <a:cubicBezTo>
                  <a:pt x="2007616" y="1242256"/>
                  <a:pt x="1949392" y="1300480"/>
                  <a:pt x="1877568" y="1300480"/>
                </a:cubicBezTo>
                <a:lnTo>
                  <a:pt x="130048" y="1300480"/>
                </a:lnTo>
                <a:cubicBezTo>
                  <a:pt x="58224" y="1300480"/>
                  <a:pt x="0" y="1242256"/>
                  <a:pt x="0" y="1170432"/>
                </a:cubicBezTo>
                <a:lnTo>
                  <a:pt x="0" y="130048"/>
                </a:lnTo>
                <a:close/>
              </a:path>
            </a:pathLst>
          </a:custGeom>
          <a:solidFill>
            <a:schemeClr val="accent2">
              <a:lumMod val="20000"/>
              <a:lumOff val="80000"/>
              <a:alpha val="90000"/>
            </a:schemeClr>
          </a:solidFill>
        </p:spPr>
        <p:style>
          <a:lnRef idx="2">
            <a:schemeClr val="accent3">
              <a:shade val="80000"/>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91440" tIns="91440" rIns="91440" bIns="91440" numCol="1" spcCol="1270" anchor="ctr" anchorCtr="0">
            <a:noAutofit/>
          </a:bodyPr>
          <a:lstStyle/>
          <a:p>
            <a:pPr lvl="1" algn="ctr" defTabSz="1155700">
              <a:lnSpc>
                <a:spcPct val="90000"/>
              </a:lnSpc>
              <a:spcBef>
                <a:spcPct val="0"/>
              </a:spcBef>
              <a:spcAft>
                <a:spcPct val="15000"/>
              </a:spcAft>
            </a:pPr>
            <a:r>
              <a:rPr lang="en-US" sz="1200" b="1" kern="1200" dirty="0">
                <a:solidFill>
                  <a:srgbClr val="002060"/>
                </a:solidFill>
              </a:rPr>
              <a:t>Transactions </a:t>
            </a:r>
          </a:p>
        </p:txBody>
      </p:sp>
      <p:cxnSp>
        <p:nvCxnSpPr>
          <p:cNvPr id="33" name="Straight Connector 32">
            <a:extLst>
              <a:ext uri="{FF2B5EF4-FFF2-40B4-BE49-F238E27FC236}">
                <a16:creationId xmlns:a16="http://schemas.microsoft.com/office/drawing/2014/main" id="{9D52FEA6-6FFB-9C42-865D-642D2CE0C9D9}"/>
              </a:ext>
            </a:extLst>
          </p:cNvPr>
          <p:cNvCxnSpPr/>
          <p:nvPr/>
        </p:nvCxnSpPr>
        <p:spPr>
          <a:xfrm>
            <a:off x="3175883" y="2560098"/>
            <a:ext cx="894853" cy="258170"/>
          </a:xfrm>
          <a:prstGeom prst="line">
            <a:avLst/>
          </a:prstGeom>
          <a:ln w="127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7ED43CE7-E261-2F40-887C-B90539BA629A}"/>
              </a:ext>
            </a:extLst>
          </p:cNvPr>
          <p:cNvCxnSpPr>
            <a:cxnSpLocks/>
          </p:cNvCxnSpPr>
          <p:nvPr/>
        </p:nvCxnSpPr>
        <p:spPr>
          <a:xfrm flipH="1">
            <a:off x="5190876" y="2560098"/>
            <a:ext cx="894853" cy="258170"/>
          </a:xfrm>
          <a:prstGeom prst="line">
            <a:avLst/>
          </a:prstGeom>
          <a:ln w="127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E0731EF5-C317-174A-83E9-5227E89760B3}"/>
              </a:ext>
            </a:extLst>
          </p:cNvPr>
          <p:cNvCxnSpPr>
            <a:cxnSpLocks/>
          </p:cNvCxnSpPr>
          <p:nvPr/>
        </p:nvCxnSpPr>
        <p:spPr>
          <a:xfrm flipV="1">
            <a:off x="3211829" y="3496448"/>
            <a:ext cx="858907" cy="283310"/>
          </a:xfrm>
          <a:prstGeom prst="line">
            <a:avLst/>
          </a:prstGeom>
          <a:ln w="127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E1164F83-5153-7249-B3BF-D80C1A80F719}"/>
              </a:ext>
            </a:extLst>
          </p:cNvPr>
          <p:cNvCxnSpPr>
            <a:cxnSpLocks/>
          </p:cNvCxnSpPr>
          <p:nvPr/>
        </p:nvCxnSpPr>
        <p:spPr>
          <a:xfrm flipH="1" flipV="1">
            <a:off x="5190875" y="3495690"/>
            <a:ext cx="858907" cy="283310"/>
          </a:xfrm>
          <a:prstGeom prst="line">
            <a:avLst/>
          </a:prstGeom>
          <a:ln w="12700">
            <a:solidFill>
              <a:srgbClr val="0070C0"/>
            </a:solidFill>
          </a:ln>
        </p:spPr>
        <p:style>
          <a:lnRef idx="1">
            <a:schemeClr val="accent1"/>
          </a:lnRef>
          <a:fillRef idx="0">
            <a:schemeClr val="accent1"/>
          </a:fillRef>
          <a:effectRef idx="0">
            <a:schemeClr val="accent1"/>
          </a:effectRef>
          <a:fontRef idx="minor">
            <a:schemeClr val="tx1"/>
          </a:fontRef>
        </p:style>
      </p:cxnSp>
      <p:sp>
        <p:nvSpPr>
          <p:cNvPr id="39" name="Freeform 38">
            <a:extLst>
              <a:ext uri="{FF2B5EF4-FFF2-40B4-BE49-F238E27FC236}">
                <a16:creationId xmlns:a16="http://schemas.microsoft.com/office/drawing/2014/main" id="{1F6410DD-2D80-7345-BCE1-12F350B46601}"/>
              </a:ext>
            </a:extLst>
          </p:cNvPr>
          <p:cNvSpPr/>
          <p:nvPr/>
        </p:nvSpPr>
        <p:spPr>
          <a:xfrm>
            <a:off x="6085729" y="2199969"/>
            <a:ext cx="1666833" cy="548640"/>
          </a:xfrm>
          <a:custGeom>
            <a:avLst/>
            <a:gdLst>
              <a:gd name="connsiteX0" fmla="*/ 0 w 2007616"/>
              <a:gd name="connsiteY0" fmla="*/ 130048 h 1300480"/>
              <a:gd name="connsiteX1" fmla="*/ 130048 w 2007616"/>
              <a:gd name="connsiteY1" fmla="*/ 0 h 1300480"/>
              <a:gd name="connsiteX2" fmla="*/ 1877568 w 2007616"/>
              <a:gd name="connsiteY2" fmla="*/ 0 h 1300480"/>
              <a:gd name="connsiteX3" fmla="*/ 2007616 w 2007616"/>
              <a:gd name="connsiteY3" fmla="*/ 130048 h 1300480"/>
              <a:gd name="connsiteX4" fmla="*/ 2007616 w 2007616"/>
              <a:gd name="connsiteY4" fmla="*/ 1170432 h 1300480"/>
              <a:gd name="connsiteX5" fmla="*/ 1877568 w 2007616"/>
              <a:gd name="connsiteY5" fmla="*/ 1300480 h 1300480"/>
              <a:gd name="connsiteX6" fmla="*/ 130048 w 2007616"/>
              <a:gd name="connsiteY6" fmla="*/ 1300480 h 1300480"/>
              <a:gd name="connsiteX7" fmla="*/ 0 w 2007616"/>
              <a:gd name="connsiteY7" fmla="*/ 1170432 h 1300480"/>
              <a:gd name="connsiteX8" fmla="*/ 0 w 2007616"/>
              <a:gd name="connsiteY8" fmla="*/ 130048 h 1300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07616" h="1300480">
                <a:moveTo>
                  <a:pt x="0" y="130048"/>
                </a:moveTo>
                <a:cubicBezTo>
                  <a:pt x="0" y="58224"/>
                  <a:pt x="58224" y="0"/>
                  <a:pt x="130048" y="0"/>
                </a:cubicBezTo>
                <a:lnTo>
                  <a:pt x="1877568" y="0"/>
                </a:lnTo>
                <a:cubicBezTo>
                  <a:pt x="1949392" y="0"/>
                  <a:pt x="2007616" y="58224"/>
                  <a:pt x="2007616" y="130048"/>
                </a:cubicBezTo>
                <a:lnTo>
                  <a:pt x="2007616" y="1170432"/>
                </a:lnTo>
                <a:cubicBezTo>
                  <a:pt x="2007616" y="1242256"/>
                  <a:pt x="1949392" y="1300480"/>
                  <a:pt x="1877568" y="1300480"/>
                </a:cubicBezTo>
                <a:lnTo>
                  <a:pt x="130048" y="1300480"/>
                </a:lnTo>
                <a:cubicBezTo>
                  <a:pt x="58224" y="1300480"/>
                  <a:pt x="0" y="1242256"/>
                  <a:pt x="0" y="1170432"/>
                </a:cubicBezTo>
                <a:lnTo>
                  <a:pt x="0" y="130048"/>
                </a:lnTo>
                <a:close/>
              </a:path>
            </a:pathLst>
          </a:custGeom>
          <a:solidFill>
            <a:schemeClr val="accent2">
              <a:lumMod val="20000"/>
              <a:lumOff val="80000"/>
              <a:alpha val="90000"/>
            </a:schemeClr>
          </a:solidFill>
        </p:spPr>
        <p:style>
          <a:lnRef idx="2">
            <a:schemeClr val="accent3">
              <a:shade val="80000"/>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91440" tIns="91440" rIns="91440" bIns="91440" numCol="1" spcCol="1270" anchor="ctr" anchorCtr="0">
            <a:noAutofit/>
          </a:bodyPr>
          <a:lstStyle/>
          <a:p>
            <a:pPr lvl="1" algn="ctr" defTabSz="1155700">
              <a:lnSpc>
                <a:spcPct val="90000"/>
              </a:lnSpc>
              <a:spcBef>
                <a:spcPct val="0"/>
              </a:spcBef>
              <a:spcAft>
                <a:spcPct val="15000"/>
              </a:spcAft>
            </a:pPr>
            <a:r>
              <a:rPr lang="en-US" sz="1200" b="1" kern="1200" dirty="0">
                <a:solidFill>
                  <a:srgbClr val="002060"/>
                </a:solidFill>
              </a:rPr>
              <a:t>Product</a:t>
            </a:r>
          </a:p>
        </p:txBody>
      </p:sp>
      <p:sp>
        <p:nvSpPr>
          <p:cNvPr id="40" name="Freeform 39">
            <a:extLst>
              <a:ext uri="{FF2B5EF4-FFF2-40B4-BE49-F238E27FC236}">
                <a16:creationId xmlns:a16="http://schemas.microsoft.com/office/drawing/2014/main" id="{4B4136DE-97F0-BA4E-B476-460CFBA31284}"/>
              </a:ext>
            </a:extLst>
          </p:cNvPr>
          <p:cNvSpPr/>
          <p:nvPr/>
        </p:nvSpPr>
        <p:spPr>
          <a:xfrm>
            <a:off x="6085728" y="3378120"/>
            <a:ext cx="1666833" cy="548640"/>
          </a:xfrm>
          <a:custGeom>
            <a:avLst/>
            <a:gdLst>
              <a:gd name="connsiteX0" fmla="*/ 0 w 2007616"/>
              <a:gd name="connsiteY0" fmla="*/ 130048 h 1300480"/>
              <a:gd name="connsiteX1" fmla="*/ 130048 w 2007616"/>
              <a:gd name="connsiteY1" fmla="*/ 0 h 1300480"/>
              <a:gd name="connsiteX2" fmla="*/ 1877568 w 2007616"/>
              <a:gd name="connsiteY2" fmla="*/ 0 h 1300480"/>
              <a:gd name="connsiteX3" fmla="*/ 2007616 w 2007616"/>
              <a:gd name="connsiteY3" fmla="*/ 130048 h 1300480"/>
              <a:gd name="connsiteX4" fmla="*/ 2007616 w 2007616"/>
              <a:gd name="connsiteY4" fmla="*/ 1170432 h 1300480"/>
              <a:gd name="connsiteX5" fmla="*/ 1877568 w 2007616"/>
              <a:gd name="connsiteY5" fmla="*/ 1300480 h 1300480"/>
              <a:gd name="connsiteX6" fmla="*/ 130048 w 2007616"/>
              <a:gd name="connsiteY6" fmla="*/ 1300480 h 1300480"/>
              <a:gd name="connsiteX7" fmla="*/ 0 w 2007616"/>
              <a:gd name="connsiteY7" fmla="*/ 1170432 h 1300480"/>
              <a:gd name="connsiteX8" fmla="*/ 0 w 2007616"/>
              <a:gd name="connsiteY8" fmla="*/ 130048 h 1300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07616" h="1300480">
                <a:moveTo>
                  <a:pt x="0" y="130048"/>
                </a:moveTo>
                <a:cubicBezTo>
                  <a:pt x="0" y="58224"/>
                  <a:pt x="58224" y="0"/>
                  <a:pt x="130048" y="0"/>
                </a:cubicBezTo>
                <a:lnTo>
                  <a:pt x="1877568" y="0"/>
                </a:lnTo>
                <a:cubicBezTo>
                  <a:pt x="1949392" y="0"/>
                  <a:pt x="2007616" y="58224"/>
                  <a:pt x="2007616" y="130048"/>
                </a:cubicBezTo>
                <a:lnTo>
                  <a:pt x="2007616" y="1170432"/>
                </a:lnTo>
                <a:cubicBezTo>
                  <a:pt x="2007616" y="1242256"/>
                  <a:pt x="1949392" y="1300480"/>
                  <a:pt x="1877568" y="1300480"/>
                </a:cubicBezTo>
                <a:lnTo>
                  <a:pt x="130048" y="1300480"/>
                </a:lnTo>
                <a:cubicBezTo>
                  <a:pt x="58224" y="1300480"/>
                  <a:pt x="0" y="1242256"/>
                  <a:pt x="0" y="1170432"/>
                </a:cubicBezTo>
                <a:lnTo>
                  <a:pt x="0" y="130048"/>
                </a:lnTo>
                <a:close/>
              </a:path>
            </a:pathLst>
          </a:custGeom>
          <a:solidFill>
            <a:schemeClr val="accent2">
              <a:lumMod val="20000"/>
              <a:lumOff val="80000"/>
              <a:alpha val="90000"/>
            </a:schemeClr>
          </a:solidFill>
        </p:spPr>
        <p:style>
          <a:lnRef idx="2">
            <a:schemeClr val="accent3">
              <a:shade val="80000"/>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91440" tIns="91440" rIns="91440" bIns="91440" numCol="1" spcCol="1270" anchor="ctr" anchorCtr="0">
            <a:noAutofit/>
          </a:bodyPr>
          <a:lstStyle/>
          <a:p>
            <a:pPr lvl="1" algn="ctr" defTabSz="1155700">
              <a:lnSpc>
                <a:spcPct val="90000"/>
              </a:lnSpc>
              <a:spcBef>
                <a:spcPct val="0"/>
              </a:spcBef>
              <a:spcAft>
                <a:spcPct val="15000"/>
              </a:spcAft>
            </a:pPr>
            <a:r>
              <a:rPr lang="en-US" sz="1200" b="1" kern="1200" dirty="0">
                <a:solidFill>
                  <a:srgbClr val="002060"/>
                </a:solidFill>
              </a:rPr>
              <a:t>Inventory</a:t>
            </a:r>
          </a:p>
        </p:txBody>
      </p:sp>
      <p:pic>
        <p:nvPicPr>
          <p:cNvPr id="6" name="Graphic 5" descr="Gold bars">
            <a:extLst>
              <a:ext uri="{FF2B5EF4-FFF2-40B4-BE49-F238E27FC236}">
                <a16:creationId xmlns:a16="http://schemas.microsoft.com/office/drawing/2014/main" id="{64561F99-B152-A948-85F9-7369A8706B2D}"/>
              </a:ext>
            </a:extLst>
          </p:cNvPr>
          <p:cNvPicPr>
            <a:picLocks noChangeAspect="1"/>
          </p:cNvPicPr>
          <p:nvPr/>
        </p:nvPicPr>
        <p:blipFill>
          <a:blip r:embed="rId9" cstate="email">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7837995" y="3284024"/>
            <a:ext cx="729489" cy="729489"/>
          </a:xfrm>
          <a:prstGeom prst="rect">
            <a:avLst/>
          </a:prstGeom>
        </p:spPr>
      </p:pic>
      <p:pic>
        <p:nvPicPr>
          <p:cNvPr id="9" name="Graphic 8" descr="Shopping bag">
            <a:extLst>
              <a:ext uri="{FF2B5EF4-FFF2-40B4-BE49-F238E27FC236}">
                <a16:creationId xmlns:a16="http://schemas.microsoft.com/office/drawing/2014/main" id="{230D2366-DD8B-5147-9D19-CC17EFF956D4}"/>
              </a:ext>
            </a:extLst>
          </p:cNvPr>
          <p:cNvPicPr>
            <a:picLocks noChangeAspect="1"/>
          </p:cNvPicPr>
          <p:nvPr/>
        </p:nvPicPr>
        <p:blipFill>
          <a:blip r:embed="rId11" cstate="email">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7837995" y="2092734"/>
            <a:ext cx="671193" cy="671193"/>
          </a:xfrm>
          <a:prstGeom prst="rect">
            <a:avLst/>
          </a:prstGeom>
        </p:spPr>
      </p:pic>
      <p:sp>
        <p:nvSpPr>
          <p:cNvPr id="21" name="Rectangle 20">
            <a:extLst>
              <a:ext uri="{FF2B5EF4-FFF2-40B4-BE49-F238E27FC236}">
                <a16:creationId xmlns:a16="http://schemas.microsoft.com/office/drawing/2014/main" id="{7B6A3D27-DCDB-6541-9E7B-2E15633F1592}"/>
              </a:ext>
            </a:extLst>
          </p:cNvPr>
          <p:cNvSpPr/>
          <p:nvPr/>
        </p:nvSpPr>
        <p:spPr>
          <a:xfrm>
            <a:off x="675845" y="4700694"/>
            <a:ext cx="5286340" cy="215444"/>
          </a:xfrm>
          <a:prstGeom prst="rect">
            <a:avLst/>
          </a:prstGeom>
        </p:spPr>
        <p:txBody>
          <a:bodyPr wrap="square">
            <a:spAutoFit/>
          </a:bodyPr>
          <a:lstStyle/>
          <a:p>
            <a:r>
              <a:rPr lang="en-US" sz="800" dirty="0">
                <a:solidFill>
                  <a:srgbClr val="FF0000"/>
                </a:solidFill>
                <a:latin typeface="+mn-lt"/>
              </a:rPr>
              <a:t>Source for all icons:</a:t>
            </a:r>
            <a:r>
              <a:rPr lang="en-US" sz="800" dirty="0">
                <a:solidFill>
                  <a:srgbClr val="002060"/>
                </a:solidFill>
                <a:latin typeface="+mn-lt"/>
              </a:rPr>
              <a:t> Icons taken from the ‘Insert-&gt; Icons’ feature provided by MS PowerPoint</a:t>
            </a:r>
          </a:p>
        </p:txBody>
      </p:sp>
      <p:sp>
        <p:nvSpPr>
          <p:cNvPr id="10" name="Rectangle 9">
            <a:extLst>
              <a:ext uri="{FF2B5EF4-FFF2-40B4-BE49-F238E27FC236}">
                <a16:creationId xmlns:a16="http://schemas.microsoft.com/office/drawing/2014/main" id="{C028C2C7-D59F-B743-BA44-DC3A8CC0889D}"/>
              </a:ext>
            </a:extLst>
          </p:cNvPr>
          <p:cNvSpPr/>
          <p:nvPr/>
        </p:nvSpPr>
        <p:spPr>
          <a:xfrm>
            <a:off x="675845" y="4859437"/>
            <a:ext cx="8193092" cy="215444"/>
          </a:xfrm>
          <a:prstGeom prst="rect">
            <a:avLst/>
          </a:prstGeom>
        </p:spPr>
        <p:txBody>
          <a:bodyPr wrap="square">
            <a:spAutoFit/>
          </a:bodyPr>
          <a:lstStyle/>
          <a:p>
            <a:r>
              <a:rPr lang="en-US" sz="800" dirty="0">
                <a:solidFill>
                  <a:srgbClr val="FF0000"/>
                </a:solidFill>
                <a:latin typeface="+mn-lt"/>
              </a:rPr>
              <a:t>Reference for slide</a:t>
            </a:r>
            <a:r>
              <a:rPr lang="en-US" sz="800" dirty="0">
                <a:latin typeface="+mn-lt"/>
              </a:rPr>
              <a:t>: </a:t>
            </a:r>
            <a:r>
              <a:rPr lang="en-US" sz="800" dirty="0">
                <a:solidFill>
                  <a:srgbClr val="002060"/>
                </a:solidFill>
                <a:latin typeface="+mn-lt"/>
              </a:rPr>
              <a:t>https://</a:t>
            </a:r>
            <a:r>
              <a:rPr lang="en-US" sz="800" dirty="0" err="1">
                <a:solidFill>
                  <a:srgbClr val="002060"/>
                </a:solidFill>
                <a:latin typeface="+mn-lt"/>
              </a:rPr>
              <a:t>exponea.com</a:t>
            </a:r>
            <a:r>
              <a:rPr lang="en-US" sz="800" dirty="0">
                <a:solidFill>
                  <a:srgbClr val="002060"/>
                </a:solidFill>
                <a:latin typeface="+mn-lt"/>
              </a:rPr>
              <a:t>/us/blog/using-</a:t>
            </a:r>
            <a:r>
              <a:rPr lang="en-US" sz="800" dirty="0" err="1">
                <a:solidFill>
                  <a:srgbClr val="002060"/>
                </a:solidFill>
                <a:latin typeface="+mn-lt"/>
              </a:rPr>
              <a:t>exponea</a:t>
            </a:r>
            <a:r>
              <a:rPr lang="en-US" sz="800" dirty="0">
                <a:solidFill>
                  <a:srgbClr val="002060"/>
                </a:solidFill>
                <a:latin typeface="+mn-lt"/>
              </a:rPr>
              <a:t>-for-customer-acquisition-targeting-automation/</a:t>
            </a:r>
          </a:p>
        </p:txBody>
      </p:sp>
    </p:spTree>
    <p:extLst>
      <p:ext uri="{BB962C8B-B14F-4D97-AF65-F5344CB8AC3E}">
        <p14:creationId xmlns:p14="http://schemas.microsoft.com/office/powerpoint/2010/main" val="424777665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5ECA79-57CB-4674-B54C-4AB3355D6218}"/>
              </a:ext>
            </a:extLst>
          </p:cNvPr>
          <p:cNvSpPr>
            <a:spLocks noGrp="1"/>
          </p:cNvSpPr>
          <p:nvPr>
            <p:ph type="title"/>
          </p:nvPr>
        </p:nvSpPr>
        <p:spPr/>
        <p:txBody>
          <a:bodyPr/>
          <a:lstStyle/>
          <a:p>
            <a:r>
              <a:rPr lang="en-US" dirty="0">
                <a:solidFill>
                  <a:schemeClr val="accent6">
                    <a:lumMod val="50000"/>
                  </a:schemeClr>
                </a:solidFill>
                <a:latin typeface="+mj-lt"/>
              </a:rPr>
              <a:t>Proposed architecture approach</a:t>
            </a:r>
          </a:p>
        </p:txBody>
      </p:sp>
      <p:sp>
        <p:nvSpPr>
          <p:cNvPr id="3" name="Subtitle 2">
            <a:extLst>
              <a:ext uri="{FF2B5EF4-FFF2-40B4-BE49-F238E27FC236}">
                <a16:creationId xmlns:a16="http://schemas.microsoft.com/office/drawing/2014/main" id="{40312AC4-DA7A-47F4-B6EF-9BB8236CF15C}"/>
              </a:ext>
            </a:extLst>
          </p:cNvPr>
          <p:cNvSpPr>
            <a:spLocks noGrp="1"/>
          </p:cNvSpPr>
          <p:nvPr>
            <p:ph type="body" idx="1"/>
          </p:nvPr>
        </p:nvSpPr>
        <p:spPr>
          <a:xfrm>
            <a:off x="729450" y="1322173"/>
            <a:ext cx="7688700" cy="3144526"/>
          </a:xfrm>
          <a:ln>
            <a:solidFill>
              <a:srgbClr val="0070C0"/>
            </a:solidFill>
          </a:ln>
        </p:spPr>
        <p:txBody>
          <a:bodyPr>
            <a:normAutofit/>
          </a:bodyPr>
          <a:lstStyle/>
          <a:p>
            <a:pPr marL="146050" indent="0" algn="l">
              <a:buNone/>
            </a:pPr>
            <a:r>
              <a:rPr lang="en-US" sz="1400" b="1" dirty="0">
                <a:solidFill>
                  <a:srgbClr val="002060"/>
                </a:solidFill>
                <a:latin typeface="+mn-lt"/>
              </a:rPr>
              <a:t>N-Tier Architecture approach</a:t>
            </a:r>
          </a:p>
          <a:p>
            <a:pPr marL="146050" indent="0" algn="l">
              <a:buNone/>
            </a:pPr>
            <a:endParaRPr lang="en-US" sz="1400" b="1" dirty="0">
              <a:solidFill>
                <a:srgbClr val="002060"/>
              </a:solidFill>
              <a:latin typeface="+mn-lt"/>
            </a:endParaRPr>
          </a:p>
          <a:p>
            <a:pPr marL="600075" lvl="1" indent="-257175">
              <a:buFont typeface="Arial" panose="020B0604020202020204" pitchFamily="34" charset="0"/>
              <a:buChar char="•"/>
            </a:pPr>
            <a:r>
              <a:rPr lang="en-US" sz="1400" dirty="0">
                <a:solidFill>
                  <a:srgbClr val="002060"/>
                </a:solidFill>
                <a:latin typeface="+mn-lt"/>
              </a:rPr>
              <a:t>Spark Core Execution Engine will sit on top of the SQL Database.</a:t>
            </a:r>
          </a:p>
          <a:p>
            <a:pPr marL="600075" lvl="1" indent="-257175">
              <a:buFont typeface="Arial" panose="020B0604020202020204" pitchFamily="34" charset="0"/>
              <a:buChar char="•"/>
            </a:pPr>
            <a:r>
              <a:rPr lang="en-US" sz="1400" dirty="0">
                <a:solidFill>
                  <a:srgbClr val="002060"/>
                </a:solidFill>
                <a:latin typeface="+mn-lt"/>
              </a:rPr>
              <a:t>Analytics team will use </a:t>
            </a:r>
            <a:r>
              <a:rPr lang="en-US" sz="1400" dirty="0" err="1">
                <a:solidFill>
                  <a:srgbClr val="002060"/>
                </a:solidFill>
                <a:latin typeface="+mn-lt"/>
              </a:rPr>
              <a:t>Dataframe</a:t>
            </a:r>
            <a:r>
              <a:rPr lang="en-US" sz="1400" dirty="0">
                <a:solidFill>
                  <a:srgbClr val="002060"/>
                </a:solidFill>
                <a:latin typeface="+mn-lt"/>
              </a:rPr>
              <a:t> APIs to access data from the SQL database through Spark.</a:t>
            </a:r>
          </a:p>
          <a:p>
            <a:pPr marL="600075" lvl="1" indent="-257175">
              <a:buFont typeface="Arial" panose="020B0604020202020204" pitchFamily="34" charset="0"/>
              <a:buChar char="•"/>
            </a:pPr>
            <a:r>
              <a:rPr lang="en-US" sz="1400" dirty="0">
                <a:solidFill>
                  <a:srgbClr val="002060"/>
                </a:solidFill>
                <a:latin typeface="+mn-lt"/>
              </a:rPr>
              <a:t>Spark Execution Engine will consist of RDD clusters to enable distributed data processing.</a:t>
            </a:r>
          </a:p>
          <a:p>
            <a:endParaRPr lang="en-US" sz="1400" dirty="0">
              <a:solidFill>
                <a:srgbClr val="002060"/>
              </a:solidFill>
              <a:latin typeface="+mn-lt"/>
            </a:endParaRPr>
          </a:p>
        </p:txBody>
      </p:sp>
    </p:spTree>
    <p:extLst>
      <p:ext uri="{BB962C8B-B14F-4D97-AF65-F5344CB8AC3E}">
        <p14:creationId xmlns:p14="http://schemas.microsoft.com/office/powerpoint/2010/main" val="357081324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8BBAD3-D33D-D945-B140-8BAFA73F8002}"/>
              </a:ext>
            </a:extLst>
          </p:cNvPr>
          <p:cNvSpPr>
            <a:spLocks noGrp="1"/>
          </p:cNvSpPr>
          <p:nvPr>
            <p:ph type="title"/>
          </p:nvPr>
        </p:nvSpPr>
        <p:spPr/>
        <p:txBody>
          <a:bodyPr/>
          <a:lstStyle/>
          <a:p>
            <a:r>
              <a:rPr lang="en-US" sz="2400" dirty="0">
                <a:solidFill>
                  <a:schemeClr val="accent6">
                    <a:lumMod val="50000"/>
                  </a:schemeClr>
                </a:solidFill>
                <a:latin typeface="+mj-lt"/>
              </a:rPr>
              <a:t>High level design</a:t>
            </a:r>
          </a:p>
        </p:txBody>
      </p:sp>
      <p:sp>
        <p:nvSpPr>
          <p:cNvPr id="5" name="Slide Number Placeholder 4">
            <a:extLst>
              <a:ext uri="{FF2B5EF4-FFF2-40B4-BE49-F238E27FC236}">
                <a16:creationId xmlns:a16="http://schemas.microsoft.com/office/drawing/2014/main" id="{C680E98C-2F5E-7A41-ACA7-F1BCDFF4D54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61</a:t>
            </a:fld>
            <a:endParaRPr lang="en" dirty="0"/>
          </a:p>
        </p:txBody>
      </p:sp>
      <p:sp>
        <p:nvSpPr>
          <p:cNvPr id="8" name="Freeform 7">
            <a:extLst>
              <a:ext uri="{FF2B5EF4-FFF2-40B4-BE49-F238E27FC236}">
                <a16:creationId xmlns:a16="http://schemas.microsoft.com/office/drawing/2014/main" id="{8BB0127B-7D92-7244-BB4B-643878A1482B}"/>
              </a:ext>
            </a:extLst>
          </p:cNvPr>
          <p:cNvSpPr/>
          <p:nvPr/>
        </p:nvSpPr>
        <p:spPr>
          <a:xfrm>
            <a:off x="3657826" y="1159726"/>
            <a:ext cx="1705585" cy="1368124"/>
          </a:xfrm>
          <a:custGeom>
            <a:avLst/>
            <a:gdLst>
              <a:gd name="connsiteX0" fmla="*/ 0 w 1219200"/>
              <a:gd name="connsiteY0" fmla="*/ 203204 h 1219200"/>
              <a:gd name="connsiteX1" fmla="*/ 203204 w 1219200"/>
              <a:gd name="connsiteY1" fmla="*/ 0 h 1219200"/>
              <a:gd name="connsiteX2" fmla="*/ 1015996 w 1219200"/>
              <a:gd name="connsiteY2" fmla="*/ 0 h 1219200"/>
              <a:gd name="connsiteX3" fmla="*/ 1219200 w 1219200"/>
              <a:gd name="connsiteY3" fmla="*/ 203204 h 1219200"/>
              <a:gd name="connsiteX4" fmla="*/ 1219200 w 1219200"/>
              <a:gd name="connsiteY4" fmla="*/ 1015996 h 1219200"/>
              <a:gd name="connsiteX5" fmla="*/ 1015996 w 1219200"/>
              <a:gd name="connsiteY5" fmla="*/ 1219200 h 1219200"/>
              <a:gd name="connsiteX6" fmla="*/ 203204 w 1219200"/>
              <a:gd name="connsiteY6" fmla="*/ 1219200 h 1219200"/>
              <a:gd name="connsiteX7" fmla="*/ 0 w 1219200"/>
              <a:gd name="connsiteY7" fmla="*/ 1015996 h 1219200"/>
              <a:gd name="connsiteX8" fmla="*/ 0 w 1219200"/>
              <a:gd name="connsiteY8" fmla="*/ 203204 h 1219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 h="1219200">
                <a:moveTo>
                  <a:pt x="0" y="203204"/>
                </a:moveTo>
                <a:cubicBezTo>
                  <a:pt x="0" y="90978"/>
                  <a:pt x="90978" y="0"/>
                  <a:pt x="203204" y="0"/>
                </a:cubicBezTo>
                <a:lnTo>
                  <a:pt x="1015996" y="0"/>
                </a:lnTo>
                <a:cubicBezTo>
                  <a:pt x="1128222" y="0"/>
                  <a:pt x="1219200" y="90978"/>
                  <a:pt x="1219200" y="203204"/>
                </a:cubicBezTo>
                <a:lnTo>
                  <a:pt x="1219200" y="1015996"/>
                </a:lnTo>
                <a:cubicBezTo>
                  <a:pt x="1219200" y="1128222"/>
                  <a:pt x="1128222" y="1219200"/>
                  <a:pt x="1015996" y="1219200"/>
                </a:cubicBezTo>
                <a:lnTo>
                  <a:pt x="203204" y="1219200"/>
                </a:lnTo>
                <a:cubicBezTo>
                  <a:pt x="90978" y="1219200"/>
                  <a:pt x="0" y="1128222"/>
                  <a:pt x="0" y="1015996"/>
                </a:cubicBezTo>
                <a:lnTo>
                  <a:pt x="0" y="203204"/>
                </a:lnTo>
                <a:close/>
              </a:path>
            </a:pathLst>
          </a:custGeom>
          <a:ln/>
          <a:effectLst>
            <a:outerShdw blurRad="50800" dist="38100" dir="2700000" algn="tl"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spcFirstLastPara="0" vert="horz" wrap="square" lIns="133176" tIns="133176" rIns="133176" bIns="133176" numCol="1" spcCol="1270" anchor="ctr" anchorCtr="0">
            <a:noAutofit/>
          </a:bodyPr>
          <a:lstStyle/>
          <a:p>
            <a:pPr marL="0" lvl="0" indent="0" algn="ctr" defTabSz="1289050">
              <a:lnSpc>
                <a:spcPct val="90000"/>
              </a:lnSpc>
              <a:spcBef>
                <a:spcPct val="0"/>
              </a:spcBef>
              <a:spcAft>
                <a:spcPct val="35000"/>
              </a:spcAft>
              <a:buNone/>
            </a:pPr>
            <a:r>
              <a:rPr lang="en-US" sz="2000" dirty="0">
                <a:solidFill>
                  <a:schemeClr val="bg1"/>
                </a:solidFill>
              </a:rPr>
              <a:t>Guiding principles</a:t>
            </a:r>
            <a:endParaRPr lang="en-US" sz="2000" kern="1200" dirty="0">
              <a:solidFill>
                <a:schemeClr val="bg1"/>
              </a:solidFill>
            </a:endParaRPr>
          </a:p>
        </p:txBody>
      </p:sp>
      <p:sp>
        <p:nvSpPr>
          <p:cNvPr id="16" name="Freeform 15">
            <a:extLst>
              <a:ext uri="{FF2B5EF4-FFF2-40B4-BE49-F238E27FC236}">
                <a16:creationId xmlns:a16="http://schemas.microsoft.com/office/drawing/2014/main" id="{FE7989F0-FBE6-AD44-B6F4-02AD4291962E}"/>
              </a:ext>
            </a:extLst>
          </p:cNvPr>
          <p:cNvSpPr/>
          <p:nvPr/>
        </p:nvSpPr>
        <p:spPr>
          <a:xfrm rot="1800000">
            <a:off x="5284775" y="2730365"/>
            <a:ext cx="976077" cy="0"/>
          </a:xfrm>
          <a:custGeom>
            <a:avLst/>
            <a:gdLst/>
            <a:ahLst/>
            <a:cxnLst/>
            <a:rect l="0" t="0" r="0" b="0"/>
            <a:pathLst>
              <a:path>
                <a:moveTo>
                  <a:pt x="0" y="0"/>
                </a:moveTo>
                <a:lnTo>
                  <a:pt x="697727" y="0"/>
                </a:lnTo>
              </a:path>
            </a:pathLst>
          </a:custGeom>
          <a:solidFill>
            <a:schemeClr val="accent2">
              <a:lumMod val="20000"/>
              <a:lumOff val="80000"/>
            </a:schemeClr>
          </a:solidFill>
          <a:ln>
            <a:solidFill>
              <a:srgbClr val="0070C0"/>
            </a:solidFill>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17" name="Freeform 16">
            <a:extLst>
              <a:ext uri="{FF2B5EF4-FFF2-40B4-BE49-F238E27FC236}">
                <a16:creationId xmlns:a16="http://schemas.microsoft.com/office/drawing/2014/main" id="{C72CBEA5-1A29-B846-AC2A-DE336ACBABFC}"/>
              </a:ext>
            </a:extLst>
          </p:cNvPr>
          <p:cNvSpPr/>
          <p:nvPr/>
        </p:nvSpPr>
        <p:spPr>
          <a:xfrm>
            <a:off x="5919730" y="2309999"/>
            <a:ext cx="2396010" cy="2012121"/>
          </a:xfrm>
          <a:custGeom>
            <a:avLst/>
            <a:gdLst>
              <a:gd name="connsiteX0" fmla="*/ 0 w 816864"/>
              <a:gd name="connsiteY0" fmla="*/ 136147 h 816864"/>
              <a:gd name="connsiteX1" fmla="*/ 136147 w 816864"/>
              <a:gd name="connsiteY1" fmla="*/ 0 h 816864"/>
              <a:gd name="connsiteX2" fmla="*/ 680717 w 816864"/>
              <a:gd name="connsiteY2" fmla="*/ 0 h 816864"/>
              <a:gd name="connsiteX3" fmla="*/ 816864 w 816864"/>
              <a:gd name="connsiteY3" fmla="*/ 136147 h 816864"/>
              <a:gd name="connsiteX4" fmla="*/ 816864 w 816864"/>
              <a:gd name="connsiteY4" fmla="*/ 680717 h 816864"/>
              <a:gd name="connsiteX5" fmla="*/ 680717 w 816864"/>
              <a:gd name="connsiteY5" fmla="*/ 816864 h 816864"/>
              <a:gd name="connsiteX6" fmla="*/ 136147 w 816864"/>
              <a:gd name="connsiteY6" fmla="*/ 816864 h 816864"/>
              <a:gd name="connsiteX7" fmla="*/ 0 w 816864"/>
              <a:gd name="connsiteY7" fmla="*/ 680717 h 816864"/>
              <a:gd name="connsiteX8" fmla="*/ 0 w 816864"/>
              <a:gd name="connsiteY8" fmla="*/ 136147 h 816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6864" h="816864">
                <a:moveTo>
                  <a:pt x="0" y="136147"/>
                </a:moveTo>
                <a:cubicBezTo>
                  <a:pt x="0" y="60955"/>
                  <a:pt x="60955" y="0"/>
                  <a:pt x="136147" y="0"/>
                </a:cubicBezTo>
                <a:lnTo>
                  <a:pt x="680717" y="0"/>
                </a:lnTo>
                <a:cubicBezTo>
                  <a:pt x="755909" y="0"/>
                  <a:pt x="816864" y="60955"/>
                  <a:pt x="816864" y="136147"/>
                </a:cubicBezTo>
                <a:lnTo>
                  <a:pt x="816864" y="680717"/>
                </a:lnTo>
                <a:cubicBezTo>
                  <a:pt x="816864" y="755909"/>
                  <a:pt x="755909" y="816864"/>
                  <a:pt x="680717" y="816864"/>
                </a:cubicBezTo>
                <a:lnTo>
                  <a:pt x="136147" y="816864"/>
                </a:lnTo>
                <a:cubicBezTo>
                  <a:pt x="60955" y="816864"/>
                  <a:pt x="0" y="755909"/>
                  <a:pt x="0" y="680717"/>
                </a:cubicBezTo>
                <a:lnTo>
                  <a:pt x="0" y="136147"/>
                </a:lnTo>
                <a:close/>
              </a:path>
            </a:pathLst>
          </a:custGeom>
          <a:solidFill>
            <a:schemeClr val="accent2">
              <a:lumMod val="20000"/>
              <a:lumOff val="80000"/>
            </a:schemeClr>
          </a:solidFill>
          <a:ln>
            <a:solidFill>
              <a:srgbClr val="0070C0"/>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8136" tIns="88136" rIns="88136" bIns="88136" numCol="1" spcCol="1270" anchor="ctr" anchorCtr="0">
            <a:noAutofit/>
          </a:bodyPr>
          <a:lstStyle/>
          <a:p>
            <a:pPr marL="0" lvl="0" indent="0" algn="ctr" defTabSz="844550">
              <a:lnSpc>
                <a:spcPct val="90000"/>
              </a:lnSpc>
              <a:spcBef>
                <a:spcPct val="0"/>
              </a:spcBef>
              <a:spcAft>
                <a:spcPct val="35000"/>
              </a:spcAft>
              <a:buNone/>
            </a:pPr>
            <a:r>
              <a:rPr lang="en-US" b="1" kern="1200" dirty="0">
                <a:solidFill>
                  <a:srgbClr val="002060"/>
                </a:solidFill>
              </a:rPr>
              <a:t>Design for Testing</a:t>
            </a:r>
          </a:p>
          <a:p>
            <a:pPr marL="285750" lvl="0" indent="-285750" defTabSz="844550">
              <a:lnSpc>
                <a:spcPct val="90000"/>
              </a:lnSpc>
              <a:spcBef>
                <a:spcPct val="0"/>
              </a:spcBef>
              <a:spcAft>
                <a:spcPct val="35000"/>
              </a:spcAft>
              <a:buFont typeface="Arial" panose="020B0604020202020204" pitchFamily="34" charset="0"/>
              <a:buChar char="•"/>
            </a:pPr>
            <a:r>
              <a:rPr lang="en-US" sz="1200" kern="1200" dirty="0">
                <a:solidFill>
                  <a:srgbClr val="002060"/>
                </a:solidFill>
              </a:rPr>
              <a:t>Continuously assess and update machine learning models</a:t>
            </a:r>
          </a:p>
          <a:p>
            <a:pPr marL="285750" lvl="0" indent="-285750" defTabSz="844550">
              <a:lnSpc>
                <a:spcPct val="90000"/>
              </a:lnSpc>
              <a:spcBef>
                <a:spcPct val="0"/>
              </a:spcBef>
              <a:spcAft>
                <a:spcPct val="35000"/>
              </a:spcAft>
              <a:buFont typeface="Arial" panose="020B0604020202020204" pitchFamily="34" charset="0"/>
              <a:buChar char="•"/>
            </a:pPr>
            <a:r>
              <a:rPr lang="en-US" sz="1200" kern="1200" dirty="0">
                <a:solidFill>
                  <a:srgbClr val="002060"/>
                </a:solidFill>
              </a:rPr>
              <a:t>Incorporate new attributes into the schema</a:t>
            </a:r>
          </a:p>
          <a:p>
            <a:pPr marL="285750" lvl="0" indent="-285750" defTabSz="844550">
              <a:lnSpc>
                <a:spcPct val="90000"/>
              </a:lnSpc>
              <a:spcBef>
                <a:spcPct val="0"/>
              </a:spcBef>
              <a:spcAft>
                <a:spcPct val="35000"/>
              </a:spcAft>
              <a:buFont typeface="Arial" panose="020B0604020202020204" pitchFamily="34" charset="0"/>
              <a:buChar char="•"/>
            </a:pPr>
            <a:endParaRPr lang="en-US" kern="1200" dirty="0">
              <a:solidFill>
                <a:srgbClr val="002060"/>
              </a:solidFill>
            </a:endParaRPr>
          </a:p>
        </p:txBody>
      </p:sp>
      <p:sp>
        <p:nvSpPr>
          <p:cNvPr id="18" name="Freeform 17">
            <a:extLst>
              <a:ext uri="{FF2B5EF4-FFF2-40B4-BE49-F238E27FC236}">
                <a16:creationId xmlns:a16="http://schemas.microsoft.com/office/drawing/2014/main" id="{96B5A6C8-76D7-1F43-96ED-068FFA45B2EF}"/>
              </a:ext>
            </a:extLst>
          </p:cNvPr>
          <p:cNvSpPr/>
          <p:nvPr/>
        </p:nvSpPr>
        <p:spPr>
          <a:xfrm rot="9000000">
            <a:off x="1833748" y="2782524"/>
            <a:ext cx="1920240" cy="182880"/>
          </a:xfrm>
          <a:custGeom>
            <a:avLst/>
            <a:gdLst/>
            <a:ahLst/>
            <a:cxnLst/>
            <a:rect l="0" t="0" r="0" b="0"/>
            <a:pathLst>
              <a:path>
                <a:moveTo>
                  <a:pt x="0" y="0"/>
                </a:moveTo>
                <a:lnTo>
                  <a:pt x="697727" y="0"/>
                </a:lnTo>
              </a:path>
            </a:pathLst>
          </a:custGeom>
          <a:solidFill>
            <a:schemeClr val="accent2">
              <a:lumMod val="20000"/>
              <a:lumOff val="80000"/>
            </a:schemeClr>
          </a:solidFill>
          <a:ln>
            <a:solidFill>
              <a:srgbClr val="0070C0"/>
            </a:solidFill>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19" name="Freeform 18">
            <a:extLst>
              <a:ext uri="{FF2B5EF4-FFF2-40B4-BE49-F238E27FC236}">
                <a16:creationId xmlns:a16="http://schemas.microsoft.com/office/drawing/2014/main" id="{527AB467-EB35-5143-BDD3-A037FCCB1425}"/>
              </a:ext>
            </a:extLst>
          </p:cNvPr>
          <p:cNvSpPr/>
          <p:nvPr/>
        </p:nvSpPr>
        <p:spPr>
          <a:xfrm>
            <a:off x="841513" y="2341218"/>
            <a:ext cx="2299216" cy="2012121"/>
          </a:xfrm>
          <a:custGeom>
            <a:avLst/>
            <a:gdLst>
              <a:gd name="connsiteX0" fmla="*/ 0 w 816864"/>
              <a:gd name="connsiteY0" fmla="*/ 136147 h 816864"/>
              <a:gd name="connsiteX1" fmla="*/ 136147 w 816864"/>
              <a:gd name="connsiteY1" fmla="*/ 0 h 816864"/>
              <a:gd name="connsiteX2" fmla="*/ 680717 w 816864"/>
              <a:gd name="connsiteY2" fmla="*/ 0 h 816864"/>
              <a:gd name="connsiteX3" fmla="*/ 816864 w 816864"/>
              <a:gd name="connsiteY3" fmla="*/ 136147 h 816864"/>
              <a:gd name="connsiteX4" fmla="*/ 816864 w 816864"/>
              <a:gd name="connsiteY4" fmla="*/ 680717 h 816864"/>
              <a:gd name="connsiteX5" fmla="*/ 680717 w 816864"/>
              <a:gd name="connsiteY5" fmla="*/ 816864 h 816864"/>
              <a:gd name="connsiteX6" fmla="*/ 136147 w 816864"/>
              <a:gd name="connsiteY6" fmla="*/ 816864 h 816864"/>
              <a:gd name="connsiteX7" fmla="*/ 0 w 816864"/>
              <a:gd name="connsiteY7" fmla="*/ 680717 h 816864"/>
              <a:gd name="connsiteX8" fmla="*/ 0 w 816864"/>
              <a:gd name="connsiteY8" fmla="*/ 136147 h 816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6864" h="816864">
                <a:moveTo>
                  <a:pt x="0" y="136147"/>
                </a:moveTo>
                <a:cubicBezTo>
                  <a:pt x="0" y="60955"/>
                  <a:pt x="60955" y="0"/>
                  <a:pt x="136147" y="0"/>
                </a:cubicBezTo>
                <a:lnTo>
                  <a:pt x="680717" y="0"/>
                </a:lnTo>
                <a:cubicBezTo>
                  <a:pt x="755909" y="0"/>
                  <a:pt x="816864" y="60955"/>
                  <a:pt x="816864" y="136147"/>
                </a:cubicBezTo>
                <a:lnTo>
                  <a:pt x="816864" y="680717"/>
                </a:lnTo>
                <a:cubicBezTo>
                  <a:pt x="816864" y="755909"/>
                  <a:pt x="755909" y="816864"/>
                  <a:pt x="680717" y="816864"/>
                </a:cubicBezTo>
                <a:lnTo>
                  <a:pt x="136147" y="816864"/>
                </a:lnTo>
                <a:cubicBezTo>
                  <a:pt x="60955" y="816864"/>
                  <a:pt x="0" y="755909"/>
                  <a:pt x="0" y="680717"/>
                </a:cubicBezTo>
                <a:lnTo>
                  <a:pt x="0" y="136147"/>
                </a:lnTo>
                <a:close/>
              </a:path>
            </a:pathLst>
          </a:custGeom>
          <a:solidFill>
            <a:schemeClr val="accent2">
              <a:lumMod val="20000"/>
              <a:lumOff val="80000"/>
            </a:schemeClr>
          </a:solidFill>
          <a:ln>
            <a:solidFill>
              <a:srgbClr val="0070C0"/>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8136" tIns="88136" rIns="88136" bIns="88136" numCol="1" spcCol="1270" anchor="ctr" anchorCtr="0">
            <a:noAutofit/>
          </a:bodyPr>
          <a:lstStyle/>
          <a:p>
            <a:pPr marL="0" lvl="0" indent="0" algn="ctr" defTabSz="844550">
              <a:lnSpc>
                <a:spcPct val="90000"/>
              </a:lnSpc>
              <a:spcBef>
                <a:spcPct val="0"/>
              </a:spcBef>
              <a:spcAft>
                <a:spcPct val="35000"/>
              </a:spcAft>
              <a:buNone/>
            </a:pPr>
            <a:r>
              <a:rPr lang="en-US" b="1" kern="1200" dirty="0">
                <a:solidFill>
                  <a:srgbClr val="002060"/>
                </a:solidFill>
              </a:rPr>
              <a:t>Design for Extensibility</a:t>
            </a:r>
          </a:p>
          <a:p>
            <a:pPr marL="285750" lvl="0" indent="-285750" defTabSz="844550">
              <a:lnSpc>
                <a:spcPct val="90000"/>
              </a:lnSpc>
              <a:spcBef>
                <a:spcPct val="0"/>
              </a:spcBef>
              <a:spcAft>
                <a:spcPct val="35000"/>
              </a:spcAft>
              <a:buFont typeface="Arial" panose="020B0604020202020204" pitchFamily="34" charset="0"/>
              <a:buChar char="•"/>
            </a:pPr>
            <a:r>
              <a:rPr lang="en-US" sz="1200" kern="1200" dirty="0">
                <a:solidFill>
                  <a:srgbClr val="002060"/>
                </a:solidFill>
              </a:rPr>
              <a:t>Ability to incorporate new analytical use cases</a:t>
            </a:r>
          </a:p>
          <a:p>
            <a:pPr marL="285750" lvl="0" indent="-285750" defTabSz="844550">
              <a:lnSpc>
                <a:spcPct val="90000"/>
              </a:lnSpc>
              <a:spcBef>
                <a:spcPct val="0"/>
              </a:spcBef>
              <a:spcAft>
                <a:spcPct val="35000"/>
              </a:spcAft>
              <a:buFont typeface="Arial" panose="020B0604020202020204" pitchFamily="34" charset="0"/>
              <a:buChar char="•"/>
            </a:pPr>
            <a:r>
              <a:rPr lang="en-US" sz="1200" dirty="0">
                <a:solidFill>
                  <a:srgbClr val="002060"/>
                </a:solidFill>
              </a:rPr>
              <a:t>Ingest data from new data sets and data sources in the future</a:t>
            </a:r>
            <a:endParaRPr lang="en-US" sz="1200" kern="1200" dirty="0">
              <a:solidFill>
                <a:srgbClr val="002060"/>
              </a:solidFill>
            </a:endParaRPr>
          </a:p>
          <a:p>
            <a:pPr marL="0" lvl="0" indent="0" algn="ctr" defTabSz="844550">
              <a:lnSpc>
                <a:spcPct val="90000"/>
              </a:lnSpc>
              <a:spcBef>
                <a:spcPct val="0"/>
              </a:spcBef>
              <a:spcAft>
                <a:spcPct val="35000"/>
              </a:spcAft>
              <a:buNone/>
            </a:pPr>
            <a:endParaRPr lang="en-US" kern="1200" dirty="0">
              <a:solidFill>
                <a:srgbClr val="002060"/>
              </a:solidFill>
            </a:endParaRPr>
          </a:p>
        </p:txBody>
      </p:sp>
      <p:sp>
        <p:nvSpPr>
          <p:cNvPr id="9" name="TextBox 8">
            <a:extLst>
              <a:ext uri="{FF2B5EF4-FFF2-40B4-BE49-F238E27FC236}">
                <a16:creationId xmlns:a16="http://schemas.microsoft.com/office/drawing/2014/main" id="{BB11A390-9878-D546-B986-41E1F001FF6B}"/>
              </a:ext>
            </a:extLst>
          </p:cNvPr>
          <p:cNvSpPr txBox="1"/>
          <p:nvPr/>
        </p:nvSpPr>
        <p:spPr>
          <a:xfrm>
            <a:off x="666876" y="4658690"/>
            <a:ext cx="7688700" cy="215444"/>
          </a:xfrm>
          <a:prstGeom prst="rect">
            <a:avLst/>
          </a:prstGeom>
          <a:noFill/>
        </p:spPr>
        <p:txBody>
          <a:bodyPr wrap="square" rtlCol="0">
            <a:spAutoFit/>
          </a:bodyPr>
          <a:lstStyle/>
          <a:p>
            <a:r>
              <a:rPr lang="en-US" sz="800" dirty="0">
                <a:solidFill>
                  <a:srgbClr val="FF0000"/>
                </a:solidFill>
                <a:latin typeface="+mn-lt"/>
              </a:rPr>
              <a:t>Reference</a:t>
            </a:r>
            <a:r>
              <a:rPr lang="en-US" sz="800" dirty="0">
                <a:solidFill>
                  <a:srgbClr val="002060"/>
                </a:solidFill>
                <a:latin typeface="+mn-lt"/>
              </a:rPr>
              <a:t>: Software Project Management, Class notes Feb 21- Design</a:t>
            </a:r>
          </a:p>
        </p:txBody>
      </p:sp>
    </p:spTree>
    <p:extLst>
      <p:ext uri="{BB962C8B-B14F-4D97-AF65-F5344CB8AC3E}">
        <p14:creationId xmlns:p14="http://schemas.microsoft.com/office/powerpoint/2010/main" val="64851162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8BBAD3-D33D-D945-B140-8BAFA73F8002}"/>
              </a:ext>
            </a:extLst>
          </p:cNvPr>
          <p:cNvSpPr>
            <a:spLocks noGrp="1"/>
          </p:cNvSpPr>
          <p:nvPr>
            <p:ph type="title"/>
          </p:nvPr>
        </p:nvSpPr>
        <p:spPr/>
        <p:txBody>
          <a:bodyPr/>
          <a:lstStyle/>
          <a:p>
            <a:r>
              <a:rPr lang="en-US" sz="2400" dirty="0">
                <a:solidFill>
                  <a:schemeClr val="accent6">
                    <a:lumMod val="50000"/>
                  </a:schemeClr>
                </a:solidFill>
                <a:latin typeface="+mj-lt"/>
              </a:rPr>
              <a:t>High level design</a:t>
            </a:r>
          </a:p>
        </p:txBody>
      </p:sp>
      <p:sp>
        <p:nvSpPr>
          <p:cNvPr id="5" name="Slide Number Placeholder 4">
            <a:extLst>
              <a:ext uri="{FF2B5EF4-FFF2-40B4-BE49-F238E27FC236}">
                <a16:creationId xmlns:a16="http://schemas.microsoft.com/office/drawing/2014/main" id="{C680E98C-2F5E-7A41-ACA7-F1BCDFF4D54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62</a:t>
            </a:fld>
            <a:endParaRPr lang="en"/>
          </a:p>
        </p:txBody>
      </p:sp>
      <p:pic>
        <p:nvPicPr>
          <p:cNvPr id="9" name="Picture 8" descr="A close up of a logo&#13;&#10;&#13;&#10;Description automatically generated">
            <a:extLst>
              <a:ext uri="{FF2B5EF4-FFF2-40B4-BE49-F238E27FC236}">
                <a16:creationId xmlns:a16="http://schemas.microsoft.com/office/drawing/2014/main" id="{84E4D0EB-E082-504A-9C25-32442D9449EA}"/>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419061" y="425291"/>
            <a:ext cx="5512194" cy="4242242"/>
          </a:xfrm>
          <a:prstGeom prst="rect">
            <a:avLst/>
          </a:prstGeom>
        </p:spPr>
      </p:pic>
      <p:cxnSp>
        <p:nvCxnSpPr>
          <p:cNvPr id="11" name="Straight Arrow Connector 10">
            <a:extLst>
              <a:ext uri="{FF2B5EF4-FFF2-40B4-BE49-F238E27FC236}">
                <a16:creationId xmlns:a16="http://schemas.microsoft.com/office/drawing/2014/main" id="{DFEE5A31-1132-AE4D-9BF6-3F0A5A9971E7}"/>
              </a:ext>
            </a:extLst>
          </p:cNvPr>
          <p:cNvCxnSpPr/>
          <p:nvPr/>
        </p:nvCxnSpPr>
        <p:spPr>
          <a:xfrm>
            <a:off x="5671930" y="2047463"/>
            <a:ext cx="115294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Subtitle 2">
            <a:extLst>
              <a:ext uri="{FF2B5EF4-FFF2-40B4-BE49-F238E27FC236}">
                <a16:creationId xmlns:a16="http://schemas.microsoft.com/office/drawing/2014/main" id="{416E3222-547F-244E-A673-36516F78033B}"/>
              </a:ext>
            </a:extLst>
          </p:cNvPr>
          <p:cNvSpPr>
            <a:spLocks noGrp="1"/>
          </p:cNvSpPr>
          <p:nvPr>
            <p:ph type="body" idx="1"/>
          </p:nvPr>
        </p:nvSpPr>
        <p:spPr>
          <a:xfrm>
            <a:off x="688981" y="1345105"/>
            <a:ext cx="3186567" cy="2213102"/>
          </a:xfrm>
          <a:solidFill>
            <a:schemeClr val="accent2">
              <a:lumMod val="20000"/>
              <a:lumOff val="80000"/>
            </a:schemeClr>
          </a:solidFill>
          <a:ln>
            <a:solidFill>
              <a:srgbClr val="0070C0"/>
            </a:solidFill>
          </a:ln>
        </p:spPr>
        <p:txBody>
          <a:bodyPr>
            <a:normAutofit/>
          </a:bodyPr>
          <a:lstStyle/>
          <a:p>
            <a:pPr marL="230188" indent="-171450"/>
            <a:r>
              <a:rPr lang="en-US" sz="1200" dirty="0">
                <a:solidFill>
                  <a:srgbClr val="002060"/>
                </a:solidFill>
                <a:latin typeface="+mn-lt"/>
              </a:rPr>
              <a:t>Data Analyst or Data Scientist will fire scheduled or triggered queries to the system</a:t>
            </a:r>
          </a:p>
          <a:p>
            <a:pPr marL="230188" indent="-171450"/>
            <a:endParaRPr lang="en-US" sz="1200" dirty="0">
              <a:solidFill>
                <a:srgbClr val="002060"/>
              </a:solidFill>
              <a:latin typeface="+mn-lt"/>
            </a:endParaRPr>
          </a:p>
          <a:p>
            <a:pPr marL="230188" indent="-171450"/>
            <a:endParaRPr lang="en-US" sz="1200" dirty="0">
              <a:solidFill>
                <a:srgbClr val="002060"/>
              </a:solidFill>
              <a:latin typeface="+mn-lt"/>
            </a:endParaRPr>
          </a:p>
          <a:p>
            <a:pPr marL="230188" indent="-171450"/>
            <a:endParaRPr lang="en-US" sz="1200" dirty="0">
              <a:solidFill>
                <a:srgbClr val="002060"/>
              </a:solidFill>
              <a:latin typeface="+mn-lt"/>
            </a:endParaRPr>
          </a:p>
          <a:p>
            <a:pPr marL="230188" indent="-171450"/>
            <a:r>
              <a:rPr lang="en-US" sz="1200" dirty="0">
                <a:solidFill>
                  <a:srgbClr val="002060"/>
                </a:solidFill>
                <a:latin typeface="+mn-lt"/>
              </a:rPr>
              <a:t>Query will be directed to Spark SQL/ </a:t>
            </a:r>
            <a:r>
              <a:rPr lang="en-US" sz="1200" dirty="0" err="1">
                <a:solidFill>
                  <a:srgbClr val="002060"/>
                </a:solidFill>
                <a:latin typeface="+mn-lt"/>
              </a:rPr>
              <a:t>PySpark</a:t>
            </a:r>
            <a:r>
              <a:rPr lang="en-US" sz="1200" dirty="0">
                <a:solidFill>
                  <a:srgbClr val="002060"/>
                </a:solidFill>
                <a:latin typeface="+mn-lt"/>
              </a:rPr>
              <a:t> which will send it to Spark Execution Engine </a:t>
            </a:r>
          </a:p>
          <a:p>
            <a:pPr marL="230188" indent="-171450"/>
            <a:endParaRPr lang="en-US" sz="1200" dirty="0">
              <a:solidFill>
                <a:srgbClr val="002060"/>
              </a:solidFill>
              <a:latin typeface="+mn-lt"/>
            </a:endParaRPr>
          </a:p>
        </p:txBody>
      </p:sp>
      <p:cxnSp>
        <p:nvCxnSpPr>
          <p:cNvPr id="14" name="Straight Arrow Connector 13">
            <a:extLst>
              <a:ext uri="{FF2B5EF4-FFF2-40B4-BE49-F238E27FC236}">
                <a16:creationId xmlns:a16="http://schemas.microsoft.com/office/drawing/2014/main" id="{C6C545DF-18F7-9941-8CD5-437ECA1855DE}"/>
              </a:ext>
            </a:extLst>
          </p:cNvPr>
          <p:cNvCxnSpPr>
            <a:cxnSpLocks/>
          </p:cNvCxnSpPr>
          <p:nvPr/>
        </p:nvCxnSpPr>
        <p:spPr>
          <a:xfrm flipH="1">
            <a:off x="5638800" y="2484785"/>
            <a:ext cx="115294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02C3637C-80FC-A549-8CDF-D0B9842B896D}"/>
              </a:ext>
            </a:extLst>
          </p:cNvPr>
          <p:cNvSpPr txBox="1"/>
          <p:nvPr/>
        </p:nvSpPr>
        <p:spPr>
          <a:xfrm>
            <a:off x="619055" y="4689107"/>
            <a:ext cx="4817165" cy="230832"/>
          </a:xfrm>
          <a:prstGeom prst="rect">
            <a:avLst/>
          </a:prstGeom>
          <a:noFill/>
        </p:spPr>
        <p:txBody>
          <a:bodyPr wrap="square" rtlCol="0">
            <a:spAutoFit/>
          </a:bodyPr>
          <a:lstStyle/>
          <a:p>
            <a:r>
              <a:rPr lang="en-US" sz="900" dirty="0">
                <a:solidFill>
                  <a:srgbClr val="002060"/>
                </a:solidFill>
                <a:latin typeface="+mn-lt"/>
              </a:rPr>
              <a:t>Note: Architecture design created using Microsoft Visio</a:t>
            </a:r>
          </a:p>
        </p:txBody>
      </p:sp>
    </p:spTree>
    <p:extLst>
      <p:ext uri="{BB962C8B-B14F-4D97-AF65-F5344CB8AC3E}">
        <p14:creationId xmlns:p14="http://schemas.microsoft.com/office/powerpoint/2010/main" val="226528772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8BBAD3-D33D-D945-B140-8BAFA73F8002}"/>
              </a:ext>
            </a:extLst>
          </p:cNvPr>
          <p:cNvSpPr>
            <a:spLocks noGrp="1"/>
          </p:cNvSpPr>
          <p:nvPr>
            <p:ph type="title"/>
          </p:nvPr>
        </p:nvSpPr>
        <p:spPr/>
        <p:txBody>
          <a:bodyPr/>
          <a:lstStyle/>
          <a:p>
            <a:r>
              <a:rPr lang="en-US" sz="2400" dirty="0">
                <a:solidFill>
                  <a:schemeClr val="accent6">
                    <a:lumMod val="50000"/>
                  </a:schemeClr>
                </a:solidFill>
                <a:latin typeface="+mj-lt"/>
              </a:rPr>
              <a:t>High level design</a:t>
            </a:r>
          </a:p>
        </p:txBody>
      </p:sp>
      <p:sp>
        <p:nvSpPr>
          <p:cNvPr id="5" name="Slide Number Placeholder 4">
            <a:extLst>
              <a:ext uri="{FF2B5EF4-FFF2-40B4-BE49-F238E27FC236}">
                <a16:creationId xmlns:a16="http://schemas.microsoft.com/office/drawing/2014/main" id="{C680E98C-2F5E-7A41-ACA7-F1BCDFF4D54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63</a:t>
            </a:fld>
            <a:endParaRPr lang="en"/>
          </a:p>
        </p:txBody>
      </p:sp>
      <p:pic>
        <p:nvPicPr>
          <p:cNvPr id="9" name="Picture 8" descr="A close up of a logo&#13;&#10;&#13;&#10;Description automatically generated">
            <a:extLst>
              <a:ext uri="{FF2B5EF4-FFF2-40B4-BE49-F238E27FC236}">
                <a16:creationId xmlns:a16="http://schemas.microsoft.com/office/drawing/2014/main" id="{84E4D0EB-E082-504A-9C25-32442D9449EA}"/>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419061" y="425291"/>
            <a:ext cx="5512194" cy="4242242"/>
          </a:xfrm>
          <a:prstGeom prst="rect">
            <a:avLst/>
          </a:prstGeom>
        </p:spPr>
      </p:pic>
      <p:cxnSp>
        <p:nvCxnSpPr>
          <p:cNvPr id="11" name="Straight Arrow Connector 10">
            <a:extLst>
              <a:ext uri="{FF2B5EF4-FFF2-40B4-BE49-F238E27FC236}">
                <a16:creationId xmlns:a16="http://schemas.microsoft.com/office/drawing/2014/main" id="{DFEE5A31-1132-AE4D-9BF6-3F0A5A9971E7}"/>
              </a:ext>
            </a:extLst>
          </p:cNvPr>
          <p:cNvCxnSpPr/>
          <p:nvPr/>
        </p:nvCxnSpPr>
        <p:spPr>
          <a:xfrm>
            <a:off x="5671930" y="2047463"/>
            <a:ext cx="115294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Subtitle 2">
            <a:extLst>
              <a:ext uri="{FF2B5EF4-FFF2-40B4-BE49-F238E27FC236}">
                <a16:creationId xmlns:a16="http://schemas.microsoft.com/office/drawing/2014/main" id="{416E3222-547F-244E-A673-36516F78033B}"/>
              </a:ext>
            </a:extLst>
          </p:cNvPr>
          <p:cNvSpPr>
            <a:spLocks noGrp="1"/>
          </p:cNvSpPr>
          <p:nvPr>
            <p:ph type="body" idx="1"/>
          </p:nvPr>
        </p:nvSpPr>
        <p:spPr>
          <a:xfrm>
            <a:off x="688981" y="1285461"/>
            <a:ext cx="3186567" cy="2749825"/>
          </a:xfrm>
          <a:solidFill>
            <a:schemeClr val="accent2">
              <a:lumMod val="20000"/>
              <a:lumOff val="80000"/>
            </a:schemeClr>
          </a:solidFill>
          <a:ln>
            <a:solidFill>
              <a:srgbClr val="0070C0"/>
            </a:solidFill>
          </a:ln>
        </p:spPr>
        <p:txBody>
          <a:bodyPr>
            <a:normAutofit/>
          </a:bodyPr>
          <a:lstStyle/>
          <a:p>
            <a:pPr marL="58738" indent="0">
              <a:buNone/>
            </a:pPr>
            <a:endParaRPr lang="en-US" sz="1200" dirty="0">
              <a:solidFill>
                <a:srgbClr val="002060"/>
              </a:solidFill>
              <a:latin typeface="+mn-lt"/>
            </a:endParaRPr>
          </a:p>
          <a:p>
            <a:pPr marL="230188" indent="-171450"/>
            <a:r>
              <a:rPr lang="en-US" sz="1200" dirty="0">
                <a:solidFill>
                  <a:srgbClr val="002060"/>
                </a:solidFill>
                <a:latin typeface="+mn-lt"/>
              </a:rPr>
              <a:t>Spark Execution Engine will monitor spark jobs performed by the master/node clusters.</a:t>
            </a:r>
          </a:p>
          <a:p>
            <a:pPr marL="230188" indent="-171450"/>
            <a:endParaRPr lang="en-US" sz="1200" dirty="0">
              <a:solidFill>
                <a:srgbClr val="002060"/>
              </a:solidFill>
              <a:latin typeface="+mn-lt"/>
            </a:endParaRPr>
          </a:p>
          <a:p>
            <a:pPr marL="230188" indent="-171450"/>
            <a:endParaRPr lang="en-US" sz="1200" dirty="0">
              <a:solidFill>
                <a:srgbClr val="002060"/>
              </a:solidFill>
              <a:latin typeface="+mn-lt"/>
            </a:endParaRPr>
          </a:p>
          <a:p>
            <a:pPr marL="230188" indent="-171450"/>
            <a:endParaRPr lang="en-US" sz="1200" dirty="0">
              <a:solidFill>
                <a:srgbClr val="002060"/>
              </a:solidFill>
              <a:latin typeface="+mn-lt"/>
            </a:endParaRPr>
          </a:p>
          <a:p>
            <a:pPr marL="230188" indent="-171450"/>
            <a:r>
              <a:rPr lang="en-US" sz="1200" dirty="0">
                <a:solidFill>
                  <a:srgbClr val="002060"/>
                </a:solidFill>
                <a:latin typeface="+mn-lt"/>
              </a:rPr>
              <a:t>Result will be returned back to the user and can be stored in an database.</a:t>
            </a:r>
          </a:p>
        </p:txBody>
      </p:sp>
      <p:sp>
        <p:nvSpPr>
          <p:cNvPr id="13" name="TextBox 12">
            <a:extLst>
              <a:ext uri="{FF2B5EF4-FFF2-40B4-BE49-F238E27FC236}">
                <a16:creationId xmlns:a16="http://schemas.microsoft.com/office/drawing/2014/main" id="{B6001903-3E38-AB44-B4A1-D9713720D351}"/>
              </a:ext>
            </a:extLst>
          </p:cNvPr>
          <p:cNvSpPr txBox="1"/>
          <p:nvPr/>
        </p:nvSpPr>
        <p:spPr>
          <a:xfrm>
            <a:off x="619055" y="4689107"/>
            <a:ext cx="4817165" cy="230832"/>
          </a:xfrm>
          <a:prstGeom prst="rect">
            <a:avLst/>
          </a:prstGeom>
          <a:noFill/>
        </p:spPr>
        <p:txBody>
          <a:bodyPr wrap="square" rtlCol="0">
            <a:spAutoFit/>
          </a:bodyPr>
          <a:lstStyle/>
          <a:p>
            <a:r>
              <a:rPr lang="en-US" sz="900" dirty="0">
                <a:solidFill>
                  <a:srgbClr val="002060"/>
                </a:solidFill>
                <a:latin typeface="+mn-lt"/>
              </a:rPr>
              <a:t>Note: Architecture design created using Microsoft Visio</a:t>
            </a:r>
          </a:p>
        </p:txBody>
      </p:sp>
      <p:cxnSp>
        <p:nvCxnSpPr>
          <p:cNvPr id="14" name="Straight Arrow Connector 13">
            <a:extLst>
              <a:ext uri="{FF2B5EF4-FFF2-40B4-BE49-F238E27FC236}">
                <a16:creationId xmlns:a16="http://schemas.microsoft.com/office/drawing/2014/main" id="{C6C545DF-18F7-9941-8CD5-437ECA1855DE}"/>
              </a:ext>
            </a:extLst>
          </p:cNvPr>
          <p:cNvCxnSpPr>
            <a:cxnSpLocks/>
          </p:cNvCxnSpPr>
          <p:nvPr/>
        </p:nvCxnSpPr>
        <p:spPr>
          <a:xfrm flipH="1">
            <a:off x="5638800" y="2484785"/>
            <a:ext cx="115294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0114381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8BBAD3-D33D-D945-B140-8BAFA73F8002}"/>
              </a:ext>
            </a:extLst>
          </p:cNvPr>
          <p:cNvSpPr>
            <a:spLocks noGrp="1"/>
          </p:cNvSpPr>
          <p:nvPr>
            <p:ph type="title"/>
          </p:nvPr>
        </p:nvSpPr>
        <p:spPr/>
        <p:txBody>
          <a:bodyPr/>
          <a:lstStyle/>
          <a:p>
            <a:r>
              <a:rPr lang="en-US" sz="2400" dirty="0">
                <a:solidFill>
                  <a:schemeClr val="accent6">
                    <a:lumMod val="50000"/>
                  </a:schemeClr>
                </a:solidFill>
                <a:latin typeface="+mj-lt"/>
              </a:rPr>
              <a:t>Low level design: Cluster Management</a:t>
            </a:r>
          </a:p>
        </p:txBody>
      </p:sp>
      <p:sp>
        <p:nvSpPr>
          <p:cNvPr id="5" name="Slide Number Placeholder 4">
            <a:extLst>
              <a:ext uri="{FF2B5EF4-FFF2-40B4-BE49-F238E27FC236}">
                <a16:creationId xmlns:a16="http://schemas.microsoft.com/office/drawing/2014/main" id="{C680E98C-2F5E-7A41-ACA7-F1BCDFF4D54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64</a:t>
            </a:fld>
            <a:endParaRPr lang="en"/>
          </a:p>
        </p:txBody>
      </p:sp>
      <p:sp>
        <p:nvSpPr>
          <p:cNvPr id="7" name="Text Placeholder 6">
            <a:extLst>
              <a:ext uri="{FF2B5EF4-FFF2-40B4-BE49-F238E27FC236}">
                <a16:creationId xmlns:a16="http://schemas.microsoft.com/office/drawing/2014/main" id="{766E2686-16D4-0E44-A626-80177479775F}"/>
              </a:ext>
            </a:extLst>
          </p:cNvPr>
          <p:cNvSpPr>
            <a:spLocks noGrp="1"/>
          </p:cNvSpPr>
          <p:nvPr>
            <p:ph type="body" idx="1"/>
          </p:nvPr>
        </p:nvSpPr>
        <p:spPr>
          <a:xfrm>
            <a:off x="676441" y="2390674"/>
            <a:ext cx="3370861" cy="2115066"/>
          </a:xfrm>
        </p:spPr>
        <p:txBody>
          <a:bodyPr/>
          <a:lstStyle/>
          <a:p>
            <a:pPr marL="146050" indent="0">
              <a:buNone/>
            </a:pPr>
            <a:endParaRPr lang="en-US" dirty="0">
              <a:solidFill>
                <a:srgbClr val="002060"/>
              </a:solidFill>
            </a:endParaRPr>
          </a:p>
          <a:p>
            <a:endParaRPr lang="en-US" dirty="0">
              <a:solidFill>
                <a:srgbClr val="002060"/>
              </a:solidFill>
            </a:endParaRPr>
          </a:p>
          <a:p>
            <a:pPr marL="146050" indent="0">
              <a:buNone/>
            </a:pPr>
            <a:endParaRPr lang="en-US" dirty="0">
              <a:solidFill>
                <a:srgbClr val="002060"/>
              </a:solidFill>
            </a:endParaRPr>
          </a:p>
          <a:p>
            <a:pPr marL="146050" indent="0">
              <a:buNone/>
            </a:pPr>
            <a:endParaRPr lang="en-US" dirty="0">
              <a:solidFill>
                <a:srgbClr val="002060"/>
              </a:solidFill>
            </a:endParaRPr>
          </a:p>
          <a:p>
            <a:endParaRPr lang="en-US" dirty="0">
              <a:solidFill>
                <a:srgbClr val="002060"/>
              </a:solidFill>
            </a:endParaRPr>
          </a:p>
        </p:txBody>
      </p:sp>
      <p:pic>
        <p:nvPicPr>
          <p:cNvPr id="6" name="Picture 5">
            <a:extLst>
              <a:ext uri="{FF2B5EF4-FFF2-40B4-BE49-F238E27FC236}">
                <a16:creationId xmlns:a16="http://schemas.microsoft.com/office/drawing/2014/main" id="{DCF1EB72-4A96-D444-96D7-67B557644240}"/>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2465990" y="1186865"/>
            <a:ext cx="4025055" cy="2025634"/>
          </a:xfrm>
          <a:prstGeom prst="rect">
            <a:avLst/>
          </a:prstGeom>
        </p:spPr>
      </p:pic>
      <p:sp>
        <p:nvSpPr>
          <p:cNvPr id="8" name="Rounded Rectangle 7">
            <a:extLst>
              <a:ext uri="{FF2B5EF4-FFF2-40B4-BE49-F238E27FC236}">
                <a16:creationId xmlns:a16="http://schemas.microsoft.com/office/drawing/2014/main" id="{8353DC86-53C0-5341-96C4-ED328F65850F}"/>
              </a:ext>
            </a:extLst>
          </p:cNvPr>
          <p:cNvSpPr/>
          <p:nvPr/>
        </p:nvSpPr>
        <p:spPr>
          <a:xfrm>
            <a:off x="583098" y="1109460"/>
            <a:ext cx="3370861" cy="448077"/>
          </a:xfrm>
          <a:prstGeom prst="roundRect">
            <a:avLst/>
          </a:prstGeom>
          <a:no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33020" tIns="33020" rIns="33020" bIns="33020" numCol="1" spcCol="1270" anchor="ctr" anchorCtr="0">
            <a:noAutofit/>
          </a:bodyPr>
          <a:lstStyle/>
          <a:p>
            <a:pPr marL="0" lvl="0" indent="0" algn="ctr" defTabSz="2311400">
              <a:lnSpc>
                <a:spcPct val="90000"/>
              </a:lnSpc>
              <a:spcBef>
                <a:spcPct val="0"/>
              </a:spcBef>
              <a:spcAft>
                <a:spcPct val="35000"/>
              </a:spcAft>
              <a:buNone/>
            </a:pPr>
            <a:r>
              <a:rPr lang="en-US" b="1" kern="1200" dirty="0">
                <a:solidFill>
                  <a:srgbClr val="002060"/>
                </a:solidFill>
              </a:rPr>
              <a:t>Apache Spark Cluster Mode Overview</a:t>
            </a:r>
          </a:p>
        </p:txBody>
      </p:sp>
      <p:grpSp>
        <p:nvGrpSpPr>
          <p:cNvPr id="4" name="Group 3">
            <a:extLst>
              <a:ext uri="{FF2B5EF4-FFF2-40B4-BE49-F238E27FC236}">
                <a16:creationId xmlns:a16="http://schemas.microsoft.com/office/drawing/2014/main" id="{23621F2B-8EB8-6944-B677-6A45B865573B}"/>
              </a:ext>
            </a:extLst>
          </p:cNvPr>
          <p:cNvGrpSpPr/>
          <p:nvPr/>
        </p:nvGrpSpPr>
        <p:grpSpPr>
          <a:xfrm>
            <a:off x="622851" y="3403336"/>
            <a:ext cx="7963976" cy="1102404"/>
            <a:chOff x="1529357" y="2091332"/>
            <a:chExt cx="6085284" cy="960834"/>
          </a:xfrm>
          <a:solidFill>
            <a:schemeClr val="accent2">
              <a:lumMod val="20000"/>
              <a:lumOff val="80000"/>
            </a:schemeClr>
          </a:solidFill>
        </p:grpSpPr>
        <p:sp>
          <p:nvSpPr>
            <p:cNvPr id="9" name="Freeform 8">
              <a:extLst>
                <a:ext uri="{FF2B5EF4-FFF2-40B4-BE49-F238E27FC236}">
                  <a16:creationId xmlns:a16="http://schemas.microsoft.com/office/drawing/2014/main" id="{BF798A6F-1442-004D-8BF7-A00119A13320}"/>
                </a:ext>
              </a:extLst>
            </p:cNvPr>
            <p:cNvSpPr/>
            <p:nvPr/>
          </p:nvSpPr>
          <p:spPr>
            <a:xfrm>
              <a:off x="1529357" y="2091332"/>
              <a:ext cx="1601390" cy="960834"/>
            </a:xfrm>
            <a:custGeom>
              <a:avLst/>
              <a:gdLst>
                <a:gd name="connsiteX0" fmla="*/ 0 w 1601390"/>
                <a:gd name="connsiteY0" fmla="*/ 96083 h 960834"/>
                <a:gd name="connsiteX1" fmla="*/ 96083 w 1601390"/>
                <a:gd name="connsiteY1" fmla="*/ 0 h 960834"/>
                <a:gd name="connsiteX2" fmla="*/ 1505307 w 1601390"/>
                <a:gd name="connsiteY2" fmla="*/ 0 h 960834"/>
                <a:gd name="connsiteX3" fmla="*/ 1601390 w 1601390"/>
                <a:gd name="connsiteY3" fmla="*/ 96083 h 960834"/>
                <a:gd name="connsiteX4" fmla="*/ 1601390 w 1601390"/>
                <a:gd name="connsiteY4" fmla="*/ 864751 h 960834"/>
                <a:gd name="connsiteX5" fmla="*/ 1505307 w 1601390"/>
                <a:gd name="connsiteY5" fmla="*/ 960834 h 960834"/>
                <a:gd name="connsiteX6" fmla="*/ 96083 w 1601390"/>
                <a:gd name="connsiteY6" fmla="*/ 960834 h 960834"/>
                <a:gd name="connsiteX7" fmla="*/ 0 w 1601390"/>
                <a:gd name="connsiteY7" fmla="*/ 864751 h 960834"/>
                <a:gd name="connsiteX8" fmla="*/ 0 w 1601390"/>
                <a:gd name="connsiteY8" fmla="*/ 96083 h 960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01390" h="960834">
                  <a:moveTo>
                    <a:pt x="0" y="96083"/>
                  </a:moveTo>
                  <a:cubicBezTo>
                    <a:pt x="0" y="43018"/>
                    <a:pt x="43018" y="0"/>
                    <a:pt x="96083" y="0"/>
                  </a:cubicBezTo>
                  <a:lnTo>
                    <a:pt x="1505307" y="0"/>
                  </a:lnTo>
                  <a:cubicBezTo>
                    <a:pt x="1558372" y="0"/>
                    <a:pt x="1601390" y="43018"/>
                    <a:pt x="1601390" y="96083"/>
                  </a:cubicBezTo>
                  <a:lnTo>
                    <a:pt x="1601390" y="864751"/>
                  </a:lnTo>
                  <a:cubicBezTo>
                    <a:pt x="1601390" y="917816"/>
                    <a:pt x="1558372" y="960834"/>
                    <a:pt x="1505307" y="960834"/>
                  </a:cubicBezTo>
                  <a:lnTo>
                    <a:pt x="96083" y="960834"/>
                  </a:lnTo>
                  <a:cubicBezTo>
                    <a:pt x="43018" y="960834"/>
                    <a:pt x="0" y="917816"/>
                    <a:pt x="0" y="864751"/>
                  </a:cubicBezTo>
                  <a:lnTo>
                    <a:pt x="0" y="96083"/>
                  </a:lnTo>
                  <a:close/>
                </a:path>
              </a:pathLst>
            </a:custGeom>
            <a:grpFill/>
            <a:ln>
              <a:solidFill>
                <a:srgbClr val="0070C0"/>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73736" tIns="176732" rIns="176732" bIns="176732" numCol="1" spcCol="1270" anchor="ctr" anchorCtr="0">
              <a:noAutofit/>
            </a:bodyPr>
            <a:lstStyle/>
            <a:p>
              <a:pPr algn="ctr" defTabSz="1733550">
                <a:lnSpc>
                  <a:spcPct val="90000"/>
                </a:lnSpc>
                <a:spcBef>
                  <a:spcPct val="0"/>
                </a:spcBef>
                <a:spcAft>
                  <a:spcPct val="35000"/>
                </a:spcAft>
              </a:pPr>
              <a:r>
                <a:rPr lang="en-US" sz="1200" dirty="0">
                  <a:solidFill>
                    <a:srgbClr val="002060"/>
                  </a:solidFill>
                </a:rPr>
                <a:t>Spark Driver Program ( Main program) contains Spark Context</a:t>
              </a:r>
            </a:p>
          </p:txBody>
        </p:sp>
        <p:sp>
          <p:nvSpPr>
            <p:cNvPr id="10" name="Freeform 9">
              <a:extLst>
                <a:ext uri="{FF2B5EF4-FFF2-40B4-BE49-F238E27FC236}">
                  <a16:creationId xmlns:a16="http://schemas.microsoft.com/office/drawing/2014/main" id="{8F3B44A5-1C1C-D94F-BEC8-1969CF5508C2}"/>
                </a:ext>
              </a:extLst>
            </p:cNvPr>
            <p:cNvSpPr/>
            <p:nvPr/>
          </p:nvSpPr>
          <p:spPr>
            <a:xfrm>
              <a:off x="3290887" y="2373177"/>
              <a:ext cx="339494" cy="397144"/>
            </a:xfrm>
            <a:custGeom>
              <a:avLst/>
              <a:gdLst>
                <a:gd name="connsiteX0" fmla="*/ 0 w 339494"/>
                <a:gd name="connsiteY0" fmla="*/ 79429 h 397144"/>
                <a:gd name="connsiteX1" fmla="*/ 169747 w 339494"/>
                <a:gd name="connsiteY1" fmla="*/ 79429 h 397144"/>
                <a:gd name="connsiteX2" fmla="*/ 169747 w 339494"/>
                <a:gd name="connsiteY2" fmla="*/ 0 h 397144"/>
                <a:gd name="connsiteX3" fmla="*/ 339494 w 339494"/>
                <a:gd name="connsiteY3" fmla="*/ 198572 h 397144"/>
                <a:gd name="connsiteX4" fmla="*/ 169747 w 339494"/>
                <a:gd name="connsiteY4" fmla="*/ 397144 h 397144"/>
                <a:gd name="connsiteX5" fmla="*/ 169747 w 339494"/>
                <a:gd name="connsiteY5" fmla="*/ 317715 h 397144"/>
                <a:gd name="connsiteX6" fmla="*/ 0 w 339494"/>
                <a:gd name="connsiteY6" fmla="*/ 317715 h 397144"/>
                <a:gd name="connsiteX7" fmla="*/ 0 w 339494"/>
                <a:gd name="connsiteY7" fmla="*/ 79429 h 397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9494" h="397144">
                  <a:moveTo>
                    <a:pt x="0" y="79429"/>
                  </a:moveTo>
                  <a:lnTo>
                    <a:pt x="169747" y="79429"/>
                  </a:lnTo>
                  <a:lnTo>
                    <a:pt x="169747" y="0"/>
                  </a:lnTo>
                  <a:lnTo>
                    <a:pt x="339494" y="198572"/>
                  </a:lnTo>
                  <a:lnTo>
                    <a:pt x="169747" y="397144"/>
                  </a:lnTo>
                  <a:lnTo>
                    <a:pt x="169747" y="317715"/>
                  </a:lnTo>
                  <a:lnTo>
                    <a:pt x="0" y="317715"/>
                  </a:lnTo>
                  <a:lnTo>
                    <a:pt x="0" y="79429"/>
                  </a:lnTo>
                  <a:close/>
                </a:path>
              </a:pathLst>
            </a:custGeom>
            <a:grpFill/>
            <a:ln>
              <a:solidFill>
                <a:srgbClr val="0070C0"/>
              </a:solidFill>
            </a:ln>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0" tIns="79429" rIns="101848" bIns="79429" numCol="1" spcCol="1270" anchor="ctr" anchorCtr="0">
              <a:noAutofit/>
            </a:bodyPr>
            <a:lstStyle/>
            <a:p>
              <a:pPr marL="0" lvl="0" indent="0" algn="ctr" defTabSz="755650">
                <a:lnSpc>
                  <a:spcPct val="90000"/>
                </a:lnSpc>
                <a:spcBef>
                  <a:spcPct val="0"/>
                </a:spcBef>
                <a:spcAft>
                  <a:spcPct val="35000"/>
                </a:spcAft>
                <a:buNone/>
              </a:pPr>
              <a:endParaRPr lang="en-US" sz="1200" kern="1200"/>
            </a:p>
          </p:txBody>
        </p:sp>
        <p:sp>
          <p:nvSpPr>
            <p:cNvPr id="11" name="Freeform 10">
              <a:extLst>
                <a:ext uri="{FF2B5EF4-FFF2-40B4-BE49-F238E27FC236}">
                  <a16:creationId xmlns:a16="http://schemas.microsoft.com/office/drawing/2014/main" id="{E019178D-2280-394E-8303-BB94401F8832}"/>
                </a:ext>
              </a:extLst>
            </p:cNvPr>
            <p:cNvSpPr/>
            <p:nvPr/>
          </p:nvSpPr>
          <p:spPr>
            <a:xfrm>
              <a:off x="3771304" y="2091332"/>
              <a:ext cx="1601390" cy="960834"/>
            </a:xfrm>
            <a:custGeom>
              <a:avLst/>
              <a:gdLst>
                <a:gd name="connsiteX0" fmla="*/ 0 w 1601390"/>
                <a:gd name="connsiteY0" fmla="*/ 96083 h 960834"/>
                <a:gd name="connsiteX1" fmla="*/ 96083 w 1601390"/>
                <a:gd name="connsiteY1" fmla="*/ 0 h 960834"/>
                <a:gd name="connsiteX2" fmla="*/ 1505307 w 1601390"/>
                <a:gd name="connsiteY2" fmla="*/ 0 h 960834"/>
                <a:gd name="connsiteX3" fmla="*/ 1601390 w 1601390"/>
                <a:gd name="connsiteY3" fmla="*/ 96083 h 960834"/>
                <a:gd name="connsiteX4" fmla="*/ 1601390 w 1601390"/>
                <a:gd name="connsiteY4" fmla="*/ 864751 h 960834"/>
                <a:gd name="connsiteX5" fmla="*/ 1505307 w 1601390"/>
                <a:gd name="connsiteY5" fmla="*/ 960834 h 960834"/>
                <a:gd name="connsiteX6" fmla="*/ 96083 w 1601390"/>
                <a:gd name="connsiteY6" fmla="*/ 960834 h 960834"/>
                <a:gd name="connsiteX7" fmla="*/ 0 w 1601390"/>
                <a:gd name="connsiteY7" fmla="*/ 864751 h 960834"/>
                <a:gd name="connsiteX8" fmla="*/ 0 w 1601390"/>
                <a:gd name="connsiteY8" fmla="*/ 96083 h 960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01390" h="960834">
                  <a:moveTo>
                    <a:pt x="0" y="96083"/>
                  </a:moveTo>
                  <a:cubicBezTo>
                    <a:pt x="0" y="43018"/>
                    <a:pt x="43018" y="0"/>
                    <a:pt x="96083" y="0"/>
                  </a:cubicBezTo>
                  <a:lnTo>
                    <a:pt x="1505307" y="0"/>
                  </a:lnTo>
                  <a:cubicBezTo>
                    <a:pt x="1558372" y="0"/>
                    <a:pt x="1601390" y="43018"/>
                    <a:pt x="1601390" y="96083"/>
                  </a:cubicBezTo>
                  <a:lnTo>
                    <a:pt x="1601390" y="864751"/>
                  </a:lnTo>
                  <a:cubicBezTo>
                    <a:pt x="1601390" y="917816"/>
                    <a:pt x="1558372" y="960834"/>
                    <a:pt x="1505307" y="960834"/>
                  </a:cubicBezTo>
                  <a:lnTo>
                    <a:pt x="96083" y="960834"/>
                  </a:lnTo>
                  <a:cubicBezTo>
                    <a:pt x="43018" y="960834"/>
                    <a:pt x="0" y="917816"/>
                    <a:pt x="0" y="864751"/>
                  </a:cubicBezTo>
                  <a:lnTo>
                    <a:pt x="0" y="96083"/>
                  </a:lnTo>
                  <a:close/>
                </a:path>
              </a:pathLst>
            </a:custGeom>
            <a:grpFill/>
            <a:ln>
              <a:solidFill>
                <a:srgbClr val="0070C0"/>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76732" tIns="176732" rIns="176732" bIns="176732" numCol="1" spcCol="1270" anchor="ctr" anchorCtr="0">
              <a:noAutofit/>
            </a:bodyPr>
            <a:lstStyle/>
            <a:p>
              <a:pPr algn="ctr" defTabSz="1733550">
                <a:lnSpc>
                  <a:spcPct val="90000"/>
                </a:lnSpc>
                <a:spcBef>
                  <a:spcPct val="0"/>
                </a:spcBef>
                <a:spcAft>
                  <a:spcPct val="35000"/>
                </a:spcAft>
              </a:pPr>
              <a:r>
                <a:rPr lang="en-US" sz="1200" dirty="0" err="1">
                  <a:solidFill>
                    <a:srgbClr val="002060"/>
                  </a:solidFill>
                </a:rPr>
                <a:t>SparkContext</a:t>
              </a:r>
              <a:r>
                <a:rPr lang="en-US" sz="1200" dirty="0">
                  <a:solidFill>
                    <a:srgbClr val="002060"/>
                  </a:solidFill>
                </a:rPr>
                <a:t> connects to Cluster Managers which allocate resources across applications</a:t>
              </a:r>
            </a:p>
          </p:txBody>
        </p:sp>
        <p:sp>
          <p:nvSpPr>
            <p:cNvPr id="12" name="Freeform 11">
              <a:extLst>
                <a:ext uri="{FF2B5EF4-FFF2-40B4-BE49-F238E27FC236}">
                  <a16:creationId xmlns:a16="http://schemas.microsoft.com/office/drawing/2014/main" id="{FA94830C-36DF-D943-B05C-583AF6F42B83}"/>
                </a:ext>
              </a:extLst>
            </p:cNvPr>
            <p:cNvSpPr/>
            <p:nvPr/>
          </p:nvSpPr>
          <p:spPr>
            <a:xfrm>
              <a:off x="5532834" y="2373177"/>
              <a:ext cx="339494" cy="397144"/>
            </a:xfrm>
            <a:custGeom>
              <a:avLst/>
              <a:gdLst>
                <a:gd name="connsiteX0" fmla="*/ 0 w 339494"/>
                <a:gd name="connsiteY0" fmla="*/ 79429 h 397144"/>
                <a:gd name="connsiteX1" fmla="*/ 169747 w 339494"/>
                <a:gd name="connsiteY1" fmla="*/ 79429 h 397144"/>
                <a:gd name="connsiteX2" fmla="*/ 169747 w 339494"/>
                <a:gd name="connsiteY2" fmla="*/ 0 h 397144"/>
                <a:gd name="connsiteX3" fmla="*/ 339494 w 339494"/>
                <a:gd name="connsiteY3" fmla="*/ 198572 h 397144"/>
                <a:gd name="connsiteX4" fmla="*/ 169747 w 339494"/>
                <a:gd name="connsiteY4" fmla="*/ 397144 h 397144"/>
                <a:gd name="connsiteX5" fmla="*/ 169747 w 339494"/>
                <a:gd name="connsiteY5" fmla="*/ 317715 h 397144"/>
                <a:gd name="connsiteX6" fmla="*/ 0 w 339494"/>
                <a:gd name="connsiteY6" fmla="*/ 317715 h 397144"/>
                <a:gd name="connsiteX7" fmla="*/ 0 w 339494"/>
                <a:gd name="connsiteY7" fmla="*/ 79429 h 397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9494" h="397144">
                  <a:moveTo>
                    <a:pt x="0" y="79429"/>
                  </a:moveTo>
                  <a:lnTo>
                    <a:pt x="169747" y="79429"/>
                  </a:lnTo>
                  <a:lnTo>
                    <a:pt x="169747" y="0"/>
                  </a:lnTo>
                  <a:lnTo>
                    <a:pt x="339494" y="198572"/>
                  </a:lnTo>
                  <a:lnTo>
                    <a:pt x="169747" y="397144"/>
                  </a:lnTo>
                  <a:lnTo>
                    <a:pt x="169747" y="317715"/>
                  </a:lnTo>
                  <a:lnTo>
                    <a:pt x="0" y="317715"/>
                  </a:lnTo>
                  <a:lnTo>
                    <a:pt x="0" y="79429"/>
                  </a:lnTo>
                  <a:close/>
                </a:path>
              </a:pathLst>
            </a:custGeom>
            <a:grpFill/>
            <a:ln>
              <a:solidFill>
                <a:srgbClr val="0070C0"/>
              </a:solidFill>
            </a:ln>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0" tIns="79429" rIns="101848" bIns="79429" numCol="1" spcCol="1270" anchor="ctr" anchorCtr="0">
              <a:noAutofit/>
            </a:bodyPr>
            <a:lstStyle/>
            <a:p>
              <a:pPr marL="0" lvl="0" indent="0" algn="ctr" defTabSz="755650">
                <a:lnSpc>
                  <a:spcPct val="90000"/>
                </a:lnSpc>
                <a:spcBef>
                  <a:spcPct val="0"/>
                </a:spcBef>
                <a:spcAft>
                  <a:spcPct val="35000"/>
                </a:spcAft>
                <a:buNone/>
              </a:pPr>
              <a:endParaRPr lang="en-US" sz="1200" kern="1200"/>
            </a:p>
          </p:txBody>
        </p:sp>
        <p:sp>
          <p:nvSpPr>
            <p:cNvPr id="13" name="Freeform 12">
              <a:extLst>
                <a:ext uri="{FF2B5EF4-FFF2-40B4-BE49-F238E27FC236}">
                  <a16:creationId xmlns:a16="http://schemas.microsoft.com/office/drawing/2014/main" id="{C659E25B-0AC5-9E49-9B0E-0D6463AB4667}"/>
                </a:ext>
              </a:extLst>
            </p:cNvPr>
            <p:cNvSpPr/>
            <p:nvPr/>
          </p:nvSpPr>
          <p:spPr>
            <a:xfrm>
              <a:off x="6013251" y="2091332"/>
              <a:ext cx="1601390" cy="960834"/>
            </a:xfrm>
            <a:custGeom>
              <a:avLst/>
              <a:gdLst>
                <a:gd name="connsiteX0" fmla="*/ 0 w 1601390"/>
                <a:gd name="connsiteY0" fmla="*/ 96083 h 960834"/>
                <a:gd name="connsiteX1" fmla="*/ 96083 w 1601390"/>
                <a:gd name="connsiteY1" fmla="*/ 0 h 960834"/>
                <a:gd name="connsiteX2" fmla="*/ 1505307 w 1601390"/>
                <a:gd name="connsiteY2" fmla="*/ 0 h 960834"/>
                <a:gd name="connsiteX3" fmla="*/ 1601390 w 1601390"/>
                <a:gd name="connsiteY3" fmla="*/ 96083 h 960834"/>
                <a:gd name="connsiteX4" fmla="*/ 1601390 w 1601390"/>
                <a:gd name="connsiteY4" fmla="*/ 864751 h 960834"/>
                <a:gd name="connsiteX5" fmla="*/ 1505307 w 1601390"/>
                <a:gd name="connsiteY5" fmla="*/ 960834 h 960834"/>
                <a:gd name="connsiteX6" fmla="*/ 96083 w 1601390"/>
                <a:gd name="connsiteY6" fmla="*/ 960834 h 960834"/>
                <a:gd name="connsiteX7" fmla="*/ 0 w 1601390"/>
                <a:gd name="connsiteY7" fmla="*/ 864751 h 960834"/>
                <a:gd name="connsiteX8" fmla="*/ 0 w 1601390"/>
                <a:gd name="connsiteY8" fmla="*/ 96083 h 960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01390" h="960834">
                  <a:moveTo>
                    <a:pt x="0" y="96083"/>
                  </a:moveTo>
                  <a:cubicBezTo>
                    <a:pt x="0" y="43018"/>
                    <a:pt x="43018" y="0"/>
                    <a:pt x="96083" y="0"/>
                  </a:cubicBezTo>
                  <a:lnTo>
                    <a:pt x="1505307" y="0"/>
                  </a:lnTo>
                  <a:cubicBezTo>
                    <a:pt x="1558372" y="0"/>
                    <a:pt x="1601390" y="43018"/>
                    <a:pt x="1601390" y="96083"/>
                  </a:cubicBezTo>
                  <a:lnTo>
                    <a:pt x="1601390" y="864751"/>
                  </a:lnTo>
                  <a:cubicBezTo>
                    <a:pt x="1601390" y="917816"/>
                    <a:pt x="1558372" y="960834"/>
                    <a:pt x="1505307" y="960834"/>
                  </a:cubicBezTo>
                  <a:lnTo>
                    <a:pt x="96083" y="960834"/>
                  </a:lnTo>
                  <a:cubicBezTo>
                    <a:pt x="43018" y="960834"/>
                    <a:pt x="0" y="917816"/>
                    <a:pt x="0" y="864751"/>
                  </a:cubicBezTo>
                  <a:lnTo>
                    <a:pt x="0" y="96083"/>
                  </a:lnTo>
                  <a:close/>
                </a:path>
              </a:pathLst>
            </a:custGeom>
            <a:grpFill/>
            <a:ln>
              <a:solidFill>
                <a:srgbClr val="0070C0"/>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76732" tIns="176732" rIns="176732" bIns="176732" numCol="1" spcCol="1270" anchor="ctr" anchorCtr="0">
              <a:noAutofit/>
            </a:bodyPr>
            <a:lstStyle/>
            <a:p>
              <a:pPr algn="ctr" defTabSz="1733550">
                <a:lnSpc>
                  <a:spcPct val="90000"/>
                </a:lnSpc>
                <a:spcBef>
                  <a:spcPct val="0"/>
                </a:spcBef>
                <a:spcAft>
                  <a:spcPct val="35000"/>
                </a:spcAft>
              </a:pPr>
              <a:r>
                <a:rPr lang="en-US" sz="1200" dirty="0">
                  <a:solidFill>
                    <a:srgbClr val="002060"/>
                  </a:solidFill>
                </a:rPr>
                <a:t>Executor processes run application code for computations and store data </a:t>
              </a:r>
            </a:p>
          </p:txBody>
        </p:sp>
      </p:grpSp>
      <p:sp>
        <p:nvSpPr>
          <p:cNvPr id="15" name="Rectangle 14">
            <a:extLst>
              <a:ext uri="{FF2B5EF4-FFF2-40B4-BE49-F238E27FC236}">
                <a16:creationId xmlns:a16="http://schemas.microsoft.com/office/drawing/2014/main" id="{8D70C09D-552E-B548-8EDA-787AAEF63A2D}"/>
              </a:ext>
            </a:extLst>
          </p:cNvPr>
          <p:cNvSpPr/>
          <p:nvPr/>
        </p:nvSpPr>
        <p:spPr>
          <a:xfrm>
            <a:off x="583098" y="4679533"/>
            <a:ext cx="4572000" cy="230832"/>
          </a:xfrm>
          <a:prstGeom prst="rect">
            <a:avLst/>
          </a:prstGeom>
        </p:spPr>
        <p:txBody>
          <a:bodyPr>
            <a:spAutoFit/>
          </a:bodyPr>
          <a:lstStyle/>
          <a:p>
            <a:r>
              <a:rPr lang="en-US" sz="900" dirty="0">
                <a:solidFill>
                  <a:srgbClr val="FF0000"/>
                </a:solidFill>
                <a:latin typeface="+mn-lt"/>
              </a:rPr>
              <a:t>Source</a:t>
            </a:r>
            <a:r>
              <a:rPr lang="en-US" sz="900" dirty="0">
                <a:solidFill>
                  <a:srgbClr val="002060"/>
                </a:solidFill>
                <a:latin typeface="+mn-lt"/>
              </a:rPr>
              <a:t>: https://</a:t>
            </a:r>
            <a:r>
              <a:rPr lang="en-US" sz="900" dirty="0" err="1">
                <a:solidFill>
                  <a:srgbClr val="002060"/>
                </a:solidFill>
                <a:latin typeface="+mn-lt"/>
              </a:rPr>
              <a:t>spark.apache.org</a:t>
            </a:r>
            <a:r>
              <a:rPr lang="en-US" sz="900" dirty="0">
                <a:solidFill>
                  <a:srgbClr val="002060"/>
                </a:solidFill>
                <a:latin typeface="+mn-lt"/>
              </a:rPr>
              <a:t>/docs/latest/cluster-</a:t>
            </a:r>
            <a:r>
              <a:rPr lang="en-US" sz="900" dirty="0" err="1">
                <a:solidFill>
                  <a:srgbClr val="002060"/>
                </a:solidFill>
                <a:latin typeface="+mn-lt"/>
              </a:rPr>
              <a:t>overview.html</a:t>
            </a:r>
            <a:endParaRPr lang="en-US" sz="900" dirty="0">
              <a:solidFill>
                <a:srgbClr val="002060"/>
              </a:solidFill>
              <a:latin typeface="+mn-lt"/>
            </a:endParaRPr>
          </a:p>
        </p:txBody>
      </p:sp>
      <p:sp>
        <p:nvSpPr>
          <p:cNvPr id="14" name="Rectangle 13">
            <a:extLst>
              <a:ext uri="{FF2B5EF4-FFF2-40B4-BE49-F238E27FC236}">
                <a16:creationId xmlns:a16="http://schemas.microsoft.com/office/drawing/2014/main" id="{82CC45DC-0980-884D-9600-AE259BF09598}"/>
              </a:ext>
            </a:extLst>
          </p:cNvPr>
          <p:cNvSpPr/>
          <p:nvPr/>
        </p:nvSpPr>
        <p:spPr>
          <a:xfrm>
            <a:off x="2564016" y="3033827"/>
            <a:ext cx="4572000" cy="230832"/>
          </a:xfrm>
          <a:prstGeom prst="rect">
            <a:avLst/>
          </a:prstGeom>
        </p:spPr>
        <p:txBody>
          <a:bodyPr>
            <a:spAutoFit/>
          </a:bodyPr>
          <a:lstStyle/>
          <a:p>
            <a:r>
              <a:rPr lang="en-US" sz="900" dirty="0">
                <a:solidFill>
                  <a:srgbClr val="FF0000"/>
                </a:solidFill>
                <a:latin typeface="+mn-lt"/>
              </a:rPr>
              <a:t>Source for image</a:t>
            </a:r>
            <a:r>
              <a:rPr lang="en-US" sz="900" dirty="0">
                <a:solidFill>
                  <a:srgbClr val="002060"/>
                </a:solidFill>
                <a:latin typeface="+mn-lt"/>
              </a:rPr>
              <a:t>: https://</a:t>
            </a:r>
            <a:r>
              <a:rPr lang="en-US" sz="900" dirty="0" err="1">
                <a:solidFill>
                  <a:srgbClr val="002060"/>
                </a:solidFill>
                <a:latin typeface="+mn-lt"/>
              </a:rPr>
              <a:t>spark.apache.org</a:t>
            </a:r>
            <a:r>
              <a:rPr lang="en-US" sz="900" dirty="0">
                <a:solidFill>
                  <a:srgbClr val="002060"/>
                </a:solidFill>
                <a:latin typeface="+mn-lt"/>
              </a:rPr>
              <a:t>/docs/latest/cluster-</a:t>
            </a:r>
            <a:r>
              <a:rPr lang="en-US" sz="900" dirty="0" err="1">
                <a:solidFill>
                  <a:srgbClr val="002060"/>
                </a:solidFill>
                <a:latin typeface="+mn-lt"/>
              </a:rPr>
              <a:t>overview.html</a:t>
            </a:r>
            <a:endParaRPr lang="en-US" sz="900" dirty="0">
              <a:solidFill>
                <a:srgbClr val="002060"/>
              </a:solidFill>
              <a:latin typeface="+mn-lt"/>
            </a:endParaRPr>
          </a:p>
        </p:txBody>
      </p:sp>
    </p:spTree>
    <p:extLst>
      <p:ext uri="{BB962C8B-B14F-4D97-AF65-F5344CB8AC3E}">
        <p14:creationId xmlns:p14="http://schemas.microsoft.com/office/powerpoint/2010/main" val="214214076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77252B4-09AD-9F4F-AD38-687E9B5CD4C8}"/>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729450" y="1058298"/>
            <a:ext cx="5898284" cy="2073026"/>
          </a:xfrm>
          <a:prstGeom prst="rect">
            <a:avLst/>
          </a:prstGeom>
        </p:spPr>
      </p:pic>
      <p:sp>
        <p:nvSpPr>
          <p:cNvPr id="2" name="Title 1">
            <a:extLst>
              <a:ext uri="{FF2B5EF4-FFF2-40B4-BE49-F238E27FC236}">
                <a16:creationId xmlns:a16="http://schemas.microsoft.com/office/drawing/2014/main" id="{628BBAD3-D33D-D945-B140-8BAFA73F8002}"/>
              </a:ext>
            </a:extLst>
          </p:cNvPr>
          <p:cNvSpPr>
            <a:spLocks noGrp="1"/>
          </p:cNvSpPr>
          <p:nvPr>
            <p:ph type="title"/>
          </p:nvPr>
        </p:nvSpPr>
        <p:spPr/>
        <p:txBody>
          <a:bodyPr/>
          <a:lstStyle/>
          <a:p>
            <a:r>
              <a:rPr lang="en-US" sz="2400" dirty="0">
                <a:solidFill>
                  <a:schemeClr val="accent6">
                    <a:lumMod val="50000"/>
                  </a:schemeClr>
                </a:solidFill>
                <a:latin typeface="+mj-lt"/>
              </a:rPr>
              <a:t>Low level design: Recommendation model</a:t>
            </a:r>
          </a:p>
        </p:txBody>
      </p:sp>
      <p:sp>
        <p:nvSpPr>
          <p:cNvPr id="5" name="Slide Number Placeholder 4">
            <a:extLst>
              <a:ext uri="{FF2B5EF4-FFF2-40B4-BE49-F238E27FC236}">
                <a16:creationId xmlns:a16="http://schemas.microsoft.com/office/drawing/2014/main" id="{C680E98C-2F5E-7A41-ACA7-F1BCDFF4D54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65</a:t>
            </a:fld>
            <a:endParaRPr lang="en"/>
          </a:p>
        </p:txBody>
      </p:sp>
      <p:sp>
        <p:nvSpPr>
          <p:cNvPr id="6" name="Rectangle 5">
            <a:extLst>
              <a:ext uri="{FF2B5EF4-FFF2-40B4-BE49-F238E27FC236}">
                <a16:creationId xmlns:a16="http://schemas.microsoft.com/office/drawing/2014/main" id="{A702B0F2-6C14-5745-AF82-1F1B82259226}"/>
              </a:ext>
            </a:extLst>
          </p:cNvPr>
          <p:cNvSpPr/>
          <p:nvPr/>
        </p:nvSpPr>
        <p:spPr>
          <a:xfrm>
            <a:off x="729450" y="3292912"/>
            <a:ext cx="3291221" cy="338554"/>
          </a:xfrm>
          <a:prstGeom prst="rect">
            <a:avLst/>
          </a:prstGeom>
        </p:spPr>
        <p:txBody>
          <a:bodyPr wrap="square">
            <a:spAutoFit/>
          </a:bodyPr>
          <a:lstStyle/>
          <a:p>
            <a:r>
              <a:rPr lang="en-US" sz="800" dirty="0">
                <a:solidFill>
                  <a:srgbClr val="FF0000"/>
                </a:solidFill>
                <a:latin typeface="+mn-lt"/>
                <a:hlinkClick r:id="rId4">
                  <a:extLst>
                    <a:ext uri="{A12FA001-AC4F-418D-AE19-62706E023703}">
                      <ahyp:hlinkClr xmlns:ahyp="http://schemas.microsoft.com/office/drawing/2018/hyperlinkcolor" val="tx"/>
                    </a:ext>
                  </a:extLst>
                </a:hlinkClick>
              </a:rPr>
              <a:t>Source for image:</a:t>
            </a:r>
            <a:r>
              <a:rPr lang="en-US" sz="800" dirty="0">
                <a:solidFill>
                  <a:srgbClr val="263238"/>
                </a:solidFill>
                <a:latin typeface="+mn-lt"/>
                <a:hlinkClick r:id="rId4">
                  <a:extLst>
                    <a:ext uri="{A12FA001-AC4F-418D-AE19-62706E023703}">
                      <ahyp:hlinkClr xmlns:ahyp="http://schemas.microsoft.com/office/drawing/2018/hyperlinkcolor" val="tx"/>
                    </a:ext>
                  </a:extLst>
                </a:hlinkClick>
              </a:rPr>
              <a:t> </a:t>
            </a:r>
            <a:r>
              <a:rPr lang="en-US" sz="800" dirty="0">
                <a:solidFill>
                  <a:srgbClr val="002060"/>
                </a:solidFill>
                <a:latin typeface="+mn-lt"/>
                <a:hlinkClick r:id="rId4">
                  <a:extLst>
                    <a:ext uri="{A12FA001-AC4F-418D-AE19-62706E023703}">
                      <ahyp:hlinkClr xmlns:ahyp="http://schemas.microsoft.com/office/drawing/2018/hyperlinkcolor" val="tx"/>
                    </a:ext>
                  </a:extLst>
                </a:hlinkClick>
              </a:rPr>
              <a:t>https://medium.com/@m_n_malaeb/recall-and-precision-at-k-for-recommender-systems-618483226c54</a:t>
            </a:r>
            <a:endParaRPr lang="en-US" sz="800" dirty="0">
              <a:solidFill>
                <a:srgbClr val="002060"/>
              </a:solidFill>
              <a:latin typeface="+mn-lt"/>
            </a:endParaRPr>
          </a:p>
        </p:txBody>
      </p:sp>
      <p:sp>
        <p:nvSpPr>
          <p:cNvPr id="10" name="Rectangular Callout 9">
            <a:extLst>
              <a:ext uri="{FF2B5EF4-FFF2-40B4-BE49-F238E27FC236}">
                <a16:creationId xmlns:a16="http://schemas.microsoft.com/office/drawing/2014/main" id="{869193A6-7936-0342-B080-C4AA35325225}"/>
              </a:ext>
            </a:extLst>
          </p:cNvPr>
          <p:cNvSpPr/>
          <p:nvPr/>
        </p:nvSpPr>
        <p:spPr>
          <a:xfrm>
            <a:off x="5668208" y="2849637"/>
            <a:ext cx="3059206" cy="1773829"/>
          </a:xfrm>
          <a:prstGeom prst="wedgeRectCallout">
            <a:avLst>
              <a:gd name="adj1" fmla="val -156877"/>
              <a:gd name="adj2" fmla="val -47421"/>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screenshot of a cell phone&#13;&#10;&#13;&#10;Description automatically generated">
            <a:extLst>
              <a:ext uri="{FF2B5EF4-FFF2-40B4-BE49-F238E27FC236}">
                <a16:creationId xmlns:a16="http://schemas.microsoft.com/office/drawing/2014/main" id="{9F91561F-7230-A945-87A7-4704CF1D380B}"/>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5668208" y="2805825"/>
            <a:ext cx="3059206" cy="1861455"/>
          </a:xfrm>
          <a:prstGeom prst="rect">
            <a:avLst/>
          </a:prstGeom>
          <a:ln>
            <a:solidFill>
              <a:srgbClr val="0070C0"/>
            </a:solidFill>
          </a:ln>
        </p:spPr>
      </p:pic>
      <p:sp>
        <p:nvSpPr>
          <p:cNvPr id="11" name="Rectangle 10">
            <a:extLst>
              <a:ext uri="{FF2B5EF4-FFF2-40B4-BE49-F238E27FC236}">
                <a16:creationId xmlns:a16="http://schemas.microsoft.com/office/drawing/2014/main" id="{EAC5099D-75AC-A648-9E93-78CD94006279}"/>
              </a:ext>
            </a:extLst>
          </p:cNvPr>
          <p:cNvSpPr/>
          <p:nvPr/>
        </p:nvSpPr>
        <p:spPr>
          <a:xfrm>
            <a:off x="5711911" y="4706037"/>
            <a:ext cx="2971800" cy="215444"/>
          </a:xfrm>
          <a:prstGeom prst="rect">
            <a:avLst/>
          </a:prstGeom>
        </p:spPr>
        <p:txBody>
          <a:bodyPr wrap="square">
            <a:spAutoFit/>
          </a:bodyPr>
          <a:lstStyle/>
          <a:p>
            <a:pPr fontAlgn="base"/>
            <a:r>
              <a:rPr lang="en-US" sz="800" dirty="0">
                <a:solidFill>
                  <a:srgbClr val="FF0000"/>
                </a:solidFill>
                <a:latin typeface="+mn-lt"/>
              </a:rPr>
              <a:t>Source for image</a:t>
            </a:r>
            <a:r>
              <a:rPr lang="en-US" sz="800" dirty="0">
                <a:solidFill>
                  <a:srgbClr val="323232"/>
                </a:solidFill>
                <a:latin typeface="+mn-lt"/>
              </a:rPr>
              <a:t>:</a:t>
            </a:r>
            <a:r>
              <a:rPr lang="en-US" sz="800" dirty="0">
                <a:solidFill>
                  <a:srgbClr val="002060"/>
                </a:solidFill>
                <a:latin typeface="+mn-lt"/>
              </a:rPr>
              <a:t> Apache Spark Implementation on IBM z/OS  </a:t>
            </a:r>
          </a:p>
        </p:txBody>
      </p:sp>
    </p:spTree>
    <p:extLst>
      <p:ext uri="{BB962C8B-B14F-4D97-AF65-F5344CB8AC3E}">
        <p14:creationId xmlns:p14="http://schemas.microsoft.com/office/powerpoint/2010/main" val="235416342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gradFill flip="none" rotWithShape="1">
          <a:gsLst>
            <a:gs pos="24000">
              <a:schemeClr val="accent2">
                <a:lumMod val="40000"/>
                <a:lumOff val="60000"/>
              </a:schemeClr>
            </a:gs>
            <a:gs pos="58000">
              <a:schemeClr val="accent2">
                <a:lumMod val="95000"/>
                <a:lumOff val="5000"/>
              </a:schemeClr>
            </a:gs>
            <a:gs pos="100000">
              <a:schemeClr val="accent2">
                <a:lumMod val="60000"/>
              </a:schemeClr>
            </a:gs>
          </a:gsLst>
          <a:path path="circle">
            <a:fillToRect l="50000" t="130000" r="50000" b="-30000"/>
          </a:path>
          <a:tileRect/>
        </a:gra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BFEAE62-E69C-0B4F-9104-7E04DC64D37A}"/>
              </a:ext>
            </a:extLst>
          </p:cNvPr>
          <p:cNvSpPr>
            <a:spLocks noGrp="1"/>
          </p:cNvSpPr>
          <p:nvPr>
            <p:ph type="title"/>
          </p:nvPr>
        </p:nvSpPr>
        <p:spPr>
          <a:xfrm>
            <a:off x="729450" y="1322450"/>
            <a:ext cx="7688400" cy="705133"/>
          </a:xfrm>
          <a:ln>
            <a:solidFill>
              <a:schemeClr val="bg1"/>
            </a:solidFill>
          </a:ln>
        </p:spPr>
        <p:txBody>
          <a:bodyPr anchor="t"/>
          <a:lstStyle/>
          <a:p>
            <a:r>
              <a:rPr lang="en-US" sz="2800" dirty="0">
                <a:solidFill>
                  <a:schemeClr val="bg1"/>
                </a:solidFill>
                <a:latin typeface="+mj-lt"/>
              </a:rPr>
              <a:t>Project roadmap</a:t>
            </a:r>
            <a:endParaRPr lang="en-US" sz="2400" dirty="0">
              <a:solidFill>
                <a:schemeClr val="bg1"/>
              </a:solidFill>
              <a:latin typeface="+mj-lt"/>
            </a:endParaRPr>
          </a:p>
        </p:txBody>
      </p:sp>
      <p:sp>
        <p:nvSpPr>
          <p:cNvPr id="2" name="Slide Number Placeholder 1">
            <a:extLst>
              <a:ext uri="{FF2B5EF4-FFF2-40B4-BE49-F238E27FC236}">
                <a16:creationId xmlns:a16="http://schemas.microsoft.com/office/drawing/2014/main" id="{9209AAD6-8970-C747-B7E1-4E62E1AE9E92}"/>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FFFFFF"/>
                </a:solidFill>
                <a:effectLst/>
                <a:uLnTx/>
                <a:uFillTx/>
                <a:latin typeface="Lato"/>
                <a:sym typeface="Lato"/>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66</a:t>
            </a:fld>
            <a:endParaRPr kumimoji="0" lang="en" sz="1000" b="0" i="0" u="none" strike="noStrike" kern="0" cap="none" spc="0" normalizeH="0" baseline="0" noProof="0">
              <a:ln>
                <a:noFill/>
              </a:ln>
              <a:solidFill>
                <a:srgbClr val="FFFFFF"/>
              </a:solidFill>
              <a:effectLst/>
              <a:uLnTx/>
              <a:uFillTx/>
              <a:latin typeface="Lato"/>
              <a:sym typeface="Lato"/>
            </a:endParaRPr>
          </a:p>
        </p:txBody>
      </p:sp>
    </p:spTree>
    <p:extLst>
      <p:ext uri="{BB962C8B-B14F-4D97-AF65-F5344CB8AC3E}">
        <p14:creationId xmlns:p14="http://schemas.microsoft.com/office/powerpoint/2010/main" val="38396817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8BBAD3-D33D-D945-B140-8BAFA73F8002}"/>
              </a:ext>
            </a:extLst>
          </p:cNvPr>
          <p:cNvSpPr>
            <a:spLocks noGrp="1"/>
          </p:cNvSpPr>
          <p:nvPr>
            <p:ph type="title"/>
          </p:nvPr>
        </p:nvSpPr>
        <p:spPr>
          <a:xfrm>
            <a:off x="727650" y="330662"/>
            <a:ext cx="7688700" cy="637885"/>
          </a:xfrm>
        </p:spPr>
        <p:txBody>
          <a:bodyPr/>
          <a:lstStyle/>
          <a:p>
            <a:r>
              <a:rPr lang="en-US" dirty="0">
                <a:solidFill>
                  <a:schemeClr val="accent6">
                    <a:lumMod val="50000"/>
                  </a:schemeClr>
                </a:solidFill>
                <a:latin typeface="+mj-lt"/>
              </a:rPr>
              <a:t>High level road map</a:t>
            </a:r>
            <a:br>
              <a:rPr lang="en-US" dirty="0">
                <a:solidFill>
                  <a:schemeClr val="accent6">
                    <a:lumMod val="50000"/>
                  </a:schemeClr>
                </a:solidFill>
                <a:latin typeface="+mj-lt"/>
              </a:rPr>
            </a:br>
            <a:br>
              <a:rPr lang="en-US" dirty="0">
                <a:latin typeface="+mj-lt"/>
              </a:rPr>
            </a:br>
            <a:endParaRPr lang="en-US" dirty="0">
              <a:latin typeface="+mj-lt"/>
            </a:endParaRPr>
          </a:p>
        </p:txBody>
      </p:sp>
      <p:sp>
        <p:nvSpPr>
          <p:cNvPr id="5" name="Slide Number Placeholder 4">
            <a:extLst>
              <a:ext uri="{FF2B5EF4-FFF2-40B4-BE49-F238E27FC236}">
                <a16:creationId xmlns:a16="http://schemas.microsoft.com/office/drawing/2014/main" id="{FE73E1A8-187F-7A4B-8B45-E1A644BE2158}"/>
              </a:ext>
            </a:extLst>
          </p:cNvPr>
          <p:cNvSpPr>
            <a:spLocks noGrp="1"/>
          </p:cNvSpPr>
          <p:nvPr>
            <p:ph type="sldNum" idx="12"/>
          </p:nvPr>
        </p:nvSpPr>
        <p:spPr/>
        <p:txBody>
          <a:bodyPr/>
          <a:lstStyle/>
          <a:p>
            <a:pPr marL="0" marR="0" lvl="0" indent="0" algn="r" defTabSz="914378"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a:ln>
                  <a:noFill/>
                </a:ln>
                <a:solidFill>
                  <a:srgbClr val="595959"/>
                </a:solidFill>
                <a:effectLst/>
                <a:uLnTx/>
                <a:uFillTx/>
                <a:latin typeface="Lato"/>
                <a:sym typeface="Lato"/>
              </a:rPr>
              <a:pPr marL="0" marR="0" lvl="0" indent="0" algn="r" defTabSz="914378" rtl="0" eaLnBrk="1" fontAlgn="auto" latinLnBrk="0" hangingPunct="1">
                <a:lnSpc>
                  <a:spcPct val="100000"/>
                </a:lnSpc>
                <a:spcBef>
                  <a:spcPts val="0"/>
                </a:spcBef>
                <a:spcAft>
                  <a:spcPts val="0"/>
                </a:spcAft>
                <a:buClr>
                  <a:srgbClr val="000000"/>
                </a:buClr>
                <a:buSzTx/>
                <a:buFont typeface="Arial"/>
                <a:buNone/>
                <a:tabLst/>
                <a:defRPr/>
              </a:pPr>
              <a:t>67</a:t>
            </a:fld>
            <a:endParaRPr kumimoji="0" lang="en" sz="1000" b="0" i="0" u="none" strike="noStrike" kern="0" cap="none" spc="0" normalizeH="0" baseline="0" noProof="0">
              <a:ln>
                <a:noFill/>
              </a:ln>
              <a:solidFill>
                <a:srgbClr val="595959"/>
              </a:solidFill>
              <a:effectLst/>
              <a:uLnTx/>
              <a:uFillTx/>
              <a:latin typeface="Lato"/>
              <a:sym typeface="Lato"/>
            </a:endParaRPr>
          </a:p>
        </p:txBody>
      </p:sp>
      <p:graphicFrame>
        <p:nvGraphicFramePr>
          <p:cNvPr id="9" name="Chart 8">
            <a:extLst>
              <a:ext uri="{FF2B5EF4-FFF2-40B4-BE49-F238E27FC236}">
                <a16:creationId xmlns:a16="http://schemas.microsoft.com/office/drawing/2014/main" id="{22A0B755-7E51-47D4-81F3-B725E829ED24}"/>
              </a:ext>
            </a:extLst>
          </p:cNvPr>
          <p:cNvGraphicFramePr>
            <a:graphicFrameLocks/>
          </p:cNvGraphicFramePr>
          <p:nvPr/>
        </p:nvGraphicFramePr>
        <p:xfrm>
          <a:off x="297180" y="649605"/>
          <a:ext cx="8549640" cy="3844290"/>
        </p:xfrm>
        <a:graphic>
          <a:graphicData uri="http://schemas.openxmlformats.org/drawingml/2006/chart">
            <c:chart xmlns:c="http://schemas.openxmlformats.org/drawingml/2006/chart" xmlns:r="http://schemas.openxmlformats.org/officeDocument/2006/relationships" r:id="rId3"/>
          </a:graphicData>
        </a:graphic>
      </p:graphicFrame>
      <p:sp>
        <p:nvSpPr>
          <p:cNvPr id="3" name="TextBox 2">
            <a:extLst>
              <a:ext uri="{FF2B5EF4-FFF2-40B4-BE49-F238E27FC236}">
                <a16:creationId xmlns:a16="http://schemas.microsoft.com/office/drawing/2014/main" id="{3F95055C-BE1C-594B-8B7C-1A67FE3D8673}"/>
              </a:ext>
            </a:extLst>
          </p:cNvPr>
          <p:cNvSpPr txBox="1"/>
          <p:nvPr/>
        </p:nvSpPr>
        <p:spPr>
          <a:xfrm>
            <a:off x="369795" y="4370784"/>
            <a:ext cx="5298141"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2060"/>
                </a:solidFill>
                <a:effectLst/>
                <a:uLnTx/>
                <a:uFillTx/>
                <a:latin typeface="Cambria" panose="02040503050406030204"/>
                <a:cs typeface="Arial"/>
                <a:sym typeface="Arial"/>
              </a:rPr>
              <a:t>Note: Numbers in the boxes signify number of days </a:t>
            </a:r>
          </a:p>
        </p:txBody>
      </p:sp>
    </p:spTree>
    <p:extLst>
      <p:ext uri="{BB962C8B-B14F-4D97-AF65-F5344CB8AC3E}">
        <p14:creationId xmlns:p14="http://schemas.microsoft.com/office/powerpoint/2010/main" val="145650839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8BBAD3-D33D-D945-B140-8BAFA73F8002}"/>
              </a:ext>
            </a:extLst>
          </p:cNvPr>
          <p:cNvSpPr>
            <a:spLocks noGrp="1"/>
          </p:cNvSpPr>
          <p:nvPr>
            <p:ph type="title"/>
          </p:nvPr>
        </p:nvSpPr>
        <p:spPr>
          <a:xfrm>
            <a:off x="369786" y="129240"/>
            <a:ext cx="7688700" cy="637885"/>
          </a:xfrm>
        </p:spPr>
        <p:txBody>
          <a:bodyPr/>
          <a:lstStyle/>
          <a:p>
            <a:r>
              <a:rPr lang="en-US" dirty="0">
                <a:solidFill>
                  <a:schemeClr val="accent6">
                    <a:lumMod val="50000"/>
                  </a:schemeClr>
                </a:solidFill>
              </a:rPr>
              <a:t>High level road map</a:t>
            </a:r>
            <a:br>
              <a:rPr lang="en-US" dirty="0">
                <a:solidFill>
                  <a:schemeClr val="accent6">
                    <a:lumMod val="50000"/>
                  </a:schemeClr>
                </a:solidFill>
              </a:rPr>
            </a:br>
            <a:br>
              <a:rPr lang="en-US" dirty="0"/>
            </a:br>
            <a:endParaRPr lang="en-US" dirty="0"/>
          </a:p>
        </p:txBody>
      </p:sp>
      <p:sp>
        <p:nvSpPr>
          <p:cNvPr id="5" name="Slide Number Placeholder 4">
            <a:extLst>
              <a:ext uri="{FF2B5EF4-FFF2-40B4-BE49-F238E27FC236}">
                <a16:creationId xmlns:a16="http://schemas.microsoft.com/office/drawing/2014/main" id="{FE73E1A8-187F-7A4B-8B45-E1A644BE2158}"/>
              </a:ext>
            </a:extLst>
          </p:cNvPr>
          <p:cNvSpPr>
            <a:spLocks noGrp="1"/>
          </p:cNvSpPr>
          <p:nvPr>
            <p:ph type="sldNum" idx="12"/>
          </p:nvPr>
        </p:nvSpPr>
        <p:spPr/>
        <p:txBody>
          <a:bodyPr/>
          <a:lstStyle/>
          <a:p>
            <a:pPr marL="0" marR="0" lvl="0" indent="0" algn="r" defTabSz="914378"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a:ln>
                  <a:noFill/>
                </a:ln>
                <a:solidFill>
                  <a:srgbClr val="595959"/>
                </a:solidFill>
                <a:effectLst/>
                <a:uLnTx/>
                <a:uFillTx/>
                <a:latin typeface="Lato"/>
                <a:sym typeface="Lato"/>
              </a:rPr>
              <a:pPr marL="0" marR="0" lvl="0" indent="0" algn="r" defTabSz="914378" rtl="0" eaLnBrk="1" fontAlgn="auto" latinLnBrk="0" hangingPunct="1">
                <a:lnSpc>
                  <a:spcPct val="100000"/>
                </a:lnSpc>
                <a:spcBef>
                  <a:spcPts val="0"/>
                </a:spcBef>
                <a:spcAft>
                  <a:spcPts val="0"/>
                </a:spcAft>
                <a:buClr>
                  <a:srgbClr val="000000"/>
                </a:buClr>
                <a:buSzTx/>
                <a:buFont typeface="Arial"/>
                <a:buNone/>
                <a:tabLst/>
                <a:defRPr/>
              </a:pPr>
              <a:t>68</a:t>
            </a:fld>
            <a:endParaRPr kumimoji="0" lang="en" sz="1000" b="0" i="0" u="none" strike="noStrike" kern="0" cap="none" spc="0" normalizeH="0" baseline="0" noProof="0">
              <a:ln>
                <a:noFill/>
              </a:ln>
              <a:solidFill>
                <a:srgbClr val="595959"/>
              </a:solidFill>
              <a:effectLst/>
              <a:uLnTx/>
              <a:uFillTx/>
              <a:latin typeface="Lato"/>
              <a:sym typeface="Lato"/>
            </a:endParaRPr>
          </a:p>
        </p:txBody>
      </p:sp>
      <p:pic>
        <p:nvPicPr>
          <p:cNvPr id="6" name="Picture 5" descr="A screenshot of a cell phone&#10;&#10;Description automatically generated">
            <a:extLst>
              <a:ext uri="{FF2B5EF4-FFF2-40B4-BE49-F238E27FC236}">
                <a16:creationId xmlns:a16="http://schemas.microsoft.com/office/drawing/2014/main" id="{6C49E1B1-5248-4C19-B4DB-218863F06BF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83488"/>
            <a:ext cx="9144000" cy="4711700"/>
          </a:xfrm>
          <a:prstGeom prst="rect">
            <a:avLst/>
          </a:prstGeom>
          <a:solidFill>
            <a:schemeClr val="accent2">
              <a:lumMod val="60000"/>
              <a:lumOff val="40000"/>
            </a:schemeClr>
          </a:solidFill>
        </p:spPr>
      </p:pic>
      <p:sp>
        <p:nvSpPr>
          <p:cNvPr id="3" name="TextBox 2">
            <a:extLst>
              <a:ext uri="{FF2B5EF4-FFF2-40B4-BE49-F238E27FC236}">
                <a16:creationId xmlns:a16="http://schemas.microsoft.com/office/drawing/2014/main" id="{47DC7547-B892-8D4B-946E-9347D129C8C1}"/>
              </a:ext>
            </a:extLst>
          </p:cNvPr>
          <p:cNvSpPr txBox="1"/>
          <p:nvPr/>
        </p:nvSpPr>
        <p:spPr>
          <a:xfrm>
            <a:off x="423582" y="4749851"/>
            <a:ext cx="4531659"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FF0000"/>
                </a:solidFill>
                <a:effectLst/>
                <a:uLnTx/>
                <a:uFillTx/>
                <a:latin typeface="Cambria" panose="02040503050406030204"/>
                <a:cs typeface="Arial"/>
                <a:sym typeface="Arial"/>
              </a:rPr>
              <a:t>Source</a:t>
            </a:r>
            <a:r>
              <a:rPr kumimoji="0" lang="en-US" sz="1000" b="0" i="0" u="none" strike="noStrike" kern="0" cap="none" spc="0" normalizeH="0" baseline="0" noProof="0" dirty="0">
                <a:ln>
                  <a:noFill/>
                </a:ln>
                <a:solidFill>
                  <a:srgbClr val="000000"/>
                </a:solidFill>
                <a:effectLst/>
                <a:uLnTx/>
                <a:uFillTx/>
                <a:latin typeface="Cambria" panose="02040503050406030204"/>
                <a:cs typeface="Arial"/>
                <a:sym typeface="Arial"/>
              </a:rPr>
              <a:t>: Diagram created from </a:t>
            </a:r>
            <a:r>
              <a:rPr kumimoji="0" lang="en-US" sz="1000" b="0" i="0" u="none" strike="noStrike" kern="0" cap="none" spc="0" normalizeH="0" baseline="0" noProof="0" dirty="0" err="1">
                <a:ln>
                  <a:noFill/>
                </a:ln>
                <a:solidFill>
                  <a:srgbClr val="000000"/>
                </a:solidFill>
                <a:effectLst/>
                <a:uLnTx/>
                <a:uFillTx/>
                <a:latin typeface="Cambria" panose="02040503050406030204"/>
                <a:cs typeface="Arial"/>
                <a:sym typeface="Arial"/>
              </a:rPr>
              <a:t>vizzlo.com</a:t>
            </a:r>
            <a:endParaRPr kumimoji="0" lang="en-US" sz="1000" b="0" i="0" u="none" strike="noStrike" kern="0" cap="none" spc="0" normalizeH="0" baseline="0" noProof="0" dirty="0">
              <a:ln>
                <a:noFill/>
              </a:ln>
              <a:solidFill>
                <a:srgbClr val="000000"/>
              </a:solidFill>
              <a:effectLst/>
              <a:uLnTx/>
              <a:uFillTx/>
              <a:latin typeface="Cambria" panose="02040503050406030204"/>
              <a:cs typeface="Arial"/>
              <a:sym typeface="Arial"/>
            </a:endParaRPr>
          </a:p>
        </p:txBody>
      </p:sp>
    </p:spTree>
    <p:extLst>
      <p:ext uri="{BB962C8B-B14F-4D97-AF65-F5344CB8AC3E}">
        <p14:creationId xmlns:p14="http://schemas.microsoft.com/office/powerpoint/2010/main" val="8931470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gradFill flip="none" rotWithShape="1">
          <a:gsLst>
            <a:gs pos="24000">
              <a:schemeClr val="accent2">
                <a:lumMod val="40000"/>
                <a:lumOff val="60000"/>
              </a:schemeClr>
            </a:gs>
            <a:gs pos="58000">
              <a:schemeClr val="accent2">
                <a:lumMod val="95000"/>
                <a:lumOff val="5000"/>
              </a:schemeClr>
            </a:gs>
            <a:gs pos="100000">
              <a:schemeClr val="accent2">
                <a:lumMod val="60000"/>
              </a:schemeClr>
            </a:gs>
          </a:gsLst>
          <a:path path="circle">
            <a:fillToRect l="50000" t="130000" r="50000" b="-30000"/>
          </a:path>
          <a:tileRect/>
        </a:gra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BFEAE62-E69C-0B4F-9104-7E04DC64D37A}"/>
              </a:ext>
            </a:extLst>
          </p:cNvPr>
          <p:cNvSpPr>
            <a:spLocks noGrp="1"/>
          </p:cNvSpPr>
          <p:nvPr>
            <p:ph type="title"/>
          </p:nvPr>
        </p:nvSpPr>
        <p:spPr>
          <a:xfrm>
            <a:off x="729450" y="1322450"/>
            <a:ext cx="7688400" cy="705133"/>
          </a:xfrm>
          <a:ln>
            <a:solidFill>
              <a:schemeClr val="bg1"/>
            </a:solidFill>
          </a:ln>
        </p:spPr>
        <p:txBody>
          <a:bodyPr anchor="t"/>
          <a:lstStyle/>
          <a:p>
            <a:r>
              <a:rPr lang="en-US" sz="2800" dirty="0">
                <a:solidFill>
                  <a:schemeClr val="bg1"/>
                </a:solidFill>
                <a:latin typeface="+mj-lt"/>
              </a:rPr>
              <a:t>Test Plan and Release metrics</a:t>
            </a:r>
            <a:endParaRPr lang="en-US" sz="2400" dirty="0">
              <a:solidFill>
                <a:schemeClr val="bg1"/>
              </a:solidFill>
              <a:latin typeface="+mj-lt"/>
            </a:endParaRPr>
          </a:p>
        </p:txBody>
      </p:sp>
      <p:sp>
        <p:nvSpPr>
          <p:cNvPr id="5" name="TextBox 4">
            <a:extLst>
              <a:ext uri="{FF2B5EF4-FFF2-40B4-BE49-F238E27FC236}">
                <a16:creationId xmlns:a16="http://schemas.microsoft.com/office/drawing/2014/main" id="{6AF041CC-0EE7-7D4A-859E-2E36F1C410EF}"/>
              </a:ext>
            </a:extLst>
          </p:cNvPr>
          <p:cNvSpPr txBox="1"/>
          <p:nvPr/>
        </p:nvSpPr>
        <p:spPr>
          <a:xfrm>
            <a:off x="729450" y="2207383"/>
            <a:ext cx="4428876" cy="1420197"/>
          </a:xfrm>
          <a:prstGeom prst="rect">
            <a:avLst/>
          </a:prstGeom>
          <a:noFill/>
        </p:spPr>
        <p:txBody>
          <a:bodyPr wrap="square" rtlCol="0">
            <a:spAutoFit/>
          </a:bodyPr>
          <a:lstStyle/>
          <a:p>
            <a:pPr marL="0" marR="0" lvl="0" indent="0" algn="l" defTabSz="914400" rtl="0" eaLnBrk="1" fontAlgn="base" latinLnBrk="0" hangingPunct="1">
              <a:lnSpc>
                <a:spcPct val="150000"/>
              </a:lnSpc>
              <a:spcBef>
                <a:spcPts val="0"/>
              </a:spcBef>
              <a:spcAft>
                <a:spcPts val="0"/>
              </a:spcAft>
              <a:buClr>
                <a:srgbClr val="000000"/>
              </a:buClr>
              <a:buSzTx/>
              <a:buFont typeface="Arial"/>
              <a:buNone/>
              <a:tabLst/>
              <a:defRPr/>
            </a:pPr>
            <a:endParaRPr kumimoji="0" lang="en-US" sz="2000" b="0" i="0" u="none" strike="noStrike" kern="0" cap="none" spc="0" normalizeH="0" baseline="0" noProof="0" dirty="0">
              <a:ln>
                <a:noFill/>
              </a:ln>
              <a:solidFill>
                <a:srgbClr val="FFFFFF"/>
              </a:solidFill>
              <a:effectLst/>
              <a:uLnTx/>
              <a:uFillTx/>
              <a:latin typeface="Cambria" panose="02040503050406030204"/>
              <a:cs typeface="Arial"/>
              <a:sym typeface="Arial"/>
            </a:endParaRPr>
          </a:p>
          <a:p>
            <a:pPr marL="285750" marR="0" lvl="0" indent="-285750" algn="l" defTabSz="914400" rtl="0" eaLnBrk="1" fontAlgn="base" latinLnBrk="0" hangingPunct="1">
              <a:lnSpc>
                <a:spcPct val="150000"/>
              </a:lnSpc>
              <a:spcBef>
                <a:spcPts val="0"/>
              </a:spcBef>
              <a:spcAft>
                <a:spcPts val="0"/>
              </a:spcAft>
              <a:buClr>
                <a:srgbClr val="000000"/>
              </a:buClr>
              <a:buSzTx/>
              <a:buFont typeface="Wingdings" pitchFamily="2" charset="2"/>
              <a:buChar char="Ø"/>
              <a:tabLst/>
              <a:defRPr/>
            </a:pPr>
            <a:r>
              <a:rPr kumimoji="0" lang="en-US" sz="2000" b="0" i="0" u="none" strike="noStrike" kern="0" cap="none" spc="0" normalizeH="0" baseline="0" noProof="0" dirty="0">
                <a:ln>
                  <a:noFill/>
                </a:ln>
                <a:solidFill>
                  <a:srgbClr val="FFFFFF"/>
                </a:solidFill>
                <a:effectLst/>
                <a:uLnTx/>
                <a:uFillTx/>
                <a:latin typeface="Cambria" panose="02040503050406030204"/>
                <a:cs typeface="Arial"/>
                <a:sym typeface="Arial"/>
              </a:rPr>
              <a:t>Test Plan</a:t>
            </a:r>
          </a:p>
          <a:p>
            <a:pPr marL="285750" marR="0" lvl="0" indent="-285750" algn="l" defTabSz="914400" rtl="0" eaLnBrk="1" fontAlgn="base" latinLnBrk="0" hangingPunct="1">
              <a:lnSpc>
                <a:spcPct val="150000"/>
              </a:lnSpc>
              <a:spcBef>
                <a:spcPts val="0"/>
              </a:spcBef>
              <a:spcAft>
                <a:spcPts val="0"/>
              </a:spcAft>
              <a:buClr>
                <a:srgbClr val="000000"/>
              </a:buClr>
              <a:buSzTx/>
              <a:buFont typeface="Wingdings" pitchFamily="2" charset="2"/>
              <a:buChar char="Ø"/>
              <a:tabLst/>
              <a:defRPr/>
            </a:pPr>
            <a:r>
              <a:rPr kumimoji="0" lang="en-US" sz="2000" b="0" i="0" u="none" strike="noStrike" kern="0" cap="none" spc="0" normalizeH="0" baseline="0" noProof="0" dirty="0">
                <a:ln>
                  <a:noFill/>
                </a:ln>
                <a:solidFill>
                  <a:srgbClr val="FFFFFF"/>
                </a:solidFill>
                <a:effectLst/>
                <a:uLnTx/>
                <a:uFillTx/>
                <a:latin typeface="Cambria" panose="02040503050406030204"/>
                <a:cs typeface="Arial"/>
                <a:sym typeface="Arial"/>
              </a:rPr>
              <a:t>Release Metrics</a:t>
            </a:r>
          </a:p>
        </p:txBody>
      </p:sp>
      <p:sp>
        <p:nvSpPr>
          <p:cNvPr id="3" name="Slide Number Placeholder 2">
            <a:extLst>
              <a:ext uri="{FF2B5EF4-FFF2-40B4-BE49-F238E27FC236}">
                <a16:creationId xmlns:a16="http://schemas.microsoft.com/office/drawing/2014/main" id="{2E8E77EA-F300-7544-BE42-88D158C6DD25}"/>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FFFFFF"/>
                </a:solidFill>
                <a:effectLst/>
                <a:uLnTx/>
                <a:uFillTx/>
                <a:latin typeface="Lato"/>
                <a:sym typeface="Lato"/>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69</a:t>
            </a:fld>
            <a:endParaRPr kumimoji="0" lang="en" sz="1000" b="0" i="0" u="none" strike="noStrike" kern="0" cap="none" spc="0" normalizeH="0" baseline="0" noProof="0">
              <a:ln>
                <a:noFill/>
              </a:ln>
              <a:solidFill>
                <a:srgbClr val="FFFFFF"/>
              </a:solidFill>
              <a:effectLst/>
              <a:uLnTx/>
              <a:uFillTx/>
              <a:latin typeface="Lato"/>
              <a:sym typeface="Lato"/>
            </a:endParaRPr>
          </a:p>
        </p:txBody>
      </p:sp>
    </p:spTree>
    <p:extLst>
      <p:ext uri="{BB962C8B-B14F-4D97-AF65-F5344CB8AC3E}">
        <p14:creationId xmlns:p14="http://schemas.microsoft.com/office/powerpoint/2010/main" val="39601492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28C521-AD63-C047-AC77-808B57190EC7}"/>
              </a:ext>
            </a:extLst>
          </p:cNvPr>
          <p:cNvSpPr>
            <a:spLocks noGrp="1"/>
          </p:cNvSpPr>
          <p:nvPr>
            <p:ph type="title"/>
          </p:nvPr>
        </p:nvSpPr>
        <p:spPr/>
        <p:txBody>
          <a:bodyPr/>
          <a:lstStyle/>
          <a:p>
            <a:r>
              <a:rPr lang="en-US" b="0" dirty="0">
                <a:solidFill>
                  <a:schemeClr val="accent6">
                    <a:lumMod val="50000"/>
                  </a:schemeClr>
                </a:solidFill>
                <a:latin typeface="+mj-lt"/>
              </a:rPr>
              <a:t>Business description: Current analytics workflow </a:t>
            </a:r>
          </a:p>
        </p:txBody>
      </p:sp>
      <p:sp>
        <p:nvSpPr>
          <p:cNvPr id="4" name="Text Placeholder 3">
            <a:extLst>
              <a:ext uri="{FF2B5EF4-FFF2-40B4-BE49-F238E27FC236}">
                <a16:creationId xmlns:a16="http://schemas.microsoft.com/office/drawing/2014/main" id="{BE170C26-57FA-AD44-98B1-81660A79D372}"/>
              </a:ext>
            </a:extLst>
          </p:cNvPr>
          <p:cNvSpPr>
            <a:spLocks noGrp="1"/>
          </p:cNvSpPr>
          <p:nvPr>
            <p:ph type="body" idx="1"/>
          </p:nvPr>
        </p:nvSpPr>
        <p:spPr>
          <a:xfrm>
            <a:off x="660560" y="1077838"/>
            <a:ext cx="7822879" cy="1530464"/>
          </a:xfrm>
        </p:spPr>
        <p:txBody>
          <a:bodyPr/>
          <a:lstStyle/>
          <a:p>
            <a:pPr marL="133350" lvl="0" indent="0">
              <a:lnSpc>
                <a:spcPct val="100000"/>
              </a:lnSpc>
              <a:buSzPts val="1500"/>
              <a:buNone/>
            </a:pPr>
            <a:r>
              <a:rPr lang="en-US" sz="1200" dirty="0">
                <a:solidFill>
                  <a:srgbClr val="002060"/>
                </a:solidFill>
                <a:latin typeface="+mn-lt"/>
              </a:rPr>
              <a:t>We perform </a:t>
            </a:r>
            <a:r>
              <a:rPr lang="en-US" sz="1200" b="1" dirty="0">
                <a:solidFill>
                  <a:srgbClr val="002060"/>
                </a:solidFill>
                <a:latin typeface="+mn-lt"/>
              </a:rPr>
              <a:t>analytics to classify customers into various deep segments </a:t>
            </a:r>
            <a:r>
              <a:rPr lang="en-US" sz="1200" dirty="0">
                <a:solidFill>
                  <a:srgbClr val="002060"/>
                </a:solidFill>
                <a:latin typeface="+mn-lt"/>
              </a:rPr>
              <a:t>in order to target them with promotional emails for customer acquisition and retention:</a:t>
            </a:r>
            <a:endParaRPr lang="en-US" sz="1200" baseline="30000" dirty="0">
              <a:solidFill>
                <a:srgbClr val="002060"/>
              </a:solidFill>
              <a:latin typeface="+mn-lt"/>
            </a:endParaRPr>
          </a:p>
        </p:txBody>
      </p:sp>
      <p:sp>
        <p:nvSpPr>
          <p:cNvPr id="5" name="Slide Number Placeholder 4">
            <a:extLst>
              <a:ext uri="{FF2B5EF4-FFF2-40B4-BE49-F238E27FC236}">
                <a16:creationId xmlns:a16="http://schemas.microsoft.com/office/drawing/2014/main" id="{9D7171D5-F0C3-C643-8F11-52E68DEFCA4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a:t>
            </a:fld>
            <a:endParaRPr lang="en"/>
          </a:p>
        </p:txBody>
      </p:sp>
      <p:sp>
        <p:nvSpPr>
          <p:cNvPr id="18" name="TextBox 17">
            <a:extLst>
              <a:ext uri="{FF2B5EF4-FFF2-40B4-BE49-F238E27FC236}">
                <a16:creationId xmlns:a16="http://schemas.microsoft.com/office/drawing/2014/main" id="{CBED0EC3-658D-2A40-B4C1-C7400832CD4B}"/>
              </a:ext>
            </a:extLst>
          </p:cNvPr>
          <p:cNvSpPr txBox="1"/>
          <p:nvPr/>
        </p:nvSpPr>
        <p:spPr>
          <a:xfrm>
            <a:off x="6221247" y="2404819"/>
            <a:ext cx="1325218" cy="1123712"/>
          </a:xfrm>
          <a:prstGeom prst="roundRect">
            <a:avLst/>
          </a:prstGeom>
          <a:noFill/>
          <a:ln>
            <a:solidFill>
              <a:srgbClr val="0070C0"/>
            </a:solidFill>
          </a:ln>
        </p:spPr>
        <p:txBody>
          <a:bodyPr wrap="square" rtlCol="0">
            <a:spAutoFit/>
          </a:bodyPr>
          <a:lstStyle/>
          <a:p>
            <a:r>
              <a:rPr lang="en-US" sz="1200" dirty="0">
                <a:solidFill>
                  <a:srgbClr val="002060"/>
                </a:solidFill>
                <a:latin typeface="+mn-lt"/>
              </a:rPr>
              <a:t>Export the data into CSV file and forward to the Marketing Manager</a:t>
            </a:r>
          </a:p>
        </p:txBody>
      </p:sp>
      <p:cxnSp>
        <p:nvCxnSpPr>
          <p:cNvPr id="21" name="Straight Arrow Connector 20">
            <a:extLst>
              <a:ext uri="{FF2B5EF4-FFF2-40B4-BE49-F238E27FC236}">
                <a16:creationId xmlns:a16="http://schemas.microsoft.com/office/drawing/2014/main" id="{C1BA13B5-6E11-4F48-A737-FA3C9BCBB76C}"/>
              </a:ext>
            </a:extLst>
          </p:cNvPr>
          <p:cNvCxnSpPr>
            <a:cxnSpLocks/>
          </p:cNvCxnSpPr>
          <p:nvPr/>
        </p:nvCxnSpPr>
        <p:spPr>
          <a:xfrm>
            <a:off x="5613186" y="2942774"/>
            <a:ext cx="527419" cy="0"/>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C6E97AAE-7A49-D444-AB67-26F8D9F4910C}"/>
              </a:ext>
            </a:extLst>
          </p:cNvPr>
          <p:cNvSpPr txBox="1"/>
          <p:nvPr/>
        </p:nvSpPr>
        <p:spPr>
          <a:xfrm>
            <a:off x="2069265" y="4182374"/>
            <a:ext cx="1259594" cy="276999"/>
          </a:xfrm>
          <a:prstGeom prst="rect">
            <a:avLst/>
          </a:prstGeom>
          <a:solidFill>
            <a:srgbClr val="002060"/>
          </a:solidFill>
        </p:spPr>
        <p:txBody>
          <a:bodyPr wrap="square" rtlCol="0">
            <a:spAutoFit/>
          </a:bodyPr>
          <a:lstStyle/>
          <a:p>
            <a:pPr algn="ctr"/>
            <a:r>
              <a:rPr lang="en-US" sz="1200" dirty="0">
                <a:solidFill>
                  <a:schemeClr val="bg1"/>
                </a:solidFill>
                <a:latin typeface="+mn-lt"/>
              </a:rPr>
              <a:t>Data warehouse</a:t>
            </a:r>
          </a:p>
        </p:txBody>
      </p:sp>
      <p:sp>
        <p:nvSpPr>
          <p:cNvPr id="10" name="Rectangle 9">
            <a:extLst>
              <a:ext uri="{FF2B5EF4-FFF2-40B4-BE49-F238E27FC236}">
                <a16:creationId xmlns:a16="http://schemas.microsoft.com/office/drawing/2014/main" id="{8031DDA5-259A-6140-AB64-4253F2629166}"/>
              </a:ext>
            </a:extLst>
          </p:cNvPr>
          <p:cNvSpPr/>
          <p:nvPr/>
        </p:nvSpPr>
        <p:spPr>
          <a:xfrm>
            <a:off x="675845" y="4859437"/>
            <a:ext cx="8193092" cy="215444"/>
          </a:xfrm>
          <a:prstGeom prst="rect">
            <a:avLst/>
          </a:prstGeom>
        </p:spPr>
        <p:txBody>
          <a:bodyPr wrap="square">
            <a:spAutoFit/>
          </a:bodyPr>
          <a:lstStyle/>
          <a:p>
            <a:r>
              <a:rPr lang="en-US" sz="800" dirty="0">
                <a:solidFill>
                  <a:srgbClr val="FF0000"/>
                </a:solidFill>
                <a:latin typeface="+mn-lt"/>
              </a:rPr>
              <a:t>Reference for slide</a:t>
            </a:r>
            <a:r>
              <a:rPr lang="en-US" sz="800" dirty="0">
                <a:latin typeface="+mn-lt"/>
              </a:rPr>
              <a:t>:  </a:t>
            </a:r>
            <a:r>
              <a:rPr lang="en-US" sz="800" dirty="0">
                <a:solidFill>
                  <a:srgbClr val="002060"/>
                </a:solidFill>
                <a:latin typeface="+mn-lt"/>
              </a:rPr>
              <a:t>https://</a:t>
            </a:r>
            <a:r>
              <a:rPr lang="en-US" sz="800" dirty="0" err="1">
                <a:solidFill>
                  <a:srgbClr val="002060"/>
                </a:solidFill>
                <a:latin typeface="+mn-lt"/>
              </a:rPr>
              <a:t>exponea.com</a:t>
            </a:r>
            <a:r>
              <a:rPr lang="en-US" sz="800" dirty="0">
                <a:solidFill>
                  <a:srgbClr val="002060"/>
                </a:solidFill>
                <a:latin typeface="+mn-lt"/>
              </a:rPr>
              <a:t>/us/blog/using-</a:t>
            </a:r>
            <a:r>
              <a:rPr lang="en-US" sz="800" dirty="0" err="1">
                <a:solidFill>
                  <a:srgbClr val="002060"/>
                </a:solidFill>
                <a:latin typeface="+mn-lt"/>
              </a:rPr>
              <a:t>exponea</a:t>
            </a:r>
            <a:r>
              <a:rPr lang="en-US" sz="800" dirty="0">
                <a:solidFill>
                  <a:srgbClr val="002060"/>
                </a:solidFill>
                <a:latin typeface="+mn-lt"/>
              </a:rPr>
              <a:t>-for-customer-acquisition-targeting-automation/</a:t>
            </a:r>
          </a:p>
        </p:txBody>
      </p:sp>
      <p:pic>
        <p:nvPicPr>
          <p:cNvPr id="8" name="Graphic 7" descr="Users">
            <a:extLst>
              <a:ext uri="{FF2B5EF4-FFF2-40B4-BE49-F238E27FC236}">
                <a16:creationId xmlns:a16="http://schemas.microsoft.com/office/drawing/2014/main" id="{E4A7D5D2-9421-AA43-9D4C-9A22291CEFE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29449" y="2428947"/>
            <a:ext cx="914400" cy="914400"/>
          </a:xfrm>
          <a:prstGeom prst="rect">
            <a:avLst/>
          </a:prstGeom>
        </p:spPr>
      </p:pic>
      <p:sp>
        <p:nvSpPr>
          <p:cNvPr id="9" name="TextBox 8">
            <a:extLst>
              <a:ext uri="{FF2B5EF4-FFF2-40B4-BE49-F238E27FC236}">
                <a16:creationId xmlns:a16="http://schemas.microsoft.com/office/drawing/2014/main" id="{8F54F450-2483-0945-8BBE-181F57609DB5}"/>
              </a:ext>
            </a:extLst>
          </p:cNvPr>
          <p:cNvSpPr txBox="1"/>
          <p:nvPr/>
        </p:nvSpPr>
        <p:spPr>
          <a:xfrm>
            <a:off x="1576259" y="1780794"/>
            <a:ext cx="1993304" cy="817245"/>
          </a:xfrm>
          <a:prstGeom prst="roundRect">
            <a:avLst/>
          </a:prstGeom>
          <a:noFill/>
          <a:ln>
            <a:solidFill>
              <a:srgbClr val="0070C0"/>
            </a:solidFill>
          </a:ln>
        </p:spPr>
        <p:txBody>
          <a:bodyPr wrap="square" lIns="91440" tIns="0" rIns="0" bIns="0" rtlCol="0">
            <a:spAutoFit/>
          </a:bodyPr>
          <a:lstStyle/>
          <a:p>
            <a:r>
              <a:rPr lang="en-US" sz="1200" dirty="0">
                <a:solidFill>
                  <a:srgbClr val="002060"/>
                </a:solidFill>
                <a:latin typeface="+mn-lt"/>
              </a:rPr>
              <a:t>Data Analysts query the database for customer, transactions and product related data</a:t>
            </a:r>
          </a:p>
        </p:txBody>
      </p:sp>
      <p:pic>
        <p:nvPicPr>
          <p:cNvPr id="20" name="Graphic 19" descr="Database">
            <a:extLst>
              <a:ext uri="{FF2B5EF4-FFF2-40B4-BE49-F238E27FC236}">
                <a16:creationId xmlns:a16="http://schemas.microsoft.com/office/drawing/2014/main" id="{6FCAFBAE-7445-B34E-B65E-6D17218A5E2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030492" y="3112090"/>
            <a:ext cx="1337141" cy="1113645"/>
          </a:xfrm>
          <a:prstGeom prst="rect">
            <a:avLst/>
          </a:prstGeom>
        </p:spPr>
      </p:pic>
      <p:cxnSp>
        <p:nvCxnSpPr>
          <p:cNvPr id="13" name="Elbow Connector 12">
            <a:extLst>
              <a:ext uri="{FF2B5EF4-FFF2-40B4-BE49-F238E27FC236}">
                <a16:creationId xmlns:a16="http://schemas.microsoft.com/office/drawing/2014/main" id="{6B347228-522E-F946-BBA5-BEE5FBBF34D7}"/>
              </a:ext>
            </a:extLst>
          </p:cNvPr>
          <p:cNvCxnSpPr>
            <a:stCxn id="8" idx="3"/>
            <a:endCxn id="20" idx="0"/>
          </p:cNvCxnSpPr>
          <p:nvPr/>
        </p:nvCxnSpPr>
        <p:spPr>
          <a:xfrm>
            <a:off x="1643849" y="2886147"/>
            <a:ext cx="1055214" cy="225943"/>
          </a:xfrm>
          <a:prstGeom prst="bentConnector2">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Elbow Connector 14">
            <a:extLst>
              <a:ext uri="{FF2B5EF4-FFF2-40B4-BE49-F238E27FC236}">
                <a16:creationId xmlns:a16="http://schemas.microsoft.com/office/drawing/2014/main" id="{C1AC44D1-FDF4-4F49-AD84-638905F5B248}"/>
              </a:ext>
            </a:extLst>
          </p:cNvPr>
          <p:cNvCxnSpPr>
            <a:cxnSpLocks/>
          </p:cNvCxnSpPr>
          <p:nvPr/>
        </p:nvCxnSpPr>
        <p:spPr>
          <a:xfrm flipV="1">
            <a:off x="3128032" y="3504630"/>
            <a:ext cx="1667398" cy="217317"/>
          </a:xfrm>
          <a:prstGeom prst="bentConnector2">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7FCC860C-BF73-BC45-9E59-0283646ADD88}"/>
              </a:ext>
            </a:extLst>
          </p:cNvPr>
          <p:cNvSpPr txBox="1"/>
          <p:nvPr/>
        </p:nvSpPr>
        <p:spPr>
          <a:xfrm>
            <a:off x="4022278" y="2380918"/>
            <a:ext cx="1546304" cy="1123712"/>
          </a:xfrm>
          <a:prstGeom prst="roundRect">
            <a:avLst/>
          </a:prstGeom>
          <a:noFill/>
          <a:ln>
            <a:solidFill>
              <a:srgbClr val="0070C0"/>
            </a:solidFill>
          </a:ln>
        </p:spPr>
        <p:txBody>
          <a:bodyPr wrap="square" rtlCol="0">
            <a:spAutoFit/>
          </a:bodyPr>
          <a:lstStyle/>
          <a:p>
            <a:r>
              <a:rPr lang="en-US" sz="1200" dirty="0">
                <a:solidFill>
                  <a:srgbClr val="002060"/>
                </a:solidFill>
                <a:latin typeface="+mn-lt"/>
              </a:rPr>
              <a:t>Perform analytics and apply deep segmentation scheme to the customer base </a:t>
            </a:r>
          </a:p>
        </p:txBody>
      </p:sp>
      <p:sp>
        <p:nvSpPr>
          <p:cNvPr id="26" name="TextBox 25">
            <a:extLst>
              <a:ext uri="{FF2B5EF4-FFF2-40B4-BE49-F238E27FC236}">
                <a16:creationId xmlns:a16="http://schemas.microsoft.com/office/drawing/2014/main" id="{499DB230-2C00-5944-9025-3A997C27CE52}"/>
              </a:ext>
            </a:extLst>
          </p:cNvPr>
          <p:cNvSpPr txBox="1"/>
          <p:nvPr/>
        </p:nvSpPr>
        <p:spPr>
          <a:xfrm>
            <a:off x="577601" y="3283130"/>
            <a:ext cx="1130689" cy="276999"/>
          </a:xfrm>
          <a:prstGeom prst="rect">
            <a:avLst/>
          </a:prstGeom>
          <a:solidFill>
            <a:srgbClr val="002060"/>
          </a:solidFill>
        </p:spPr>
        <p:txBody>
          <a:bodyPr wrap="square" rtlCol="0">
            <a:spAutoFit/>
          </a:bodyPr>
          <a:lstStyle/>
          <a:p>
            <a:pPr algn="ctr"/>
            <a:r>
              <a:rPr lang="en-US" sz="1200" dirty="0">
                <a:solidFill>
                  <a:schemeClr val="bg1"/>
                </a:solidFill>
                <a:latin typeface="+mn-lt"/>
              </a:rPr>
              <a:t>Data Analysts</a:t>
            </a:r>
          </a:p>
        </p:txBody>
      </p:sp>
      <p:sp>
        <p:nvSpPr>
          <p:cNvPr id="35" name="TextBox 34">
            <a:extLst>
              <a:ext uri="{FF2B5EF4-FFF2-40B4-BE49-F238E27FC236}">
                <a16:creationId xmlns:a16="http://schemas.microsoft.com/office/drawing/2014/main" id="{7099BE90-C2F1-8E42-AF8E-376924BAF72A}"/>
              </a:ext>
            </a:extLst>
          </p:cNvPr>
          <p:cNvSpPr txBox="1"/>
          <p:nvPr/>
        </p:nvSpPr>
        <p:spPr>
          <a:xfrm>
            <a:off x="7953410" y="3101261"/>
            <a:ext cx="1130689" cy="461665"/>
          </a:xfrm>
          <a:prstGeom prst="rect">
            <a:avLst/>
          </a:prstGeom>
          <a:solidFill>
            <a:srgbClr val="002060"/>
          </a:solidFill>
        </p:spPr>
        <p:txBody>
          <a:bodyPr wrap="square" rtlCol="0">
            <a:spAutoFit/>
          </a:bodyPr>
          <a:lstStyle/>
          <a:p>
            <a:pPr algn="ctr"/>
            <a:r>
              <a:rPr lang="en-US" sz="1200" dirty="0">
                <a:solidFill>
                  <a:schemeClr val="bg1"/>
                </a:solidFill>
                <a:latin typeface="+mn-lt"/>
              </a:rPr>
              <a:t>Marketing Manager</a:t>
            </a:r>
          </a:p>
        </p:txBody>
      </p:sp>
      <p:pic>
        <p:nvPicPr>
          <p:cNvPr id="36" name="Graphic 35" descr="User">
            <a:extLst>
              <a:ext uri="{FF2B5EF4-FFF2-40B4-BE49-F238E27FC236}">
                <a16:creationId xmlns:a16="http://schemas.microsoft.com/office/drawing/2014/main" id="{6F3EB07F-C4A4-624C-9531-EEC7EAEFBFB0}"/>
              </a:ext>
            </a:extLst>
          </p:cNvPr>
          <p:cNvPicPr>
            <a:picLocks noChangeAspect="1"/>
          </p:cNvPicPr>
          <p:nvPr/>
        </p:nvPicPr>
        <p:blipFill>
          <a:blip r:embed="rId7" cstate="email">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8117735" y="2349257"/>
            <a:ext cx="730397" cy="730397"/>
          </a:xfrm>
          <a:prstGeom prst="rect">
            <a:avLst/>
          </a:prstGeom>
        </p:spPr>
      </p:pic>
      <p:cxnSp>
        <p:nvCxnSpPr>
          <p:cNvPr id="37" name="Straight Arrow Connector 36">
            <a:extLst>
              <a:ext uri="{FF2B5EF4-FFF2-40B4-BE49-F238E27FC236}">
                <a16:creationId xmlns:a16="http://schemas.microsoft.com/office/drawing/2014/main" id="{EDF7B126-DACA-6941-8A6D-F7651CAD31DB}"/>
              </a:ext>
            </a:extLst>
          </p:cNvPr>
          <p:cNvCxnSpPr>
            <a:cxnSpLocks/>
          </p:cNvCxnSpPr>
          <p:nvPr/>
        </p:nvCxnSpPr>
        <p:spPr>
          <a:xfrm>
            <a:off x="7609329" y="2937908"/>
            <a:ext cx="471588" cy="4866"/>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40" name="Rectangle 39">
            <a:extLst>
              <a:ext uri="{FF2B5EF4-FFF2-40B4-BE49-F238E27FC236}">
                <a16:creationId xmlns:a16="http://schemas.microsoft.com/office/drawing/2014/main" id="{ECD186EE-9F0E-A849-952C-E187248F941B}"/>
              </a:ext>
            </a:extLst>
          </p:cNvPr>
          <p:cNvSpPr/>
          <p:nvPr/>
        </p:nvSpPr>
        <p:spPr>
          <a:xfrm>
            <a:off x="675845" y="4700694"/>
            <a:ext cx="5286340" cy="215444"/>
          </a:xfrm>
          <a:prstGeom prst="rect">
            <a:avLst/>
          </a:prstGeom>
        </p:spPr>
        <p:txBody>
          <a:bodyPr wrap="square">
            <a:spAutoFit/>
          </a:bodyPr>
          <a:lstStyle/>
          <a:p>
            <a:r>
              <a:rPr lang="en-US" sz="800" dirty="0">
                <a:solidFill>
                  <a:srgbClr val="FF0000"/>
                </a:solidFill>
                <a:latin typeface="+mn-lt"/>
              </a:rPr>
              <a:t>Source for all icons:</a:t>
            </a:r>
            <a:r>
              <a:rPr lang="en-US" sz="800" dirty="0">
                <a:solidFill>
                  <a:srgbClr val="002060"/>
                </a:solidFill>
                <a:latin typeface="+mn-lt"/>
              </a:rPr>
              <a:t> Icons taken from the ‘Insert-&gt; Icons’ feature provided by MS PowerPoint</a:t>
            </a:r>
          </a:p>
        </p:txBody>
      </p:sp>
    </p:spTree>
    <p:extLst>
      <p:ext uri="{BB962C8B-B14F-4D97-AF65-F5344CB8AC3E}">
        <p14:creationId xmlns:p14="http://schemas.microsoft.com/office/powerpoint/2010/main" val="48410319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8BBAD3-D33D-D945-B140-8BAFA73F8002}"/>
              </a:ext>
            </a:extLst>
          </p:cNvPr>
          <p:cNvSpPr>
            <a:spLocks noGrp="1"/>
          </p:cNvSpPr>
          <p:nvPr>
            <p:ph type="title"/>
          </p:nvPr>
        </p:nvSpPr>
        <p:spPr/>
        <p:txBody>
          <a:bodyPr/>
          <a:lstStyle/>
          <a:p>
            <a:r>
              <a:rPr lang="en-US" dirty="0">
                <a:solidFill>
                  <a:schemeClr val="accent6">
                    <a:lumMod val="50000"/>
                  </a:schemeClr>
                </a:solidFill>
                <a:latin typeface="+mj-lt"/>
              </a:rPr>
              <a:t>Test Plan</a:t>
            </a:r>
            <a:endParaRPr lang="en-US" dirty="0">
              <a:latin typeface="+mj-lt"/>
            </a:endParaRPr>
          </a:p>
        </p:txBody>
      </p:sp>
      <p:sp>
        <p:nvSpPr>
          <p:cNvPr id="3" name="Text Placeholder 2">
            <a:extLst>
              <a:ext uri="{FF2B5EF4-FFF2-40B4-BE49-F238E27FC236}">
                <a16:creationId xmlns:a16="http://schemas.microsoft.com/office/drawing/2014/main" id="{386C5F16-C9DE-1345-83D2-FBDA632A5059}"/>
              </a:ext>
            </a:extLst>
          </p:cNvPr>
          <p:cNvSpPr>
            <a:spLocks noGrp="1"/>
          </p:cNvSpPr>
          <p:nvPr>
            <p:ph type="body" idx="1"/>
          </p:nvPr>
        </p:nvSpPr>
        <p:spPr>
          <a:xfrm>
            <a:off x="729451" y="1375171"/>
            <a:ext cx="4178725" cy="2504598"/>
          </a:xfrm>
          <a:ln>
            <a:solidFill>
              <a:srgbClr val="0070C0"/>
            </a:solidFill>
          </a:ln>
        </p:spPr>
        <p:txBody>
          <a:bodyPr/>
          <a:lstStyle/>
          <a:p>
            <a:pPr marL="146050" indent="0">
              <a:buNone/>
            </a:pPr>
            <a:r>
              <a:rPr lang="en-US" dirty="0">
                <a:solidFill>
                  <a:srgbClr val="002060"/>
                </a:solidFill>
                <a:latin typeface="+mn-lt"/>
              </a:rPr>
              <a:t>Test plan will comprise of:</a:t>
            </a:r>
          </a:p>
          <a:p>
            <a:pPr marL="146050" indent="0">
              <a:buNone/>
            </a:pPr>
            <a:endParaRPr lang="en-US" dirty="0">
              <a:solidFill>
                <a:srgbClr val="002060"/>
              </a:solidFill>
              <a:latin typeface="+mn-lt"/>
            </a:endParaRPr>
          </a:p>
          <a:p>
            <a:pPr marL="488950" indent="-342900">
              <a:buAutoNum type="arabicParenR"/>
            </a:pPr>
            <a:r>
              <a:rPr lang="en-US" dirty="0">
                <a:solidFill>
                  <a:srgbClr val="002060"/>
                </a:solidFill>
                <a:latin typeface="+mn-lt"/>
              </a:rPr>
              <a:t>Unit testing</a:t>
            </a:r>
          </a:p>
          <a:p>
            <a:pPr marL="488950" indent="-342900">
              <a:buAutoNum type="arabicParenR"/>
            </a:pPr>
            <a:endParaRPr lang="en-US" dirty="0">
              <a:solidFill>
                <a:srgbClr val="002060"/>
              </a:solidFill>
              <a:latin typeface="+mn-lt"/>
            </a:endParaRPr>
          </a:p>
          <a:p>
            <a:pPr marL="488950" indent="-342900">
              <a:buFont typeface="Lato"/>
              <a:buAutoNum type="arabicParenR"/>
            </a:pPr>
            <a:r>
              <a:rPr lang="en-US" dirty="0">
                <a:solidFill>
                  <a:srgbClr val="002060"/>
                </a:solidFill>
                <a:latin typeface="+mn-lt"/>
              </a:rPr>
              <a:t>Integration testing</a:t>
            </a:r>
          </a:p>
          <a:p>
            <a:pPr marL="488950" indent="-342900">
              <a:buFont typeface="Lato"/>
              <a:buAutoNum type="arabicParenR"/>
            </a:pPr>
            <a:endParaRPr lang="en-US" dirty="0">
              <a:solidFill>
                <a:srgbClr val="002060"/>
              </a:solidFill>
              <a:latin typeface="+mn-lt"/>
            </a:endParaRPr>
          </a:p>
          <a:p>
            <a:pPr marL="488950" indent="-342900">
              <a:buFont typeface="Lato"/>
              <a:buAutoNum type="arabicParenR"/>
            </a:pPr>
            <a:r>
              <a:rPr lang="en-US" dirty="0">
                <a:solidFill>
                  <a:srgbClr val="002060"/>
                </a:solidFill>
                <a:latin typeface="+mn-lt"/>
              </a:rPr>
              <a:t>System testing: Performance and Stress testing</a:t>
            </a:r>
          </a:p>
          <a:p>
            <a:pPr marL="488950" indent="-342900">
              <a:buFont typeface="Lato"/>
              <a:buAutoNum type="arabicParenR"/>
            </a:pPr>
            <a:endParaRPr lang="en-US" dirty="0">
              <a:solidFill>
                <a:srgbClr val="002060"/>
              </a:solidFill>
              <a:latin typeface="+mn-lt"/>
            </a:endParaRPr>
          </a:p>
          <a:p>
            <a:pPr marL="488950" indent="-342900">
              <a:buFont typeface="Lato"/>
              <a:buAutoNum type="arabicParenR"/>
            </a:pPr>
            <a:r>
              <a:rPr lang="en-US" dirty="0">
                <a:solidFill>
                  <a:srgbClr val="002060"/>
                </a:solidFill>
                <a:latin typeface="+mn-lt"/>
              </a:rPr>
              <a:t>User Acceptance testing</a:t>
            </a:r>
          </a:p>
          <a:p>
            <a:pPr marL="488950" indent="-342900">
              <a:buFont typeface="Lato"/>
              <a:buAutoNum type="arabicParenR"/>
            </a:pPr>
            <a:endParaRPr lang="en-US" dirty="0">
              <a:solidFill>
                <a:srgbClr val="002060"/>
              </a:solidFill>
              <a:latin typeface="+mn-lt"/>
            </a:endParaRPr>
          </a:p>
          <a:p>
            <a:pPr marL="488950" indent="-342900">
              <a:buAutoNum type="arabicParenR"/>
            </a:pPr>
            <a:endParaRPr lang="en-US" dirty="0">
              <a:solidFill>
                <a:srgbClr val="002060"/>
              </a:solidFill>
              <a:latin typeface="+mn-lt"/>
            </a:endParaRPr>
          </a:p>
          <a:p>
            <a:pPr marL="488950" indent="-342900">
              <a:buAutoNum type="arabicParenR"/>
            </a:pPr>
            <a:endParaRPr lang="en-US" dirty="0">
              <a:solidFill>
                <a:srgbClr val="002060"/>
              </a:solidFill>
              <a:latin typeface="+mn-lt"/>
            </a:endParaRPr>
          </a:p>
        </p:txBody>
      </p:sp>
      <p:sp>
        <p:nvSpPr>
          <p:cNvPr id="5" name="Slide Number Placeholder 4">
            <a:extLst>
              <a:ext uri="{FF2B5EF4-FFF2-40B4-BE49-F238E27FC236}">
                <a16:creationId xmlns:a16="http://schemas.microsoft.com/office/drawing/2014/main" id="{FE73E1A8-187F-7A4B-8B45-E1A644BE215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70</a:t>
            </a:fld>
            <a:endParaRPr lang="en"/>
          </a:p>
        </p:txBody>
      </p:sp>
      <p:pic>
        <p:nvPicPr>
          <p:cNvPr id="6" name="Picture 5">
            <a:extLst>
              <a:ext uri="{FF2B5EF4-FFF2-40B4-BE49-F238E27FC236}">
                <a16:creationId xmlns:a16="http://schemas.microsoft.com/office/drawing/2014/main" id="{77390345-885B-5149-A8BD-7C16D8DAD8C7}"/>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069542" y="1375171"/>
            <a:ext cx="3628126" cy="2336241"/>
          </a:xfrm>
          <a:prstGeom prst="rect">
            <a:avLst/>
          </a:prstGeom>
        </p:spPr>
      </p:pic>
      <p:sp>
        <p:nvSpPr>
          <p:cNvPr id="7" name="Rectangle 6">
            <a:extLst>
              <a:ext uri="{FF2B5EF4-FFF2-40B4-BE49-F238E27FC236}">
                <a16:creationId xmlns:a16="http://schemas.microsoft.com/office/drawing/2014/main" id="{B171D535-014E-A141-973F-4D17EE3E29D5}"/>
              </a:ext>
            </a:extLst>
          </p:cNvPr>
          <p:cNvSpPr/>
          <p:nvPr/>
        </p:nvSpPr>
        <p:spPr>
          <a:xfrm>
            <a:off x="5801412" y="3711412"/>
            <a:ext cx="2324675" cy="215444"/>
          </a:xfrm>
          <a:prstGeom prst="rect">
            <a:avLst/>
          </a:prstGeom>
        </p:spPr>
        <p:txBody>
          <a:bodyPr wrap="none">
            <a:spAutoFit/>
          </a:bodyPr>
          <a:lstStyle/>
          <a:p>
            <a:r>
              <a:rPr lang="en-US" sz="800" dirty="0">
                <a:solidFill>
                  <a:srgbClr val="FF0000"/>
                </a:solidFill>
                <a:latin typeface="+mn-lt"/>
              </a:rPr>
              <a:t>Source for image: </a:t>
            </a:r>
            <a:r>
              <a:rPr lang="en-US" sz="800" dirty="0">
                <a:solidFill>
                  <a:srgbClr val="002060"/>
                </a:solidFill>
                <a:latin typeface="+mn-lt"/>
              </a:rPr>
              <a:t>https://</a:t>
            </a:r>
            <a:r>
              <a:rPr lang="en-US" sz="800" dirty="0" err="1">
                <a:solidFill>
                  <a:srgbClr val="002060"/>
                </a:solidFill>
                <a:latin typeface="+mn-lt"/>
              </a:rPr>
              <a:t>infotors.in</a:t>
            </a:r>
            <a:r>
              <a:rPr lang="en-US" sz="800" dirty="0">
                <a:solidFill>
                  <a:srgbClr val="002060"/>
                </a:solidFill>
                <a:latin typeface="+mn-lt"/>
              </a:rPr>
              <a:t>/</a:t>
            </a:r>
            <a:r>
              <a:rPr lang="en-US" sz="800" dirty="0" err="1">
                <a:solidFill>
                  <a:srgbClr val="002060"/>
                </a:solidFill>
                <a:latin typeface="+mn-lt"/>
              </a:rPr>
              <a:t>testing.php</a:t>
            </a:r>
            <a:endParaRPr lang="en-US" sz="800" dirty="0">
              <a:solidFill>
                <a:srgbClr val="002060"/>
              </a:solidFill>
              <a:latin typeface="+mn-lt"/>
            </a:endParaRPr>
          </a:p>
        </p:txBody>
      </p:sp>
      <p:sp>
        <p:nvSpPr>
          <p:cNvPr id="8" name="TextBox 7">
            <a:extLst>
              <a:ext uri="{FF2B5EF4-FFF2-40B4-BE49-F238E27FC236}">
                <a16:creationId xmlns:a16="http://schemas.microsoft.com/office/drawing/2014/main" id="{FB116959-50FF-F348-9809-D3C630B349A9}"/>
              </a:ext>
            </a:extLst>
          </p:cNvPr>
          <p:cNvSpPr txBox="1"/>
          <p:nvPr/>
        </p:nvSpPr>
        <p:spPr>
          <a:xfrm>
            <a:off x="666876" y="4658690"/>
            <a:ext cx="7688700" cy="215444"/>
          </a:xfrm>
          <a:prstGeom prst="rect">
            <a:avLst/>
          </a:prstGeom>
          <a:noFill/>
        </p:spPr>
        <p:txBody>
          <a:bodyPr wrap="square" rtlCol="0">
            <a:spAutoFit/>
          </a:bodyPr>
          <a:lstStyle/>
          <a:p>
            <a:r>
              <a:rPr lang="en-US" sz="800" dirty="0">
                <a:solidFill>
                  <a:srgbClr val="FF0000"/>
                </a:solidFill>
                <a:latin typeface="+mn-lt"/>
              </a:rPr>
              <a:t>Reference</a:t>
            </a:r>
            <a:r>
              <a:rPr lang="en-US" sz="800" dirty="0">
                <a:solidFill>
                  <a:srgbClr val="002060"/>
                </a:solidFill>
                <a:latin typeface="+mn-lt"/>
              </a:rPr>
              <a:t>: Software Project Management, Class notes Feb 28- Testing</a:t>
            </a:r>
          </a:p>
        </p:txBody>
      </p:sp>
    </p:spTree>
    <p:extLst>
      <p:ext uri="{BB962C8B-B14F-4D97-AF65-F5344CB8AC3E}">
        <p14:creationId xmlns:p14="http://schemas.microsoft.com/office/powerpoint/2010/main" val="102338655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8BBAD3-D33D-D945-B140-8BAFA73F8002}"/>
              </a:ext>
            </a:extLst>
          </p:cNvPr>
          <p:cNvSpPr>
            <a:spLocks noGrp="1"/>
          </p:cNvSpPr>
          <p:nvPr>
            <p:ph type="title"/>
          </p:nvPr>
        </p:nvSpPr>
        <p:spPr/>
        <p:txBody>
          <a:bodyPr/>
          <a:lstStyle/>
          <a:p>
            <a:r>
              <a:rPr lang="en-US" dirty="0">
                <a:solidFill>
                  <a:schemeClr val="accent6">
                    <a:lumMod val="50000"/>
                  </a:schemeClr>
                </a:solidFill>
                <a:latin typeface="+mn-lt"/>
              </a:rPr>
              <a:t>Unit testing</a:t>
            </a:r>
            <a:br>
              <a:rPr lang="en-US" dirty="0">
                <a:latin typeface="+mn-lt"/>
              </a:rPr>
            </a:br>
            <a:endParaRPr lang="en-US" dirty="0">
              <a:latin typeface="+mn-lt"/>
            </a:endParaRPr>
          </a:p>
        </p:txBody>
      </p:sp>
      <p:sp>
        <p:nvSpPr>
          <p:cNvPr id="3" name="Text Placeholder 2">
            <a:extLst>
              <a:ext uri="{FF2B5EF4-FFF2-40B4-BE49-F238E27FC236}">
                <a16:creationId xmlns:a16="http://schemas.microsoft.com/office/drawing/2014/main" id="{386C5F16-C9DE-1345-83D2-FBDA632A5059}"/>
              </a:ext>
            </a:extLst>
          </p:cNvPr>
          <p:cNvSpPr>
            <a:spLocks noGrp="1"/>
          </p:cNvSpPr>
          <p:nvPr>
            <p:ph type="body" idx="1"/>
          </p:nvPr>
        </p:nvSpPr>
        <p:spPr>
          <a:ln>
            <a:solidFill>
              <a:srgbClr val="0070C0"/>
            </a:solidFill>
          </a:ln>
        </p:spPr>
        <p:txBody>
          <a:bodyPr/>
          <a:lstStyle/>
          <a:p>
            <a:pPr marL="146050" indent="0">
              <a:buNone/>
            </a:pPr>
            <a:r>
              <a:rPr lang="en-US" b="1" dirty="0">
                <a:solidFill>
                  <a:schemeClr val="accent6">
                    <a:lumMod val="50000"/>
                  </a:schemeClr>
                </a:solidFill>
                <a:latin typeface="+mn-lt"/>
              </a:rPr>
              <a:t>Functional Testing</a:t>
            </a:r>
          </a:p>
          <a:p>
            <a:r>
              <a:rPr lang="en-US" sz="1400" dirty="0">
                <a:solidFill>
                  <a:srgbClr val="002060"/>
                </a:solidFill>
                <a:latin typeface="+mj-lt"/>
              </a:rPr>
              <a:t>Ensure all packages are installed</a:t>
            </a:r>
          </a:p>
          <a:p>
            <a:r>
              <a:rPr lang="en-US" sz="1400" dirty="0">
                <a:solidFill>
                  <a:srgbClr val="002060"/>
                </a:solidFill>
                <a:latin typeface="+mj-lt"/>
              </a:rPr>
              <a:t>White box testing for machine learning algorithm code</a:t>
            </a:r>
          </a:p>
          <a:p>
            <a:r>
              <a:rPr lang="en-US" sz="1400" dirty="0">
                <a:solidFill>
                  <a:srgbClr val="002060"/>
                </a:solidFill>
                <a:latin typeface="+mn-lt"/>
                <a:sym typeface="Wingdings" pitchFamily="2" charset="2"/>
              </a:rPr>
              <a:t>Identify potential schema changes to capture data such as: items added to cart, inclusive of those that did not end up in purchase but were added in cart at-least once</a:t>
            </a:r>
          </a:p>
          <a:p>
            <a:endParaRPr lang="en-US" sz="1400" dirty="0">
              <a:solidFill>
                <a:srgbClr val="002060"/>
              </a:solidFill>
              <a:highlight>
                <a:srgbClr val="FFFF00"/>
              </a:highlight>
              <a:latin typeface="+mj-lt"/>
            </a:endParaRPr>
          </a:p>
          <a:p>
            <a:pPr marL="146050" indent="0">
              <a:buNone/>
            </a:pPr>
            <a:endParaRPr lang="en-US" sz="1200" dirty="0">
              <a:solidFill>
                <a:schemeClr val="accent6">
                  <a:lumMod val="50000"/>
                </a:schemeClr>
              </a:solidFill>
              <a:latin typeface="+mj-lt"/>
            </a:endParaRPr>
          </a:p>
          <a:p>
            <a:pPr marL="146050" indent="0">
              <a:buNone/>
            </a:pPr>
            <a:r>
              <a:rPr lang="en-US" b="1" dirty="0">
                <a:solidFill>
                  <a:schemeClr val="accent6">
                    <a:lumMod val="50000"/>
                  </a:schemeClr>
                </a:solidFill>
                <a:latin typeface="+mn-lt"/>
              </a:rPr>
              <a:t>Non-Functional Testing:</a:t>
            </a:r>
          </a:p>
          <a:p>
            <a:r>
              <a:rPr lang="en-US" dirty="0">
                <a:solidFill>
                  <a:srgbClr val="002060"/>
                </a:solidFill>
                <a:latin typeface="+mn-lt"/>
              </a:rPr>
              <a:t>Measure speed of data loading</a:t>
            </a:r>
          </a:p>
          <a:p>
            <a:r>
              <a:rPr lang="en-US" dirty="0">
                <a:solidFill>
                  <a:srgbClr val="002060"/>
                </a:solidFill>
                <a:latin typeface="+mn-lt"/>
              </a:rPr>
              <a:t>Analyze statistics on speed and volume of data flow </a:t>
            </a:r>
          </a:p>
          <a:p>
            <a:pPr marL="146050" indent="0">
              <a:buNone/>
            </a:pPr>
            <a:endParaRPr lang="en-US" dirty="0">
              <a:solidFill>
                <a:srgbClr val="002060"/>
              </a:solidFill>
              <a:latin typeface="+mn-lt"/>
            </a:endParaRPr>
          </a:p>
          <a:p>
            <a:pPr marL="488950" indent="-342900">
              <a:buAutoNum type="arabicParenR"/>
            </a:pPr>
            <a:endParaRPr lang="en-US" dirty="0">
              <a:solidFill>
                <a:srgbClr val="002060"/>
              </a:solidFill>
              <a:latin typeface="+mn-lt"/>
            </a:endParaRPr>
          </a:p>
        </p:txBody>
      </p:sp>
      <p:sp>
        <p:nvSpPr>
          <p:cNvPr id="5" name="Slide Number Placeholder 4">
            <a:extLst>
              <a:ext uri="{FF2B5EF4-FFF2-40B4-BE49-F238E27FC236}">
                <a16:creationId xmlns:a16="http://schemas.microsoft.com/office/drawing/2014/main" id="{FE73E1A8-187F-7A4B-8B45-E1A644BE215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71</a:t>
            </a:fld>
            <a:endParaRPr lang="en"/>
          </a:p>
        </p:txBody>
      </p:sp>
      <p:sp>
        <p:nvSpPr>
          <p:cNvPr id="6" name="TextBox 5">
            <a:extLst>
              <a:ext uri="{FF2B5EF4-FFF2-40B4-BE49-F238E27FC236}">
                <a16:creationId xmlns:a16="http://schemas.microsoft.com/office/drawing/2014/main" id="{6767C336-E754-BA46-A68E-8E5B34027D00}"/>
              </a:ext>
            </a:extLst>
          </p:cNvPr>
          <p:cNvSpPr txBox="1"/>
          <p:nvPr/>
        </p:nvSpPr>
        <p:spPr>
          <a:xfrm>
            <a:off x="666876" y="4658690"/>
            <a:ext cx="7688700" cy="215444"/>
          </a:xfrm>
          <a:prstGeom prst="rect">
            <a:avLst/>
          </a:prstGeom>
          <a:noFill/>
        </p:spPr>
        <p:txBody>
          <a:bodyPr wrap="square" rtlCol="0">
            <a:spAutoFit/>
          </a:bodyPr>
          <a:lstStyle/>
          <a:p>
            <a:r>
              <a:rPr lang="en-US" sz="800" dirty="0">
                <a:solidFill>
                  <a:srgbClr val="FF0000"/>
                </a:solidFill>
                <a:latin typeface="+mn-lt"/>
              </a:rPr>
              <a:t>Reference</a:t>
            </a:r>
            <a:r>
              <a:rPr lang="en-US" sz="800" dirty="0">
                <a:solidFill>
                  <a:srgbClr val="002060"/>
                </a:solidFill>
                <a:latin typeface="+mn-lt"/>
              </a:rPr>
              <a:t>: Software Project Management, Class notes Feb 28- Testing</a:t>
            </a:r>
          </a:p>
        </p:txBody>
      </p:sp>
    </p:spTree>
    <p:extLst>
      <p:ext uri="{BB962C8B-B14F-4D97-AF65-F5344CB8AC3E}">
        <p14:creationId xmlns:p14="http://schemas.microsoft.com/office/powerpoint/2010/main" val="159420537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8BBAD3-D33D-D945-B140-8BAFA73F8002}"/>
              </a:ext>
            </a:extLst>
          </p:cNvPr>
          <p:cNvSpPr>
            <a:spLocks noGrp="1"/>
          </p:cNvSpPr>
          <p:nvPr>
            <p:ph type="title"/>
          </p:nvPr>
        </p:nvSpPr>
        <p:spPr/>
        <p:txBody>
          <a:bodyPr/>
          <a:lstStyle/>
          <a:p>
            <a:r>
              <a:rPr lang="en-US" dirty="0">
                <a:solidFill>
                  <a:schemeClr val="accent6">
                    <a:lumMod val="50000"/>
                  </a:schemeClr>
                </a:solidFill>
                <a:latin typeface="+mn-lt"/>
              </a:rPr>
              <a:t>Integration &amp; System Testing</a:t>
            </a:r>
            <a:br>
              <a:rPr lang="en-US" dirty="0">
                <a:latin typeface="+mn-lt"/>
              </a:rPr>
            </a:br>
            <a:endParaRPr lang="en-US" dirty="0">
              <a:latin typeface="+mn-lt"/>
            </a:endParaRPr>
          </a:p>
        </p:txBody>
      </p:sp>
      <p:sp>
        <p:nvSpPr>
          <p:cNvPr id="3" name="Text Placeholder 2">
            <a:extLst>
              <a:ext uri="{FF2B5EF4-FFF2-40B4-BE49-F238E27FC236}">
                <a16:creationId xmlns:a16="http://schemas.microsoft.com/office/drawing/2014/main" id="{386C5F16-C9DE-1345-83D2-FBDA632A5059}"/>
              </a:ext>
            </a:extLst>
          </p:cNvPr>
          <p:cNvSpPr>
            <a:spLocks noGrp="1"/>
          </p:cNvSpPr>
          <p:nvPr>
            <p:ph type="body" idx="1"/>
          </p:nvPr>
        </p:nvSpPr>
        <p:spPr>
          <a:xfrm>
            <a:off x="729450" y="1159726"/>
            <a:ext cx="7688700" cy="2902910"/>
          </a:xfrm>
          <a:ln>
            <a:solidFill>
              <a:srgbClr val="0070C0"/>
            </a:solidFill>
          </a:ln>
        </p:spPr>
        <p:txBody>
          <a:bodyPr/>
          <a:lstStyle/>
          <a:p>
            <a:pPr marL="146050" indent="0">
              <a:buNone/>
            </a:pPr>
            <a:r>
              <a:rPr lang="en-US" dirty="0">
                <a:solidFill>
                  <a:srgbClr val="002060"/>
                </a:solidFill>
                <a:latin typeface="+mn-lt"/>
              </a:rPr>
              <a:t>Post unit testing, we will focus on integration and system testing. This stage will test for </a:t>
            </a:r>
            <a:r>
              <a:rPr lang="en" dirty="0">
                <a:solidFill>
                  <a:srgbClr val="002060"/>
                </a:solidFill>
                <a:latin typeface="+mn-lt"/>
                <a:cs typeface="Times New Roman"/>
                <a:sym typeface="Times New Roman"/>
              </a:rPr>
              <a:t>a</a:t>
            </a:r>
            <a:r>
              <a:rPr lang="en" dirty="0">
                <a:solidFill>
                  <a:srgbClr val="002060"/>
                </a:solidFill>
                <a:latin typeface="+mn-lt"/>
                <a:ea typeface="Times New Roman"/>
                <a:cs typeface="Times New Roman"/>
                <a:sym typeface="Times New Roman"/>
              </a:rPr>
              <a:t>ny decrease in </a:t>
            </a:r>
            <a:r>
              <a:rPr lang="en-US" dirty="0">
                <a:solidFill>
                  <a:srgbClr val="002060"/>
                </a:solidFill>
                <a:latin typeface="+mn-lt"/>
                <a:ea typeface="Times New Roman"/>
                <a:cs typeface="Times New Roman"/>
                <a:sym typeface="Times New Roman"/>
              </a:rPr>
              <a:t>system performance</a:t>
            </a:r>
            <a:r>
              <a:rPr lang="en" dirty="0">
                <a:solidFill>
                  <a:srgbClr val="002060"/>
                </a:solidFill>
                <a:latin typeface="+mn-lt"/>
                <a:ea typeface="Times New Roman"/>
                <a:cs typeface="Times New Roman"/>
                <a:sym typeface="Times New Roman"/>
              </a:rPr>
              <a:t> &amp; whether </a:t>
            </a:r>
            <a:r>
              <a:rPr lang="en-US" dirty="0">
                <a:solidFill>
                  <a:srgbClr val="002060"/>
                </a:solidFill>
                <a:latin typeface="+mn-lt"/>
              </a:rPr>
              <a:t>Apache Spark is compatible with the current system structure and ensures uninterrupted data flow.</a:t>
            </a:r>
          </a:p>
          <a:p>
            <a:pPr marL="146050" indent="0">
              <a:buNone/>
            </a:pPr>
            <a:endParaRPr lang="en-US" dirty="0">
              <a:solidFill>
                <a:srgbClr val="002060"/>
              </a:solidFill>
              <a:latin typeface="+mn-lt"/>
            </a:endParaRPr>
          </a:p>
          <a:p>
            <a:r>
              <a:rPr lang="en" b="1" dirty="0">
                <a:solidFill>
                  <a:schemeClr val="accent6">
                    <a:lumMod val="50000"/>
                  </a:schemeClr>
                </a:solidFill>
                <a:latin typeface="+mn-lt"/>
                <a:ea typeface="Times New Roman"/>
                <a:cs typeface="Times New Roman"/>
                <a:sym typeface="Times New Roman"/>
              </a:rPr>
              <a:t>Data workflow testing</a:t>
            </a:r>
            <a:r>
              <a:rPr lang="en" dirty="0">
                <a:solidFill>
                  <a:srgbClr val="002060"/>
                </a:solidFill>
                <a:latin typeface="+mn-lt"/>
                <a:ea typeface="Times New Roman"/>
                <a:cs typeface="Times New Roman"/>
                <a:sym typeface="Times New Roman"/>
              </a:rPr>
              <a:t>:  End to end ETL activities can be performed with 100% success. </a:t>
            </a:r>
          </a:p>
          <a:p>
            <a:pPr marL="146050" indent="0">
              <a:buNone/>
            </a:pPr>
            <a:endParaRPr lang="en" dirty="0">
              <a:solidFill>
                <a:srgbClr val="002060"/>
              </a:solidFill>
              <a:latin typeface="+mn-lt"/>
              <a:ea typeface="Times New Roman"/>
              <a:cs typeface="Times New Roman"/>
              <a:sym typeface="Times New Roman"/>
            </a:endParaRPr>
          </a:p>
          <a:p>
            <a:r>
              <a:rPr lang="en-US" b="1" dirty="0">
                <a:solidFill>
                  <a:schemeClr val="accent6">
                    <a:lumMod val="50000"/>
                  </a:schemeClr>
                </a:solidFill>
                <a:latin typeface="+mn-lt"/>
              </a:rPr>
              <a:t>Fault-tolerant testing</a:t>
            </a:r>
            <a:r>
              <a:rPr lang="en-US" dirty="0">
                <a:solidFill>
                  <a:srgbClr val="002060"/>
                </a:solidFill>
                <a:latin typeface="+mn-lt"/>
              </a:rPr>
              <a:t>: Ensure Spark job executes almost entirely on </a:t>
            </a:r>
            <a:r>
              <a:rPr lang="en-US" b="1" dirty="0">
                <a:solidFill>
                  <a:srgbClr val="002060"/>
                </a:solidFill>
                <a:latin typeface="+mn-lt"/>
              </a:rPr>
              <a:t>CPU</a:t>
            </a:r>
            <a:r>
              <a:rPr lang="en-US" dirty="0">
                <a:solidFill>
                  <a:srgbClr val="002060"/>
                </a:solidFill>
                <a:latin typeface="+mn-lt"/>
              </a:rPr>
              <a:t>, not causing any significant activity of shuffle and/or disk read/write, as expected. </a:t>
            </a:r>
          </a:p>
          <a:p>
            <a:endParaRPr lang="en-US" dirty="0">
              <a:solidFill>
                <a:srgbClr val="002060"/>
              </a:solidFill>
              <a:latin typeface="+mn-lt"/>
            </a:endParaRPr>
          </a:p>
          <a:p>
            <a:r>
              <a:rPr lang="en-US" b="1" dirty="0">
                <a:solidFill>
                  <a:schemeClr val="accent6">
                    <a:lumMod val="50000"/>
                  </a:schemeClr>
                </a:solidFill>
                <a:latin typeface="+mn-lt"/>
              </a:rPr>
              <a:t>Ad-hoc testing </a:t>
            </a:r>
            <a:r>
              <a:rPr lang="en-US" dirty="0">
                <a:solidFill>
                  <a:srgbClr val="002060"/>
                </a:solidFill>
                <a:latin typeface="+mn-lt"/>
              </a:rPr>
              <a:t>to test for any impact any existing workflows.</a:t>
            </a:r>
          </a:p>
          <a:p>
            <a:endParaRPr lang="en-US" dirty="0">
              <a:solidFill>
                <a:srgbClr val="002060"/>
              </a:solidFill>
              <a:latin typeface="+mn-lt"/>
            </a:endParaRPr>
          </a:p>
          <a:p>
            <a:endParaRPr lang="en-US" dirty="0">
              <a:solidFill>
                <a:srgbClr val="002060"/>
              </a:solidFill>
              <a:latin typeface="+mn-lt"/>
            </a:endParaRPr>
          </a:p>
          <a:p>
            <a:pPr marL="146050" indent="0">
              <a:buNone/>
            </a:pPr>
            <a:endParaRPr lang="en-US" dirty="0">
              <a:solidFill>
                <a:srgbClr val="002060"/>
              </a:solidFill>
              <a:latin typeface="+mn-lt"/>
            </a:endParaRPr>
          </a:p>
          <a:p>
            <a:pPr marL="146050" indent="0">
              <a:buNone/>
            </a:pPr>
            <a:endParaRPr lang="en-US" sz="1400" dirty="0">
              <a:solidFill>
                <a:srgbClr val="002060"/>
              </a:solidFill>
              <a:latin typeface="+mn-lt"/>
              <a:sym typeface="Wingdings" pitchFamily="2" charset="2"/>
            </a:endParaRPr>
          </a:p>
          <a:p>
            <a:endParaRPr lang="en-US" sz="1400" dirty="0">
              <a:solidFill>
                <a:srgbClr val="002060"/>
              </a:solidFill>
              <a:latin typeface="+mn-lt"/>
            </a:endParaRPr>
          </a:p>
          <a:p>
            <a:endParaRPr lang="en" sz="1400" dirty="0">
              <a:solidFill>
                <a:srgbClr val="002060"/>
              </a:solidFill>
              <a:latin typeface="+mn-lt"/>
              <a:ea typeface="Times New Roman"/>
              <a:cs typeface="Times New Roman"/>
              <a:sym typeface="Times New Roman"/>
            </a:endParaRPr>
          </a:p>
          <a:p>
            <a:endParaRPr lang="en-US" dirty="0">
              <a:solidFill>
                <a:srgbClr val="002060"/>
              </a:solidFill>
              <a:latin typeface="+mn-lt"/>
            </a:endParaRPr>
          </a:p>
          <a:p>
            <a:pPr marL="488950" indent="-342900">
              <a:buAutoNum type="arabicParenR"/>
            </a:pPr>
            <a:endParaRPr lang="en-US" dirty="0">
              <a:solidFill>
                <a:srgbClr val="002060"/>
              </a:solidFill>
              <a:latin typeface="+mn-lt"/>
            </a:endParaRPr>
          </a:p>
        </p:txBody>
      </p:sp>
      <p:sp>
        <p:nvSpPr>
          <p:cNvPr id="4" name="TextBox 3">
            <a:extLst>
              <a:ext uri="{FF2B5EF4-FFF2-40B4-BE49-F238E27FC236}">
                <a16:creationId xmlns:a16="http://schemas.microsoft.com/office/drawing/2014/main" id="{41275D5B-7C24-A343-930A-C58E885747E8}"/>
              </a:ext>
            </a:extLst>
          </p:cNvPr>
          <p:cNvSpPr txBox="1"/>
          <p:nvPr/>
        </p:nvSpPr>
        <p:spPr>
          <a:xfrm>
            <a:off x="666876" y="4658690"/>
            <a:ext cx="7688700" cy="338554"/>
          </a:xfrm>
          <a:prstGeom prst="rect">
            <a:avLst/>
          </a:prstGeom>
          <a:noFill/>
        </p:spPr>
        <p:txBody>
          <a:bodyPr wrap="square" rtlCol="0">
            <a:spAutoFit/>
          </a:bodyPr>
          <a:lstStyle/>
          <a:p>
            <a:r>
              <a:rPr lang="en-US" sz="800" dirty="0">
                <a:solidFill>
                  <a:srgbClr val="FF0000"/>
                </a:solidFill>
                <a:latin typeface="+mn-lt"/>
              </a:rPr>
              <a:t>References</a:t>
            </a:r>
            <a:r>
              <a:rPr lang="en-US" sz="800" dirty="0">
                <a:solidFill>
                  <a:srgbClr val="002060"/>
                </a:solidFill>
                <a:latin typeface="+mn-lt"/>
              </a:rPr>
              <a:t>: Software Project Management, Class notes Feb 28- Testing;</a:t>
            </a:r>
          </a:p>
          <a:p>
            <a:r>
              <a:rPr lang="en-US" sz="800" dirty="0">
                <a:solidFill>
                  <a:srgbClr val="002060"/>
                </a:solidFill>
                <a:latin typeface="+mn-lt"/>
              </a:rPr>
              <a:t> https://www.guru99.com/system-integration-testing.html</a:t>
            </a:r>
          </a:p>
        </p:txBody>
      </p:sp>
      <p:sp>
        <p:nvSpPr>
          <p:cNvPr id="5" name="Slide Number Placeholder 4">
            <a:extLst>
              <a:ext uri="{FF2B5EF4-FFF2-40B4-BE49-F238E27FC236}">
                <a16:creationId xmlns:a16="http://schemas.microsoft.com/office/drawing/2014/main" id="{FE73E1A8-187F-7A4B-8B45-E1A644BE215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72</a:t>
            </a:fld>
            <a:endParaRPr lang="en"/>
          </a:p>
        </p:txBody>
      </p:sp>
    </p:spTree>
    <p:extLst>
      <p:ext uri="{BB962C8B-B14F-4D97-AF65-F5344CB8AC3E}">
        <p14:creationId xmlns:p14="http://schemas.microsoft.com/office/powerpoint/2010/main" val="342550229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8BBAD3-D33D-D945-B140-8BAFA73F8002}"/>
              </a:ext>
            </a:extLst>
          </p:cNvPr>
          <p:cNvSpPr>
            <a:spLocks noGrp="1"/>
          </p:cNvSpPr>
          <p:nvPr>
            <p:ph type="title"/>
          </p:nvPr>
        </p:nvSpPr>
        <p:spPr/>
        <p:txBody>
          <a:bodyPr/>
          <a:lstStyle/>
          <a:p>
            <a:r>
              <a:rPr lang="en-US" dirty="0">
                <a:solidFill>
                  <a:schemeClr val="accent6">
                    <a:lumMod val="50000"/>
                  </a:schemeClr>
                </a:solidFill>
                <a:latin typeface="+mn-lt"/>
              </a:rPr>
              <a:t>Performance Tests</a:t>
            </a:r>
          </a:p>
        </p:txBody>
      </p:sp>
      <p:sp>
        <p:nvSpPr>
          <p:cNvPr id="3" name="Text Placeholder 2">
            <a:extLst>
              <a:ext uri="{FF2B5EF4-FFF2-40B4-BE49-F238E27FC236}">
                <a16:creationId xmlns:a16="http://schemas.microsoft.com/office/drawing/2014/main" id="{386C5F16-C9DE-1345-83D2-FBDA632A5059}"/>
              </a:ext>
            </a:extLst>
          </p:cNvPr>
          <p:cNvSpPr>
            <a:spLocks noGrp="1"/>
          </p:cNvSpPr>
          <p:nvPr>
            <p:ph type="body" idx="1"/>
          </p:nvPr>
        </p:nvSpPr>
        <p:spPr/>
        <p:txBody>
          <a:bodyPr/>
          <a:lstStyle/>
          <a:p>
            <a:pPr marL="0" indent="0">
              <a:buNone/>
            </a:pPr>
            <a:r>
              <a:rPr lang="en-US" b="1" dirty="0">
                <a:solidFill>
                  <a:srgbClr val="002060"/>
                </a:solidFill>
                <a:latin typeface="+mn-lt"/>
              </a:rPr>
              <a:t>Query processing times will vary and hence will be determined for scheduled and triggered queries based on*:</a:t>
            </a:r>
          </a:p>
          <a:p>
            <a:pPr marL="742950" lvl="1" indent="-285750">
              <a:lnSpc>
                <a:spcPct val="100000"/>
              </a:lnSpc>
              <a:spcBef>
                <a:spcPts val="0"/>
              </a:spcBef>
            </a:pPr>
            <a:r>
              <a:rPr lang="en-US" dirty="0">
                <a:solidFill>
                  <a:srgbClr val="002060"/>
                </a:solidFill>
                <a:latin typeface="+mn-lt"/>
              </a:rPr>
              <a:t>Number of records accessed</a:t>
            </a:r>
          </a:p>
          <a:p>
            <a:pPr marL="742950" lvl="1" indent="-285750">
              <a:lnSpc>
                <a:spcPct val="100000"/>
              </a:lnSpc>
              <a:spcBef>
                <a:spcPts val="0"/>
              </a:spcBef>
            </a:pPr>
            <a:r>
              <a:rPr lang="en-US" dirty="0">
                <a:solidFill>
                  <a:srgbClr val="002060"/>
                </a:solidFill>
                <a:latin typeface="+mn-lt"/>
              </a:rPr>
              <a:t>Number of nodes running in parallel depending on the volume of data</a:t>
            </a:r>
          </a:p>
          <a:p>
            <a:pPr marL="742950" lvl="1" indent="-285750">
              <a:lnSpc>
                <a:spcPct val="100000"/>
              </a:lnSpc>
              <a:spcBef>
                <a:spcPts val="0"/>
              </a:spcBef>
            </a:pPr>
            <a:endParaRPr lang="en-US" dirty="0">
              <a:solidFill>
                <a:srgbClr val="002060"/>
              </a:solidFill>
              <a:latin typeface="+mn-lt"/>
            </a:endParaRPr>
          </a:p>
          <a:p>
            <a:pPr marL="0" lvl="0" indent="0">
              <a:buNone/>
            </a:pPr>
            <a:r>
              <a:rPr lang="en-US" b="1" dirty="0">
                <a:solidFill>
                  <a:srgbClr val="002060"/>
                </a:solidFill>
                <a:latin typeface="+mn-lt"/>
              </a:rPr>
              <a:t>Model performance will be tested separately for following scenarios</a:t>
            </a:r>
            <a:r>
              <a:rPr lang="en-US" dirty="0">
                <a:solidFill>
                  <a:srgbClr val="002060"/>
                </a:solidFill>
                <a:latin typeface="+mn-lt"/>
              </a:rPr>
              <a:t>:</a:t>
            </a:r>
          </a:p>
          <a:p>
            <a:pPr marL="742950" lvl="1" indent="-285750">
              <a:spcBef>
                <a:spcPts val="0"/>
              </a:spcBef>
            </a:pPr>
            <a:r>
              <a:rPr lang="en-US" dirty="0">
                <a:solidFill>
                  <a:srgbClr val="002060"/>
                </a:solidFill>
                <a:latin typeface="+mn-lt"/>
              </a:rPr>
              <a:t>Training and testing model performance before deployment</a:t>
            </a:r>
          </a:p>
          <a:p>
            <a:pPr marL="742950" lvl="1" indent="-285750">
              <a:spcBef>
                <a:spcPts val="0"/>
              </a:spcBef>
            </a:pPr>
            <a:r>
              <a:rPr lang="en-US" dirty="0">
                <a:solidFill>
                  <a:srgbClr val="002060"/>
                </a:solidFill>
                <a:latin typeface="+mn-lt"/>
              </a:rPr>
              <a:t>Model performance post deployment</a:t>
            </a:r>
          </a:p>
          <a:p>
            <a:pPr marL="742950" lvl="1" indent="-285750">
              <a:spcBef>
                <a:spcPts val="0"/>
              </a:spcBef>
            </a:pPr>
            <a:endParaRPr lang="en-US" dirty="0">
              <a:solidFill>
                <a:srgbClr val="002060"/>
              </a:solidFill>
              <a:latin typeface="+mn-lt"/>
            </a:endParaRPr>
          </a:p>
          <a:p>
            <a:pPr marL="0" indent="0">
              <a:buNone/>
            </a:pPr>
            <a:r>
              <a:rPr lang="en-US" b="1" dirty="0">
                <a:solidFill>
                  <a:srgbClr val="002060"/>
                </a:solidFill>
                <a:latin typeface="+mn-lt"/>
              </a:rPr>
              <a:t>Environment </a:t>
            </a:r>
          </a:p>
          <a:p>
            <a:pPr marL="742950" lvl="1" indent="-285750">
              <a:lnSpc>
                <a:spcPct val="100000"/>
              </a:lnSpc>
              <a:spcBef>
                <a:spcPts val="0"/>
              </a:spcBef>
            </a:pPr>
            <a:r>
              <a:rPr lang="en-US" dirty="0">
                <a:solidFill>
                  <a:srgbClr val="002060"/>
                </a:solidFill>
                <a:latin typeface="+mn-lt"/>
              </a:rPr>
              <a:t>Spark 2.3.2</a:t>
            </a:r>
          </a:p>
          <a:p>
            <a:pPr marL="0" indent="0">
              <a:buNone/>
            </a:pPr>
            <a:endParaRPr lang="en-US" dirty="0">
              <a:solidFill>
                <a:srgbClr val="002060"/>
              </a:solidFill>
              <a:latin typeface="+mn-lt"/>
            </a:endParaRPr>
          </a:p>
          <a:p>
            <a:pPr marL="0" indent="0">
              <a:buNone/>
            </a:pPr>
            <a:r>
              <a:rPr lang="en-US" b="1" dirty="0">
                <a:solidFill>
                  <a:srgbClr val="002060"/>
                </a:solidFill>
                <a:latin typeface="+mn-lt"/>
              </a:rPr>
              <a:t>Acceptance Criteria</a:t>
            </a:r>
          </a:p>
          <a:p>
            <a:pPr marL="628650" lvl="1" indent="-171450">
              <a:spcBef>
                <a:spcPts val="0"/>
              </a:spcBef>
            </a:pPr>
            <a:r>
              <a:rPr lang="en-US" dirty="0">
                <a:solidFill>
                  <a:srgbClr val="002060"/>
                </a:solidFill>
                <a:latin typeface="+mn-lt"/>
              </a:rPr>
              <a:t>+/- 1 second over specified time is acceptable</a:t>
            </a:r>
          </a:p>
          <a:p>
            <a:pPr marL="628650" lvl="1" indent="-171450">
              <a:spcBef>
                <a:spcPts val="0"/>
              </a:spcBef>
            </a:pPr>
            <a:r>
              <a:rPr lang="en-US" dirty="0">
                <a:solidFill>
                  <a:srgbClr val="002060"/>
                </a:solidFill>
                <a:latin typeface="+mn-lt"/>
              </a:rPr>
              <a:t>Pass/Fail</a:t>
            </a:r>
          </a:p>
        </p:txBody>
      </p:sp>
      <p:sp>
        <p:nvSpPr>
          <p:cNvPr id="4" name="Slide Number Placeholder 3">
            <a:extLst>
              <a:ext uri="{FF2B5EF4-FFF2-40B4-BE49-F238E27FC236}">
                <a16:creationId xmlns:a16="http://schemas.microsoft.com/office/drawing/2014/main" id="{6781B7A3-1068-364D-BD7A-2B4F64F2DA6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73</a:t>
            </a:fld>
            <a:endParaRPr lang="en"/>
          </a:p>
        </p:txBody>
      </p:sp>
      <p:sp>
        <p:nvSpPr>
          <p:cNvPr id="5" name="TextBox 4">
            <a:extLst>
              <a:ext uri="{FF2B5EF4-FFF2-40B4-BE49-F238E27FC236}">
                <a16:creationId xmlns:a16="http://schemas.microsoft.com/office/drawing/2014/main" id="{745DF28C-55C6-904C-B9DC-01187D4E73A8}"/>
              </a:ext>
            </a:extLst>
          </p:cNvPr>
          <p:cNvSpPr txBox="1"/>
          <p:nvPr/>
        </p:nvSpPr>
        <p:spPr>
          <a:xfrm>
            <a:off x="666876" y="4658690"/>
            <a:ext cx="7688700" cy="215444"/>
          </a:xfrm>
          <a:prstGeom prst="rect">
            <a:avLst/>
          </a:prstGeom>
          <a:noFill/>
        </p:spPr>
        <p:txBody>
          <a:bodyPr wrap="square" rtlCol="0">
            <a:spAutoFit/>
          </a:bodyPr>
          <a:lstStyle/>
          <a:p>
            <a:r>
              <a:rPr lang="en-US" sz="800" dirty="0">
                <a:solidFill>
                  <a:srgbClr val="FF0000"/>
                </a:solidFill>
                <a:latin typeface="+mn-lt"/>
              </a:rPr>
              <a:t>Reference</a:t>
            </a:r>
            <a:r>
              <a:rPr lang="en-US" sz="800" dirty="0">
                <a:solidFill>
                  <a:srgbClr val="002060"/>
                </a:solidFill>
                <a:latin typeface="+mn-lt"/>
              </a:rPr>
              <a:t>: Software Project Management, Class notes Feb 28- Testing</a:t>
            </a:r>
          </a:p>
        </p:txBody>
      </p:sp>
    </p:spTree>
    <p:extLst>
      <p:ext uri="{BB962C8B-B14F-4D97-AF65-F5344CB8AC3E}">
        <p14:creationId xmlns:p14="http://schemas.microsoft.com/office/powerpoint/2010/main" val="291081973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8BBAD3-D33D-D945-B140-8BAFA73F8002}"/>
              </a:ext>
            </a:extLst>
          </p:cNvPr>
          <p:cNvSpPr>
            <a:spLocks noGrp="1"/>
          </p:cNvSpPr>
          <p:nvPr>
            <p:ph type="title"/>
          </p:nvPr>
        </p:nvSpPr>
        <p:spPr/>
        <p:txBody>
          <a:bodyPr/>
          <a:lstStyle/>
          <a:p>
            <a:r>
              <a:rPr lang="en-US" dirty="0">
                <a:solidFill>
                  <a:schemeClr val="accent6">
                    <a:lumMod val="50000"/>
                  </a:schemeClr>
                </a:solidFill>
                <a:latin typeface="+mn-lt"/>
              </a:rPr>
              <a:t>Stress Tests</a:t>
            </a:r>
          </a:p>
        </p:txBody>
      </p:sp>
      <p:sp>
        <p:nvSpPr>
          <p:cNvPr id="3" name="Text Placeholder 2">
            <a:extLst>
              <a:ext uri="{FF2B5EF4-FFF2-40B4-BE49-F238E27FC236}">
                <a16:creationId xmlns:a16="http://schemas.microsoft.com/office/drawing/2014/main" id="{386C5F16-C9DE-1345-83D2-FBDA632A5059}"/>
              </a:ext>
            </a:extLst>
          </p:cNvPr>
          <p:cNvSpPr>
            <a:spLocks noGrp="1"/>
          </p:cNvSpPr>
          <p:nvPr>
            <p:ph type="body" idx="1"/>
          </p:nvPr>
        </p:nvSpPr>
        <p:spPr/>
        <p:txBody>
          <a:bodyPr/>
          <a:lstStyle/>
          <a:p>
            <a:pPr marL="0" lvl="0" indent="0">
              <a:buNone/>
            </a:pPr>
            <a:r>
              <a:rPr lang="en-US" b="1" dirty="0">
                <a:solidFill>
                  <a:srgbClr val="002060"/>
                </a:solidFill>
                <a:latin typeface="+mn-lt"/>
              </a:rPr>
              <a:t>Test the systems failure point and maximum performance</a:t>
            </a:r>
          </a:p>
          <a:p>
            <a:pPr marL="0" lvl="0" indent="0">
              <a:buNone/>
            </a:pPr>
            <a:endParaRPr lang="en-US" dirty="0">
              <a:solidFill>
                <a:srgbClr val="002060"/>
              </a:solidFill>
              <a:latin typeface="+mn-lt"/>
            </a:endParaRPr>
          </a:p>
          <a:p>
            <a:pPr marL="285750" indent="-285750"/>
            <a:r>
              <a:rPr lang="en-US" b="1" dirty="0">
                <a:solidFill>
                  <a:srgbClr val="002060"/>
                </a:solidFill>
                <a:latin typeface="+mn-lt"/>
              </a:rPr>
              <a:t>Requirements Verification</a:t>
            </a:r>
          </a:p>
          <a:p>
            <a:pPr marL="742950" lvl="1" indent="-285750">
              <a:spcBef>
                <a:spcPts val="0"/>
              </a:spcBef>
            </a:pPr>
            <a:r>
              <a:rPr lang="en-US" dirty="0">
                <a:solidFill>
                  <a:srgbClr val="002060"/>
                </a:solidFill>
                <a:latin typeface="+mn-lt"/>
              </a:rPr>
              <a:t>Master Node offers replication factor of 5 to offer a high level of redundancy.</a:t>
            </a:r>
          </a:p>
          <a:p>
            <a:pPr marL="742950" lvl="1" indent="-285750">
              <a:spcBef>
                <a:spcPts val="0"/>
              </a:spcBef>
            </a:pPr>
            <a:r>
              <a:rPr lang="en-US" dirty="0">
                <a:solidFill>
                  <a:srgbClr val="002060"/>
                </a:solidFill>
                <a:latin typeface="+mn-lt"/>
              </a:rPr>
              <a:t>100 terabytes of data will be analyzed to ensure the ability of the master node to separate RDD's</a:t>
            </a:r>
          </a:p>
          <a:p>
            <a:pPr marL="742950" lvl="1" indent="-285750">
              <a:spcBef>
                <a:spcPts val="0"/>
              </a:spcBef>
            </a:pPr>
            <a:endParaRPr lang="en-US" dirty="0">
              <a:solidFill>
                <a:srgbClr val="002060"/>
              </a:solidFill>
              <a:latin typeface="+mn-lt"/>
            </a:endParaRPr>
          </a:p>
          <a:p>
            <a:pPr marL="285750" indent="-285750"/>
            <a:r>
              <a:rPr lang="en-US" b="1" dirty="0">
                <a:solidFill>
                  <a:srgbClr val="002060"/>
                </a:solidFill>
                <a:latin typeface="+mn-lt"/>
              </a:rPr>
              <a:t>Environment</a:t>
            </a:r>
            <a:r>
              <a:rPr lang="en-US" dirty="0">
                <a:solidFill>
                  <a:srgbClr val="002060"/>
                </a:solidFill>
                <a:latin typeface="+mn-lt"/>
              </a:rPr>
              <a:t> </a:t>
            </a:r>
          </a:p>
          <a:p>
            <a:pPr marL="742950" lvl="1" indent="-285750">
              <a:spcBef>
                <a:spcPts val="0"/>
              </a:spcBef>
            </a:pPr>
            <a:r>
              <a:rPr lang="en-US" dirty="0">
                <a:solidFill>
                  <a:srgbClr val="002060"/>
                </a:solidFill>
                <a:latin typeface="+mn-lt"/>
              </a:rPr>
              <a:t>Spark 2.3.2</a:t>
            </a:r>
          </a:p>
          <a:p>
            <a:pPr marL="0" lvl="0" indent="0">
              <a:buNone/>
            </a:pPr>
            <a:endParaRPr lang="en-US" dirty="0">
              <a:solidFill>
                <a:srgbClr val="002060"/>
              </a:solidFill>
              <a:latin typeface="+mn-lt"/>
            </a:endParaRPr>
          </a:p>
          <a:p>
            <a:pPr marL="285750" indent="-285750"/>
            <a:r>
              <a:rPr lang="en-US" b="1" dirty="0">
                <a:solidFill>
                  <a:srgbClr val="002060"/>
                </a:solidFill>
                <a:latin typeface="+mn-lt"/>
              </a:rPr>
              <a:t>Acceptance Criteria</a:t>
            </a:r>
          </a:p>
          <a:p>
            <a:pPr marL="742950" lvl="1" indent="-285750">
              <a:spcBef>
                <a:spcPts val="0"/>
              </a:spcBef>
            </a:pPr>
            <a:r>
              <a:rPr lang="en-US" dirty="0">
                <a:solidFill>
                  <a:srgbClr val="002060"/>
                </a:solidFill>
                <a:latin typeface="+mn-lt"/>
              </a:rPr>
              <a:t>Pass/Fail</a:t>
            </a:r>
          </a:p>
          <a:p>
            <a:endParaRPr lang="en-US" dirty="0">
              <a:solidFill>
                <a:schemeClr val="tx2">
                  <a:lumMod val="10000"/>
                </a:schemeClr>
              </a:solidFill>
              <a:latin typeface="+mn-lt"/>
            </a:endParaRPr>
          </a:p>
        </p:txBody>
      </p:sp>
      <p:sp>
        <p:nvSpPr>
          <p:cNvPr id="4" name="Slide Number Placeholder 3">
            <a:extLst>
              <a:ext uri="{FF2B5EF4-FFF2-40B4-BE49-F238E27FC236}">
                <a16:creationId xmlns:a16="http://schemas.microsoft.com/office/drawing/2014/main" id="{6781B7A3-1068-364D-BD7A-2B4F64F2DA6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74</a:t>
            </a:fld>
            <a:endParaRPr lang="en"/>
          </a:p>
        </p:txBody>
      </p:sp>
      <p:sp>
        <p:nvSpPr>
          <p:cNvPr id="5" name="TextBox 4">
            <a:extLst>
              <a:ext uri="{FF2B5EF4-FFF2-40B4-BE49-F238E27FC236}">
                <a16:creationId xmlns:a16="http://schemas.microsoft.com/office/drawing/2014/main" id="{0CE1BC4F-4B4E-7349-BEBA-7C56369C70C0}"/>
              </a:ext>
            </a:extLst>
          </p:cNvPr>
          <p:cNvSpPr txBox="1"/>
          <p:nvPr/>
        </p:nvSpPr>
        <p:spPr>
          <a:xfrm>
            <a:off x="666876" y="4658690"/>
            <a:ext cx="7688700" cy="215444"/>
          </a:xfrm>
          <a:prstGeom prst="rect">
            <a:avLst/>
          </a:prstGeom>
          <a:noFill/>
        </p:spPr>
        <p:txBody>
          <a:bodyPr wrap="square" rtlCol="0">
            <a:spAutoFit/>
          </a:bodyPr>
          <a:lstStyle/>
          <a:p>
            <a:r>
              <a:rPr lang="en-US" sz="800" dirty="0">
                <a:solidFill>
                  <a:srgbClr val="FF0000"/>
                </a:solidFill>
                <a:latin typeface="+mn-lt"/>
              </a:rPr>
              <a:t>Reference</a:t>
            </a:r>
            <a:r>
              <a:rPr lang="en-US" sz="800" dirty="0">
                <a:solidFill>
                  <a:srgbClr val="002060"/>
                </a:solidFill>
                <a:latin typeface="+mn-lt"/>
              </a:rPr>
              <a:t>: Software Project Management, Class notes Feb 28- Testing</a:t>
            </a:r>
          </a:p>
        </p:txBody>
      </p:sp>
    </p:spTree>
    <p:extLst>
      <p:ext uri="{BB962C8B-B14F-4D97-AF65-F5344CB8AC3E}">
        <p14:creationId xmlns:p14="http://schemas.microsoft.com/office/powerpoint/2010/main" val="223709470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8BBAD3-D33D-D945-B140-8BAFA73F8002}"/>
              </a:ext>
            </a:extLst>
          </p:cNvPr>
          <p:cNvSpPr>
            <a:spLocks noGrp="1"/>
          </p:cNvSpPr>
          <p:nvPr>
            <p:ph type="title"/>
          </p:nvPr>
        </p:nvSpPr>
        <p:spPr/>
        <p:txBody>
          <a:bodyPr/>
          <a:lstStyle/>
          <a:p>
            <a:r>
              <a:rPr lang="en-US" dirty="0">
                <a:solidFill>
                  <a:schemeClr val="accent6">
                    <a:lumMod val="50000"/>
                  </a:schemeClr>
                </a:solidFill>
                <a:latin typeface="+mj-lt"/>
              </a:rPr>
              <a:t>User Acceptance testing</a:t>
            </a:r>
            <a:br>
              <a:rPr lang="en-US" dirty="0">
                <a:latin typeface="+mj-lt"/>
              </a:rPr>
            </a:br>
            <a:endParaRPr lang="en-US" dirty="0">
              <a:latin typeface="+mj-lt"/>
            </a:endParaRPr>
          </a:p>
        </p:txBody>
      </p:sp>
      <p:sp>
        <p:nvSpPr>
          <p:cNvPr id="3" name="Text Placeholder 2">
            <a:extLst>
              <a:ext uri="{FF2B5EF4-FFF2-40B4-BE49-F238E27FC236}">
                <a16:creationId xmlns:a16="http://schemas.microsoft.com/office/drawing/2014/main" id="{386C5F16-C9DE-1345-83D2-FBDA632A5059}"/>
              </a:ext>
            </a:extLst>
          </p:cNvPr>
          <p:cNvSpPr>
            <a:spLocks noGrp="1"/>
          </p:cNvSpPr>
          <p:nvPr>
            <p:ph type="body" idx="1"/>
          </p:nvPr>
        </p:nvSpPr>
        <p:spPr>
          <a:ln>
            <a:solidFill>
              <a:srgbClr val="0070C0"/>
            </a:solidFill>
          </a:ln>
        </p:spPr>
        <p:txBody>
          <a:bodyPr/>
          <a:lstStyle/>
          <a:p>
            <a:pPr marL="146050" indent="0">
              <a:buNone/>
            </a:pPr>
            <a:r>
              <a:rPr lang="en-US" dirty="0">
                <a:solidFill>
                  <a:srgbClr val="002060"/>
                </a:solidFill>
                <a:latin typeface="+mn-lt"/>
              </a:rPr>
              <a:t>Post performance testing, the project will include Final acceptance tests that will check for : </a:t>
            </a:r>
          </a:p>
          <a:p>
            <a:pPr marL="146050" indent="0">
              <a:buNone/>
            </a:pPr>
            <a:endParaRPr lang="en-US" dirty="0">
              <a:solidFill>
                <a:srgbClr val="002060"/>
              </a:solidFill>
              <a:latin typeface="+mn-lt"/>
            </a:endParaRPr>
          </a:p>
          <a:p>
            <a:r>
              <a:rPr lang="en-US" dirty="0">
                <a:solidFill>
                  <a:srgbClr val="002060"/>
                </a:solidFill>
                <a:latin typeface="+mn-lt"/>
              </a:rPr>
              <a:t>Whether the developed system runs seamlessly without disrupting any existing process</a:t>
            </a:r>
          </a:p>
          <a:p>
            <a:pPr marL="146050" indent="0">
              <a:buNone/>
            </a:pPr>
            <a:endParaRPr lang="en-US" dirty="0">
              <a:solidFill>
                <a:srgbClr val="002060"/>
              </a:solidFill>
              <a:latin typeface="+mn-lt"/>
            </a:endParaRPr>
          </a:p>
          <a:p>
            <a:r>
              <a:rPr lang="en-US" dirty="0">
                <a:solidFill>
                  <a:srgbClr val="002060"/>
                </a:solidFill>
                <a:latin typeface="+mn-lt"/>
              </a:rPr>
              <a:t>The developed system enables query processing on current Database setup as well as on the new analytics engine for capturing customer and product data.</a:t>
            </a:r>
          </a:p>
          <a:p>
            <a:pPr marL="146050" indent="0">
              <a:buNone/>
            </a:pPr>
            <a:endParaRPr lang="en-US" dirty="0">
              <a:solidFill>
                <a:srgbClr val="002060"/>
              </a:solidFill>
              <a:latin typeface="+mn-lt"/>
            </a:endParaRPr>
          </a:p>
          <a:p>
            <a:r>
              <a:rPr lang="en-US" dirty="0">
                <a:solidFill>
                  <a:srgbClr val="002060"/>
                </a:solidFill>
                <a:latin typeface="+mn-lt"/>
              </a:rPr>
              <a:t>Following data parameters are captured:</a:t>
            </a:r>
          </a:p>
          <a:p>
            <a:pPr lvl="1">
              <a:spcBef>
                <a:spcPts val="0"/>
              </a:spcBef>
            </a:pPr>
            <a:r>
              <a:rPr lang="en-US" sz="1300" dirty="0">
                <a:solidFill>
                  <a:srgbClr val="002060"/>
                </a:solidFill>
                <a:latin typeface="+mn-lt"/>
              </a:rPr>
              <a:t>customer navigation history during a session </a:t>
            </a:r>
          </a:p>
          <a:p>
            <a:pPr lvl="1">
              <a:spcBef>
                <a:spcPts val="0"/>
              </a:spcBef>
            </a:pPr>
            <a:r>
              <a:rPr lang="en-US" sz="1300" dirty="0">
                <a:solidFill>
                  <a:srgbClr val="002060"/>
                </a:solidFill>
                <a:latin typeface="+mn-lt"/>
              </a:rPr>
              <a:t>customer’s cart history for products not purchased</a:t>
            </a:r>
          </a:p>
          <a:p>
            <a:pPr lvl="1">
              <a:spcBef>
                <a:spcPts val="0"/>
              </a:spcBef>
            </a:pPr>
            <a:r>
              <a:rPr lang="en-US" sz="1300" dirty="0">
                <a:solidFill>
                  <a:srgbClr val="002060"/>
                </a:solidFill>
                <a:latin typeface="+mn-lt"/>
              </a:rPr>
              <a:t>product browsing history of customer</a:t>
            </a:r>
          </a:p>
        </p:txBody>
      </p:sp>
      <p:sp>
        <p:nvSpPr>
          <p:cNvPr id="5" name="Slide Number Placeholder 4">
            <a:extLst>
              <a:ext uri="{FF2B5EF4-FFF2-40B4-BE49-F238E27FC236}">
                <a16:creationId xmlns:a16="http://schemas.microsoft.com/office/drawing/2014/main" id="{FE73E1A8-187F-7A4B-8B45-E1A644BE215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75</a:t>
            </a:fld>
            <a:endParaRPr lang="en"/>
          </a:p>
        </p:txBody>
      </p:sp>
      <p:sp>
        <p:nvSpPr>
          <p:cNvPr id="6" name="TextBox 5">
            <a:extLst>
              <a:ext uri="{FF2B5EF4-FFF2-40B4-BE49-F238E27FC236}">
                <a16:creationId xmlns:a16="http://schemas.microsoft.com/office/drawing/2014/main" id="{5B546224-EB50-D045-BB53-64D6CC07BEB6}"/>
              </a:ext>
            </a:extLst>
          </p:cNvPr>
          <p:cNvSpPr txBox="1"/>
          <p:nvPr/>
        </p:nvSpPr>
        <p:spPr>
          <a:xfrm>
            <a:off x="666876" y="4658690"/>
            <a:ext cx="7688700" cy="215444"/>
          </a:xfrm>
          <a:prstGeom prst="rect">
            <a:avLst/>
          </a:prstGeom>
          <a:noFill/>
        </p:spPr>
        <p:txBody>
          <a:bodyPr wrap="square" rtlCol="0">
            <a:spAutoFit/>
          </a:bodyPr>
          <a:lstStyle/>
          <a:p>
            <a:r>
              <a:rPr lang="en-US" sz="800" dirty="0">
                <a:solidFill>
                  <a:srgbClr val="FF0000"/>
                </a:solidFill>
                <a:latin typeface="+mn-lt"/>
              </a:rPr>
              <a:t>Reference</a:t>
            </a:r>
            <a:r>
              <a:rPr lang="en-US" sz="800" dirty="0">
                <a:solidFill>
                  <a:srgbClr val="002060"/>
                </a:solidFill>
                <a:latin typeface="+mn-lt"/>
              </a:rPr>
              <a:t>: Software Project Management, Class notes Feb 28- Testing</a:t>
            </a:r>
          </a:p>
        </p:txBody>
      </p:sp>
    </p:spTree>
    <p:extLst>
      <p:ext uri="{BB962C8B-B14F-4D97-AF65-F5344CB8AC3E}">
        <p14:creationId xmlns:p14="http://schemas.microsoft.com/office/powerpoint/2010/main" val="65713795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8BBAD3-D33D-D945-B140-8BAFA73F8002}"/>
              </a:ext>
            </a:extLst>
          </p:cNvPr>
          <p:cNvSpPr>
            <a:spLocks noGrp="1"/>
          </p:cNvSpPr>
          <p:nvPr>
            <p:ph type="title"/>
          </p:nvPr>
        </p:nvSpPr>
        <p:spPr/>
        <p:txBody>
          <a:bodyPr/>
          <a:lstStyle/>
          <a:p>
            <a:r>
              <a:rPr lang="en-US" dirty="0">
                <a:solidFill>
                  <a:schemeClr val="accent6">
                    <a:lumMod val="50000"/>
                  </a:schemeClr>
                </a:solidFill>
                <a:latin typeface="+mj-lt"/>
              </a:rPr>
              <a:t>Release Criteria</a:t>
            </a:r>
          </a:p>
        </p:txBody>
      </p:sp>
      <p:sp>
        <p:nvSpPr>
          <p:cNvPr id="3" name="Text Placeholder 2">
            <a:extLst>
              <a:ext uri="{FF2B5EF4-FFF2-40B4-BE49-F238E27FC236}">
                <a16:creationId xmlns:a16="http://schemas.microsoft.com/office/drawing/2014/main" id="{386C5F16-C9DE-1345-83D2-FBDA632A5059}"/>
              </a:ext>
            </a:extLst>
          </p:cNvPr>
          <p:cNvSpPr>
            <a:spLocks noGrp="1"/>
          </p:cNvSpPr>
          <p:nvPr>
            <p:ph type="body" idx="1"/>
          </p:nvPr>
        </p:nvSpPr>
        <p:spPr>
          <a:xfrm>
            <a:off x="729450" y="1159727"/>
            <a:ext cx="4716609" cy="2901286"/>
          </a:xfrm>
          <a:solidFill>
            <a:schemeClr val="accent2">
              <a:lumMod val="20000"/>
              <a:lumOff val="80000"/>
            </a:schemeClr>
          </a:solidFill>
        </p:spPr>
        <p:txBody>
          <a:bodyPr/>
          <a:lstStyle/>
          <a:p>
            <a:endParaRPr lang="en-US" sz="1200" dirty="0">
              <a:solidFill>
                <a:srgbClr val="002060"/>
              </a:solidFill>
              <a:latin typeface="+mn-lt"/>
            </a:endParaRPr>
          </a:p>
          <a:p>
            <a:r>
              <a:rPr lang="en-US" sz="1400" dirty="0">
                <a:solidFill>
                  <a:srgbClr val="002060"/>
                </a:solidFill>
                <a:latin typeface="+mn-lt"/>
              </a:rPr>
              <a:t>All high severity bugs found in the testing phase should be resolved, tested and documented. </a:t>
            </a:r>
          </a:p>
          <a:p>
            <a:pPr marL="146050" indent="0">
              <a:buNone/>
            </a:pPr>
            <a:endParaRPr lang="en-US" sz="1400" dirty="0">
              <a:solidFill>
                <a:srgbClr val="002060"/>
              </a:solidFill>
              <a:latin typeface="+mn-lt"/>
            </a:endParaRPr>
          </a:p>
          <a:p>
            <a:r>
              <a:rPr lang="en-US" sz="1400" dirty="0">
                <a:solidFill>
                  <a:srgbClr val="002060"/>
                </a:solidFill>
                <a:latin typeface="+mn-lt"/>
              </a:rPr>
              <a:t>Ensure data flow testing passes with success.</a:t>
            </a:r>
          </a:p>
          <a:p>
            <a:endParaRPr lang="en-US" sz="1400" dirty="0">
              <a:solidFill>
                <a:srgbClr val="002060"/>
              </a:solidFill>
              <a:latin typeface="+mn-lt"/>
            </a:endParaRPr>
          </a:p>
          <a:p>
            <a:r>
              <a:rPr lang="en-US" sz="1400" dirty="0">
                <a:solidFill>
                  <a:srgbClr val="002060"/>
                </a:solidFill>
                <a:latin typeface="+mn-lt"/>
              </a:rPr>
              <a:t>Zero RDD failure: Fault tolerant cache is automatically recomputed on failure. </a:t>
            </a:r>
          </a:p>
          <a:p>
            <a:endParaRPr lang="en-US" sz="1400" dirty="0">
              <a:solidFill>
                <a:srgbClr val="002060"/>
              </a:solidFill>
              <a:latin typeface="+mn-lt"/>
            </a:endParaRPr>
          </a:p>
          <a:p>
            <a:r>
              <a:rPr lang="en-US" sz="1400" dirty="0">
                <a:solidFill>
                  <a:srgbClr val="002060"/>
                </a:solidFill>
                <a:latin typeface="+mn-lt"/>
              </a:rPr>
              <a:t>All User Acceptance Tests must pass with success. </a:t>
            </a:r>
          </a:p>
          <a:p>
            <a:pPr marL="146050" indent="0">
              <a:buNone/>
            </a:pPr>
            <a:endParaRPr lang="en-US" sz="1400" b="1" dirty="0">
              <a:solidFill>
                <a:srgbClr val="002060"/>
              </a:solidFill>
              <a:latin typeface="+mn-lt"/>
            </a:endParaRPr>
          </a:p>
          <a:p>
            <a:pPr marL="146050" indent="0">
              <a:buNone/>
            </a:pPr>
            <a:endParaRPr lang="en-US" sz="1400" b="1" dirty="0">
              <a:solidFill>
                <a:srgbClr val="002060"/>
              </a:solidFill>
              <a:latin typeface="+mn-lt"/>
            </a:endParaRPr>
          </a:p>
          <a:p>
            <a:pPr marL="146050" indent="0">
              <a:buNone/>
            </a:pPr>
            <a:endParaRPr lang="en-US" sz="1400" dirty="0">
              <a:solidFill>
                <a:srgbClr val="002060"/>
              </a:solidFill>
              <a:latin typeface="+mn-lt"/>
            </a:endParaRPr>
          </a:p>
          <a:p>
            <a:pPr marL="146050" indent="0">
              <a:buNone/>
            </a:pPr>
            <a:endParaRPr lang="en-US" sz="1200" dirty="0">
              <a:solidFill>
                <a:srgbClr val="002060"/>
              </a:solidFill>
              <a:latin typeface="+mn-lt"/>
            </a:endParaRPr>
          </a:p>
          <a:p>
            <a:pPr marL="146050" indent="0">
              <a:buNone/>
            </a:pPr>
            <a:endParaRPr lang="en-US" sz="1200" dirty="0">
              <a:solidFill>
                <a:srgbClr val="002060"/>
              </a:solidFill>
              <a:latin typeface="+mn-lt"/>
            </a:endParaRPr>
          </a:p>
          <a:p>
            <a:pPr marL="146050" indent="0">
              <a:buNone/>
            </a:pPr>
            <a:endParaRPr lang="en-US" sz="1200" dirty="0">
              <a:solidFill>
                <a:srgbClr val="002060"/>
              </a:solidFill>
              <a:latin typeface="+mn-lt"/>
            </a:endParaRPr>
          </a:p>
          <a:p>
            <a:pPr marL="146050" indent="0">
              <a:buNone/>
            </a:pPr>
            <a:endParaRPr lang="en-US" sz="1200" dirty="0">
              <a:solidFill>
                <a:srgbClr val="002060"/>
              </a:solidFill>
              <a:latin typeface="+mn-lt"/>
            </a:endParaRPr>
          </a:p>
          <a:p>
            <a:pPr marL="146050" indent="0">
              <a:buNone/>
            </a:pPr>
            <a:endParaRPr lang="en-US" sz="1200" dirty="0">
              <a:solidFill>
                <a:srgbClr val="002060"/>
              </a:solidFill>
              <a:latin typeface="+mn-lt"/>
            </a:endParaRPr>
          </a:p>
          <a:p>
            <a:pPr marL="146050" indent="0">
              <a:buNone/>
            </a:pPr>
            <a:endParaRPr lang="en-US" sz="1200" dirty="0">
              <a:solidFill>
                <a:srgbClr val="002060"/>
              </a:solidFill>
              <a:latin typeface="+mn-lt"/>
            </a:endParaRPr>
          </a:p>
          <a:p>
            <a:pPr marL="146050" indent="0">
              <a:buNone/>
            </a:pPr>
            <a:endParaRPr lang="en-US" sz="1200" dirty="0">
              <a:solidFill>
                <a:srgbClr val="002060"/>
              </a:solidFill>
              <a:latin typeface="+mn-lt"/>
            </a:endParaRPr>
          </a:p>
          <a:p>
            <a:endParaRPr lang="en-US" sz="1200" dirty="0">
              <a:solidFill>
                <a:srgbClr val="002060"/>
              </a:solidFill>
              <a:latin typeface="+mn-lt"/>
            </a:endParaRPr>
          </a:p>
          <a:p>
            <a:endParaRPr lang="en-US" sz="1200" dirty="0">
              <a:solidFill>
                <a:srgbClr val="002060"/>
              </a:solidFill>
              <a:latin typeface="+mn-lt"/>
            </a:endParaRPr>
          </a:p>
        </p:txBody>
      </p:sp>
      <p:sp>
        <p:nvSpPr>
          <p:cNvPr id="4" name="Slide Number Placeholder 3">
            <a:extLst>
              <a:ext uri="{FF2B5EF4-FFF2-40B4-BE49-F238E27FC236}">
                <a16:creationId xmlns:a16="http://schemas.microsoft.com/office/drawing/2014/main" id="{6781B7A3-1068-364D-BD7A-2B4F64F2DA6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76</a:t>
            </a:fld>
            <a:endParaRPr lang="en"/>
          </a:p>
        </p:txBody>
      </p:sp>
      <p:pic>
        <p:nvPicPr>
          <p:cNvPr id="7" name="Picture 6">
            <a:extLst>
              <a:ext uri="{FF2B5EF4-FFF2-40B4-BE49-F238E27FC236}">
                <a16:creationId xmlns:a16="http://schemas.microsoft.com/office/drawing/2014/main" id="{61C1A603-872C-2549-8D3D-A3A365DB61AC}"/>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723215" y="1249756"/>
            <a:ext cx="3144549" cy="2643988"/>
          </a:xfrm>
          <a:prstGeom prst="rect">
            <a:avLst/>
          </a:prstGeom>
        </p:spPr>
      </p:pic>
      <p:sp>
        <p:nvSpPr>
          <p:cNvPr id="8" name="Rectangle 7">
            <a:extLst>
              <a:ext uri="{FF2B5EF4-FFF2-40B4-BE49-F238E27FC236}">
                <a16:creationId xmlns:a16="http://schemas.microsoft.com/office/drawing/2014/main" id="{7154AC5F-3C57-9643-808B-03FE703AC8CD}"/>
              </a:ext>
            </a:extLst>
          </p:cNvPr>
          <p:cNvSpPr/>
          <p:nvPr/>
        </p:nvSpPr>
        <p:spPr>
          <a:xfrm>
            <a:off x="5976057" y="3845569"/>
            <a:ext cx="2638864" cy="215444"/>
          </a:xfrm>
          <a:prstGeom prst="rect">
            <a:avLst/>
          </a:prstGeom>
        </p:spPr>
        <p:txBody>
          <a:bodyPr wrap="none">
            <a:spAutoFit/>
          </a:bodyPr>
          <a:lstStyle/>
          <a:p>
            <a:r>
              <a:rPr lang="en-US" sz="800" dirty="0">
                <a:solidFill>
                  <a:srgbClr val="FF0000"/>
                </a:solidFill>
                <a:latin typeface="+mn-lt"/>
              </a:rPr>
              <a:t>Source</a:t>
            </a:r>
            <a:r>
              <a:rPr lang="en-US" sz="800" dirty="0">
                <a:solidFill>
                  <a:srgbClr val="002060"/>
                </a:solidFill>
                <a:latin typeface="+mn-lt"/>
              </a:rPr>
              <a:t>: https://</a:t>
            </a:r>
            <a:r>
              <a:rPr lang="en-US" sz="800" dirty="0" err="1">
                <a:solidFill>
                  <a:srgbClr val="002060"/>
                </a:solidFill>
                <a:latin typeface="+mn-lt"/>
              </a:rPr>
              <a:t>www.onlinewebfonts.com</a:t>
            </a:r>
            <a:r>
              <a:rPr lang="en-US" sz="800" dirty="0">
                <a:solidFill>
                  <a:srgbClr val="002060"/>
                </a:solidFill>
                <a:latin typeface="+mn-lt"/>
              </a:rPr>
              <a:t>/icon/333338</a:t>
            </a:r>
          </a:p>
        </p:txBody>
      </p:sp>
      <p:sp>
        <p:nvSpPr>
          <p:cNvPr id="9" name="TextBox 8">
            <a:extLst>
              <a:ext uri="{FF2B5EF4-FFF2-40B4-BE49-F238E27FC236}">
                <a16:creationId xmlns:a16="http://schemas.microsoft.com/office/drawing/2014/main" id="{18FAF65E-BFBD-3F4C-BD74-DA6AEFC0192E}"/>
              </a:ext>
            </a:extLst>
          </p:cNvPr>
          <p:cNvSpPr txBox="1"/>
          <p:nvPr/>
        </p:nvSpPr>
        <p:spPr>
          <a:xfrm>
            <a:off x="666876" y="4658690"/>
            <a:ext cx="7688700" cy="215444"/>
          </a:xfrm>
          <a:prstGeom prst="rect">
            <a:avLst/>
          </a:prstGeom>
          <a:noFill/>
        </p:spPr>
        <p:txBody>
          <a:bodyPr wrap="square" rtlCol="0">
            <a:spAutoFit/>
          </a:bodyPr>
          <a:lstStyle/>
          <a:p>
            <a:r>
              <a:rPr lang="en-US" sz="800" dirty="0">
                <a:solidFill>
                  <a:srgbClr val="FF0000"/>
                </a:solidFill>
                <a:latin typeface="+mn-lt"/>
              </a:rPr>
              <a:t>Reference</a:t>
            </a:r>
            <a:r>
              <a:rPr lang="en-US" sz="800" dirty="0">
                <a:solidFill>
                  <a:srgbClr val="002060"/>
                </a:solidFill>
                <a:latin typeface="+mn-lt"/>
              </a:rPr>
              <a:t>: Software Project Management, Class notes Mar 7</a:t>
            </a:r>
          </a:p>
        </p:txBody>
      </p:sp>
    </p:spTree>
    <p:extLst>
      <p:ext uri="{BB962C8B-B14F-4D97-AF65-F5344CB8AC3E}">
        <p14:creationId xmlns:p14="http://schemas.microsoft.com/office/powerpoint/2010/main" val="399006154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gradFill flip="none" rotWithShape="1">
          <a:gsLst>
            <a:gs pos="24000">
              <a:schemeClr val="accent2">
                <a:lumMod val="40000"/>
                <a:lumOff val="60000"/>
              </a:schemeClr>
            </a:gs>
            <a:gs pos="58000">
              <a:schemeClr val="accent2">
                <a:lumMod val="95000"/>
                <a:lumOff val="5000"/>
              </a:schemeClr>
            </a:gs>
            <a:gs pos="100000">
              <a:schemeClr val="accent2">
                <a:lumMod val="60000"/>
              </a:schemeClr>
            </a:gs>
          </a:gsLst>
          <a:path path="circle">
            <a:fillToRect l="50000" t="130000" r="50000" b="-30000"/>
          </a:path>
          <a:tileRect/>
        </a:gra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BFEAE62-E69C-0B4F-9104-7E04DC64D37A}"/>
              </a:ext>
            </a:extLst>
          </p:cNvPr>
          <p:cNvSpPr>
            <a:spLocks noGrp="1"/>
          </p:cNvSpPr>
          <p:nvPr>
            <p:ph type="title"/>
          </p:nvPr>
        </p:nvSpPr>
        <p:spPr>
          <a:xfrm>
            <a:off x="729450" y="1322450"/>
            <a:ext cx="7688400" cy="705133"/>
          </a:xfrm>
          <a:ln>
            <a:solidFill>
              <a:schemeClr val="bg1"/>
            </a:solidFill>
          </a:ln>
        </p:spPr>
        <p:txBody>
          <a:bodyPr anchor="t"/>
          <a:lstStyle/>
          <a:p>
            <a:r>
              <a:rPr lang="en-US" sz="2800" dirty="0">
                <a:solidFill>
                  <a:schemeClr val="bg1"/>
                </a:solidFill>
                <a:latin typeface="+mj-lt"/>
              </a:rPr>
              <a:t>Risks</a:t>
            </a:r>
            <a:endParaRPr lang="en-US" sz="2400" dirty="0">
              <a:solidFill>
                <a:schemeClr val="bg1"/>
              </a:solidFill>
              <a:latin typeface="+mj-lt"/>
            </a:endParaRPr>
          </a:p>
        </p:txBody>
      </p:sp>
      <p:sp>
        <p:nvSpPr>
          <p:cNvPr id="5" name="TextBox 4">
            <a:extLst>
              <a:ext uri="{FF2B5EF4-FFF2-40B4-BE49-F238E27FC236}">
                <a16:creationId xmlns:a16="http://schemas.microsoft.com/office/drawing/2014/main" id="{6AF041CC-0EE7-7D4A-859E-2E36F1C410EF}"/>
              </a:ext>
            </a:extLst>
          </p:cNvPr>
          <p:cNvSpPr txBox="1"/>
          <p:nvPr/>
        </p:nvSpPr>
        <p:spPr>
          <a:xfrm>
            <a:off x="729450" y="2207383"/>
            <a:ext cx="4428876" cy="2343590"/>
          </a:xfrm>
          <a:prstGeom prst="rect">
            <a:avLst/>
          </a:prstGeom>
          <a:noFill/>
        </p:spPr>
        <p:txBody>
          <a:bodyPr wrap="square" rtlCol="0">
            <a:spAutoFit/>
          </a:bodyPr>
          <a:lstStyle/>
          <a:p>
            <a:pPr marL="285750" marR="0" lvl="0" indent="-285750" algn="l" defTabSz="914400" rtl="0" eaLnBrk="1" fontAlgn="base" latinLnBrk="0" hangingPunct="1">
              <a:lnSpc>
                <a:spcPct val="150000"/>
              </a:lnSpc>
              <a:spcBef>
                <a:spcPts val="0"/>
              </a:spcBef>
              <a:spcAft>
                <a:spcPts val="0"/>
              </a:spcAft>
              <a:buClr>
                <a:srgbClr val="000000"/>
              </a:buClr>
              <a:buSzTx/>
              <a:buFont typeface="Wingdings" pitchFamily="2" charset="2"/>
              <a:buChar char="Ø"/>
              <a:tabLst/>
              <a:defRPr/>
            </a:pPr>
            <a:r>
              <a:rPr kumimoji="0" lang="en-US" sz="2000" b="0" i="0" u="none" strike="noStrike" kern="0" cap="none" spc="0" normalizeH="0" baseline="0" noProof="0" dirty="0">
                <a:ln>
                  <a:noFill/>
                </a:ln>
                <a:solidFill>
                  <a:srgbClr val="FFFFFF"/>
                </a:solidFill>
                <a:effectLst/>
                <a:uLnTx/>
                <a:uFillTx/>
                <a:latin typeface="Cambria" panose="02040503050406030204"/>
                <a:cs typeface="Arial"/>
                <a:sym typeface="Arial"/>
              </a:rPr>
              <a:t>Scope Creep</a:t>
            </a:r>
          </a:p>
          <a:p>
            <a:pPr marL="285750" marR="0" lvl="0" indent="-285750" algn="l" defTabSz="914400" rtl="0" eaLnBrk="1" fontAlgn="base" latinLnBrk="0" hangingPunct="1">
              <a:lnSpc>
                <a:spcPct val="150000"/>
              </a:lnSpc>
              <a:spcBef>
                <a:spcPts val="0"/>
              </a:spcBef>
              <a:spcAft>
                <a:spcPts val="0"/>
              </a:spcAft>
              <a:buClr>
                <a:srgbClr val="000000"/>
              </a:buClr>
              <a:buSzTx/>
              <a:buFont typeface="Wingdings" pitchFamily="2" charset="2"/>
              <a:buChar char="Ø"/>
              <a:tabLst/>
              <a:defRPr/>
            </a:pPr>
            <a:r>
              <a:rPr kumimoji="0" lang="en-US" sz="2000" b="0" i="0" u="none" strike="noStrike" kern="0" cap="none" spc="0" normalizeH="0" baseline="0" noProof="0" dirty="0">
                <a:ln>
                  <a:noFill/>
                </a:ln>
                <a:solidFill>
                  <a:srgbClr val="FFFFFF"/>
                </a:solidFill>
                <a:effectLst/>
                <a:uLnTx/>
                <a:uFillTx/>
                <a:latin typeface="Cambria" panose="02040503050406030204"/>
                <a:cs typeface="Arial"/>
                <a:sym typeface="Arial"/>
              </a:rPr>
              <a:t>Communication Breakdown</a:t>
            </a:r>
          </a:p>
          <a:p>
            <a:pPr marL="285750" marR="0" lvl="0" indent="-285750" algn="l" defTabSz="914400" rtl="0" eaLnBrk="1" fontAlgn="base" latinLnBrk="0" hangingPunct="1">
              <a:lnSpc>
                <a:spcPct val="150000"/>
              </a:lnSpc>
              <a:spcBef>
                <a:spcPts val="0"/>
              </a:spcBef>
              <a:spcAft>
                <a:spcPts val="0"/>
              </a:spcAft>
              <a:buClr>
                <a:srgbClr val="000000"/>
              </a:buClr>
              <a:buSzTx/>
              <a:buFont typeface="Wingdings" pitchFamily="2" charset="2"/>
              <a:buChar char="Ø"/>
              <a:tabLst/>
              <a:defRPr/>
            </a:pPr>
            <a:r>
              <a:rPr kumimoji="0" lang="en-US" sz="2000" b="0" i="0" u="none" strike="noStrike" kern="0" cap="none" spc="0" normalizeH="0" baseline="0" noProof="0" dirty="0">
                <a:ln>
                  <a:noFill/>
                </a:ln>
                <a:solidFill>
                  <a:srgbClr val="FFFFFF"/>
                </a:solidFill>
                <a:effectLst/>
                <a:uLnTx/>
                <a:uFillTx/>
                <a:latin typeface="Cambria" panose="02040503050406030204"/>
                <a:cs typeface="Arial"/>
                <a:sym typeface="Arial"/>
              </a:rPr>
              <a:t>Loss of Skillsets</a:t>
            </a:r>
          </a:p>
          <a:p>
            <a:pPr marL="285750" marR="0" lvl="0" indent="-285750" algn="l" defTabSz="914400" rtl="0" eaLnBrk="1" fontAlgn="base" latinLnBrk="0" hangingPunct="1">
              <a:lnSpc>
                <a:spcPct val="150000"/>
              </a:lnSpc>
              <a:spcBef>
                <a:spcPts val="0"/>
              </a:spcBef>
              <a:spcAft>
                <a:spcPts val="0"/>
              </a:spcAft>
              <a:buClr>
                <a:srgbClr val="000000"/>
              </a:buClr>
              <a:buSzTx/>
              <a:buFont typeface="Wingdings" pitchFamily="2" charset="2"/>
              <a:buChar char="Ø"/>
              <a:tabLst/>
              <a:defRPr/>
            </a:pPr>
            <a:r>
              <a:rPr kumimoji="0" lang="en-US" sz="2000" b="0" i="0" u="none" strike="noStrike" kern="0" cap="none" spc="0" normalizeH="0" baseline="0" noProof="0" dirty="0">
                <a:ln>
                  <a:noFill/>
                </a:ln>
                <a:solidFill>
                  <a:srgbClr val="FFFFFF"/>
                </a:solidFill>
                <a:effectLst/>
                <a:uLnTx/>
                <a:uFillTx/>
                <a:latin typeface="Cambria" panose="02040503050406030204"/>
                <a:cs typeface="Arial"/>
                <a:sym typeface="Arial"/>
              </a:rPr>
              <a:t>Under/ over estimation</a:t>
            </a:r>
          </a:p>
          <a:p>
            <a:pPr marL="285750" marR="0" lvl="0" indent="-285750" algn="l" defTabSz="914400" rtl="0" eaLnBrk="1" fontAlgn="base" latinLnBrk="0" hangingPunct="1">
              <a:lnSpc>
                <a:spcPct val="150000"/>
              </a:lnSpc>
              <a:spcBef>
                <a:spcPts val="0"/>
              </a:spcBef>
              <a:spcAft>
                <a:spcPts val="0"/>
              </a:spcAft>
              <a:buClr>
                <a:srgbClr val="000000"/>
              </a:buClr>
              <a:buSzTx/>
              <a:buFont typeface="Wingdings" pitchFamily="2" charset="2"/>
              <a:buChar char="Ø"/>
              <a:tabLst/>
              <a:defRPr/>
            </a:pPr>
            <a:r>
              <a:rPr kumimoji="0" lang="en-US" sz="2000" b="0" i="0" u="none" strike="noStrike" kern="0" cap="none" spc="0" normalizeH="0" baseline="0" noProof="0" dirty="0">
                <a:ln>
                  <a:noFill/>
                </a:ln>
                <a:solidFill>
                  <a:srgbClr val="FFFFFF"/>
                </a:solidFill>
                <a:effectLst/>
                <a:uLnTx/>
                <a:uFillTx/>
                <a:latin typeface="Cambria" panose="02040503050406030204"/>
                <a:cs typeface="Arial"/>
                <a:sym typeface="Arial"/>
              </a:rPr>
              <a:t>Environment Disaster</a:t>
            </a:r>
          </a:p>
        </p:txBody>
      </p:sp>
      <p:sp>
        <p:nvSpPr>
          <p:cNvPr id="2" name="Slide Number Placeholder 1">
            <a:extLst>
              <a:ext uri="{FF2B5EF4-FFF2-40B4-BE49-F238E27FC236}">
                <a16:creationId xmlns:a16="http://schemas.microsoft.com/office/drawing/2014/main" id="{FD4B8BE6-4C65-8948-BD3E-BAFCBE09E237}"/>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FFFFFF"/>
                </a:solidFill>
                <a:effectLst/>
                <a:uLnTx/>
                <a:uFillTx/>
                <a:latin typeface="Lato"/>
                <a:sym typeface="Lato"/>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77</a:t>
            </a:fld>
            <a:endParaRPr kumimoji="0" lang="en" sz="1000" b="0" i="0" u="none" strike="noStrike" kern="0" cap="none" spc="0" normalizeH="0" baseline="0" noProof="0">
              <a:ln>
                <a:noFill/>
              </a:ln>
              <a:solidFill>
                <a:srgbClr val="FFFFFF"/>
              </a:solidFill>
              <a:effectLst/>
              <a:uLnTx/>
              <a:uFillTx/>
              <a:latin typeface="Lato"/>
              <a:sym typeface="Lato"/>
            </a:endParaRPr>
          </a:p>
        </p:txBody>
      </p:sp>
    </p:spTree>
    <p:extLst>
      <p:ext uri="{BB962C8B-B14F-4D97-AF65-F5344CB8AC3E}">
        <p14:creationId xmlns:p14="http://schemas.microsoft.com/office/powerpoint/2010/main" val="246088612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8BBAD3-D33D-D945-B140-8BAFA73F8002}"/>
              </a:ext>
            </a:extLst>
          </p:cNvPr>
          <p:cNvSpPr>
            <a:spLocks noGrp="1"/>
          </p:cNvSpPr>
          <p:nvPr>
            <p:ph type="title"/>
          </p:nvPr>
        </p:nvSpPr>
        <p:spPr>
          <a:xfrm>
            <a:off x="729450" y="306023"/>
            <a:ext cx="7688700" cy="637885"/>
          </a:xfrm>
        </p:spPr>
        <p:txBody>
          <a:bodyPr/>
          <a:lstStyle/>
          <a:p>
            <a:r>
              <a:rPr lang="en-US" sz="2400" dirty="0">
                <a:solidFill>
                  <a:schemeClr val="accent6">
                    <a:lumMod val="50000"/>
                  </a:schemeClr>
                </a:solidFill>
                <a:latin typeface="+mj-lt"/>
              </a:rPr>
              <a:t>Scope Creep</a:t>
            </a:r>
          </a:p>
        </p:txBody>
      </p:sp>
      <p:sp>
        <p:nvSpPr>
          <p:cNvPr id="3" name="Text Placeholder 2">
            <a:extLst>
              <a:ext uri="{FF2B5EF4-FFF2-40B4-BE49-F238E27FC236}">
                <a16:creationId xmlns:a16="http://schemas.microsoft.com/office/drawing/2014/main" id="{386C5F16-C9DE-1345-83D2-FBDA632A5059}"/>
              </a:ext>
            </a:extLst>
          </p:cNvPr>
          <p:cNvSpPr>
            <a:spLocks noGrp="1"/>
          </p:cNvSpPr>
          <p:nvPr>
            <p:ph type="body" idx="1"/>
          </p:nvPr>
        </p:nvSpPr>
        <p:spPr>
          <a:ln>
            <a:solidFill>
              <a:srgbClr val="0070C0"/>
            </a:solidFill>
          </a:ln>
        </p:spPr>
        <p:txBody>
          <a:bodyPr/>
          <a:lstStyle/>
          <a:p>
            <a:pPr marL="146050" indent="0">
              <a:buNone/>
            </a:pPr>
            <a:r>
              <a:rPr lang="en-US" sz="1400" b="1" dirty="0">
                <a:solidFill>
                  <a:schemeClr val="tx2">
                    <a:lumMod val="10000"/>
                  </a:schemeClr>
                </a:solidFill>
                <a:latin typeface="+mn-lt"/>
              </a:rPr>
              <a:t>Description: </a:t>
            </a:r>
            <a:r>
              <a:rPr lang="en-US" sz="1400" dirty="0">
                <a:solidFill>
                  <a:schemeClr val="tx2">
                    <a:lumMod val="10000"/>
                  </a:schemeClr>
                </a:solidFill>
                <a:latin typeface="+mn-lt"/>
              </a:rPr>
              <a:t>Requirements exceeds available velocity of the project.</a:t>
            </a:r>
          </a:p>
          <a:p>
            <a:pPr marL="146050" indent="0">
              <a:buNone/>
            </a:pPr>
            <a:endParaRPr lang="en-US" sz="1400" dirty="0">
              <a:solidFill>
                <a:schemeClr val="tx2">
                  <a:lumMod val="10000"/>
                </a:schemeClr>
              </a:solidFill>
              <a:latin typeface="+mn-lt"/>
            </a:endParaRPr>
          </a:p>
          <a:p>
            <a:pPr marL="146050" indent="0">
              <a:buNone/>
            </a:pPr>
            <a:r>
              <a:rPr lang="en-US" sz="1400" b="1" dirty="0">
                <a:solidFill>
                  <a:schemeClr val="tx2">
                    <a:lumMod val="10000"/>
                  </a:schemeClr>
                </a:solidFill>
                <a:latin typeface="+mn-lt"/>
              </a:rPr>
              <a:t>Severity</a:t>
            </a:r>
            <a:r>
              <a:rPr lang="en-US" sz="1400" dirty="0">
                <a:solidFill>
                  <a:schemeClr val="tx2">
                    <a:lumMod val="10000"/>
                  </a:schemeClr>
                </a:solidFill>
                <a:latin typeface="+mn-lt"/>
              </a:rPr>
              <a:t>: Medium</a:t>
            </a:r>
          </a:p>
          <a:p>
            <a:pPr marL="146050" indent="0">
              <a:buNone/>
            </a:pPr>
            <a:endParaRPr lang="en-US" sz="1400" dirty="0">
              <a:solidFill>
                <a:schemeClr val="tx2">
                  <a:lumMod val="10000"/>
                </a:schemeClr>
              </a:solidFill>
              <a:latin typeface="+mn-lt"/>
            </a:endParaRPr>
          </a:p>
          <a:p>
            <a:pPr marL="146050" indent="0">
              <a:buNone/>
            </a:pPr>
            <a:r>
              <a:rPr lang="en-US" sz="1400" b="1" dirty="0">
                <a:solidFill>
                  <a:schemeClr val="tx2">
                    <a:lumMod val="10000"/>
                  </a:schemeClr>
                </a:solidFill>
                <a:latin typeface="+mn-lt"/>
              </a:rPr>
              <a:t>Impact</a:t>
            </a:r>
            <a:r>
              <a:rPr lang="en-US" sz="1400" dirty="0">
                <a:solidFill>
                  <a:schemeClr val="tx2">
                    <a:lumMod val="10000"/>
                  </a:schemeClr>
                </a:solidFill>
                <a:latin typeface="+mn-lt"/>
              </a:rPr>
              <a:t>: Set the schedule off target, cause of delays in implementation or releasing analytical metrics </a:t>
            </a:r>
          </a:p>
          <a:p>
            <a:pPr marL="146050" indent="0">
              <a:buNone/>
            </a:pPr>
            <a:endParaRPr lang="en-US" sz="1400" dirty="0">
              <a:solidFill>
                <a:schemeClr val="tx2">
                  <a:lumMod val="10000"/>
                </a:schemeClr>
              </a:solidFill>
              <a:latin typeface="+mn-lt"/>
            </a:endParaRPr>
          </a:p>
          <a:p>
            <a:pPr marL="146050" indent="0">
              <a:buNone/>
            </a:pPr>
            <a:r>
              <a:rPr lang="en-US" sz="1400" b="1" dirty="0">
                <a:solidFill>
                  <a:schemeClr val="tx2">
                    <a:lumMod val="10000"/>
                  </a:schemeClr>
                </a:solidFill>
                <a:latin typeface="+mn-lt"/>
              </a:rPr>
              <a:t>Priority</a:t>
            </a:r>
            <a:r>
              <a:rPr lang="en-US" sz="1400" dirty="0">
                <a:solidFill>
                  <a:schemeClr val="tx2">
                    <a:lumMod val="10000"/>
                  </a:schemeClr>
                </a:solidFill>
                <a:latin typeface="+mn-lt"/>
              </a:rPr>
              <a:t>: 3</a:t>
            </a:r>
          </a:p>
          <a:p>
            <a:pPr marL="146050" indent="0">
              <a:buNone/>
            </a:pPr>
            <a:endParaRPr lang="en-US" sz="1400" dirty="0">
              <a:solidFill>
                <a:schemeClr val="tx2">
                  <a:lumMod val="10000"/>
                </a:schemeClr>
              </a:solidFill>
              <a:latin typeface="+mn-lt"/>
            </a:endParaRPr>
          </a:p>
          <a:p>
            <a:pPr marL="146050" indent="0">
              <a:buNone/>
            </a:pPr>
            <a:r>
              <a:rPr lang="en-US" sz="1400" b="1" dirty="0">
                <a:solidFill>
                  <a:schemeClr val="tx2">
                    <a:lumMod val="10000"/>
                  </a:schemeClr>
                </a:solidFill>
                <a:latin typeface="+mn-lt"/>
              </a:rPr>
              <a:t>Avoid</a:t>
            </a:r>
            <a:r>
              <a:rPr lang="en-US" sz="1400" dirty="0">
                <a:solidFill>
                  <a:schemeClr val="tx2">
                    <a:lumMod val="10000"/>
                  </a:schemeClr>
                </a:solidFill>
                <a:latin typeface="+mn-lt"/>
              </a:rPr>
              <a:t>: Estimate velocity of the increment correctly</a:t>
            </a:r>
          </a:p>
          <a:p>
            <a:pPr marL="146050" indent="0">
              <a:buNone/>
            </a:pPr>
            <a:endParaRPr lang="en-US" sz="1400" dirty="0">
              <a:solidFill>
                <a:schemeClr val="tx2">
                  <a:lumMod val="10000"/>
                </a:schemeClr>
              </a:solidFill>
              <a:latin typeface="+mn-lt"/>
            </a:endParaRPr>
          </a:p>
          <a:p>
            <a:pPr marL="146050" indent="0">
              <a:buNone/>
            </a:pPr>
            <a:r>
              <a:rPr lang="en-US" sz="1400" b="1" dirty="0">
                <a:solidFill>
                  <a:schemeClr val="tx2">
                    <a:lumMod val="10000"/>
                  </a:schemeClr>
                </a:solidFill>
                <a:latin typeface="+mn-lt"/>
              </a:rPr>
              <a:t>Mitigate</a:t>
            </a:r>
            <a:r>
              <a:rPr lang="en-US" sz="1400" dirty="0">
                <a:solidFill>
                  <a:schemeClr val="tx2">
                    <a:lumMod val="10000"/>
                  </a:schemeClr>
                </a:solidFill>
                <a:latin typeface="+mn-lt"/>
              </a:rPr>
              <a:t>: Pull back features/tasks that are unnecessary to avoid delay</a:t>
            </a:r>
          </a:p>
        </p:txBody>
      </p:sp>
      <p:sp>
        <p:nvSpPr>
          <p:cNvPr id="4" name="Slide Number Placeholder 3">
            <a:extLst>
              <a:ext uri="{FF2B5EF4-FFF2-40B4-BE49-F238E27FC236}">
                <a16:creationId xmlns:a16="http://schemas.microsoft.com/office/drawing/2014/main" id="{074BFAA8-3CD7-244E-9F3A-83D22C237971}"/>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Lato"/>
                <a:sym typeface="Lato"/>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78</a:t>
            </a:fld>
            <a:endParaRPr kumimoji="0" lang="en" sz="1000" b="0" i="0" u="none" strike="noStrike" kern="0" cap="none" spc="0" normalizeH="0" baseline="0" noProof="0">
              <a:ln>
                <a:noFill/>
              </a:ln>
              <a:solidFill>
                <a:srgbClr val="595959"/>
              </a:solidFill>
              <a:effectLst/>
              <a:uLnTx/>
              <a:uFillTx/>
              <a:latin typeface="Lato"/>
              <a:sym typeface="Lato"/>
            </a:endParaRPr>
          </a:p>
        </p:txBody>
      </p:sp>
    </p:spTree>
    <p:extLst>
      <p:ext uri="{BB962C8B-B14F-4D97-AF65-F5344CB8AC3E}">
        <p14:creationId xmlns:p14="http://schemas.microsoft.com/office/powerpoint/2010/main" val="302231861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8BBAD3-D33D-D945-B140-8BAFA73F8002}"/>
              </a:ext>
            </a:extLst>
          </p:cNvPr>
          <p:cNvSpPr>
            <a:spLocks noGrp="1"/>
          </p:cNvSpPr>
          <p:nvPr>
            <p:ph type="title"/>
          </p:nvPr>
        </p:nvSpPr>
        <p:spPr>
          <a:xfrm>
            <a:off x="729450" y="306023"/>
            <a:ext cx="7688700" cy="637885"/>
          </a:xfrm>
        </p:spPr>
        <p:txBody>
          <a:bodyPr/>
          <a:lstStyle/>
          <a:p>
            <a:r>
              <a:rPr lang="en-US" sz="2400" dirty="0">
                <a:solidFill>
                  <a:schemeClr val="accent6">
                    <a:lumMod val="50000"/>
                  </a:schemeClr>
                </a:solidFill>
                <a:latin typeface="+mj-lt"/>
              </a:rPr>
              <a:t>Communication Breakdown</a:t>
            </a:r>
          </a:p>
        </p:txBody>
      </p:sp>
      <p:sp>
        <p:nvSpPr>
          <p:cNvPr id="3" name="Text Placeholder 2">
            <a:extLst>
              <a:ext uri="{FF2B5EF4-FFF2-40B4-BE49-F238E27FC236}">
                <a16:creationId xmlns:a16="http://schemas.microsoft.com/office/drawing/2014/main" id="{386C5F16-C9DE-1345-83D2-FBDA632A5059}"/>
              </a:ext>
            </a:extLst>
          </p:cNvPr>
          <p:cNvSpPr>
            <a:spLocks noGrp="1"/>
          </p:cNvSpPr>
          <p:nvPr>
            <p:ph type="body" idx="1"/>
          </p:nvPr>
        </p:nvSpPr>
        <p:spPr>
          <a:ln>
            <a:solidFill>
              <a:srgbClr val="0070C0"/>
            </a:solidFill>
          </a:ln>
        </p:spPr>
        <p:txBody>
          <a:bodyPr/>
          <a:lstStyle/>
          <a:p>
            <a:pPr marL="146050" indent="0">
              <a:buNone/>
            </a:pPr>
            <a:r>
              <a:rPr lang="en-US" sz="1400" b="1" dirty="0">
                <a:solidFill>
                  <a:schemeClr val="tx2">
                    <a:lumMod val="10000"/>
                  </a:schemeClr>
                </a:solidFill>
                <a:latin typeface="+mn-lt"/>
              </a:rPr>
              <a:t>Description</a:t>
            </a:r>
            <a:r>
              <a:rPr lang="en-US" sz="1400" dirty="0">
                <a:solidFill>
                  <a:schemeClr val="tx2">
                    <a:lumMod val="10000"/>
                  </a:schemeClr>
                </a:solidFill>
                <a:latin typeface="+mn-lt"/>
              </a:rPr>
              <a:t>: Misunderstood requirements, invalid feedback from the business partners</a:t>
            </a:r>
          </a:p>
          <a:p>
            <a:pPr marL="146050" indent="0">
              <a:buNone/>
            </a:pPr>
            <a:endParaRPr lang="en-US" sz="1400" dirty="0">
              <a:solidFill>
                <a:schemeClr val="tx2">
                  <a:lumMod val="10000"/>
                </a:schemeClr>
              </a:solidFill>
              <a:latin typeface="+mn-lt"/>
            </a:endParaRPr>
          </a:p>
          <a:p>
            <a:pPr marL="146050" indent="0">
              <a:buNone/>
            </a:pPr>
            <a:r>
              <a:rPr lang="en-US" sz="1400" b="1" dirty="0">
                <a:solidFill>
                  <a:schemeClr val="tx2">
                    <a:lumMod val="10000"/>
                  </a:schemeClr>
                </a:solidFill>
                <a:latin typeface="+mn-lt"/>
              </a:rPr>
              <a:t>Severity</a:t>
            </a:r>
            <a:r>
              <a:rPr lang="en-US" sz="1400" dirty="0">
                <a:solidFill>
                  <a:schemeClr val="tx2">
                    <a:lumMod val="10000"/>
                  </a:schemeClr>
                </a:solidFill>
                <a:latin typeface="+mn-lt"/>
              </a:rPr>
              <a:t>: High</a:t>
            </a:r>
          </a:p>
          <a:p>
            <a:pPr marL="146050" indent="0">
              <a:buNone/>
            </a:pPr>
            <a:endParaRPr lang="en-US" sz="1400" dirty="0">
              <a:solidFill>
                <a:schemeClr val="tx2">
                  <a:lumMod val="10000"/>
                </a:schemeClr>
              </a:solidFill>
              <a:latin typeface="+mn-lt"/>
            </a:endParaRPr>
          </a:p>
          <a:p>
            <a:pPr marL="146050" indent="0">
              <a:buNone/>
            </a:pPr>
            <a:r>
              <a:rPr lang="en-US" sz="1400" b="1" dirty="0">
                <a:solidFill>
                  <a:schemeClr val="tx2">
                    <a:lumMod val="10000"/>
                  </a:schemeClr>
                </a:solidFill>
                <a:latin typeface="+mn-lt"/>
              </a:rPr>
              <a:t>Impact</a:t>
            </a:r>
            <a:r>
              <a:rPr lang="en-US" sz="1400" dirty="0">
                <a:solidFill>
                  <a:schemeClr val="tx2">
                    <a:lumMod val="10000"/>
                  </a:schemeClr>
                </a:solidFill>
                <a:latin typeface="+mn-lt"/>
              </a:rPr>
              <a:t>: Confliction between teams, delays in increment deliverables</a:t>
            </a:r>
          </a:p>
          <a:p>
            <a:pPr marL="146050" indent="0">
              <a:buNone/>
            </a:pPr>
            <a:endParaRPr lang="en-US" sz="1400" dirty="0">
              <a:solidFill>
                <a:schemeClr val="tx2">
                  <a:lumMod val="10000"/>
                </a:schemeClr>
              </a:solidFill>
              <a:latin typeface="+mn-lt"/>
            </a:endParaRPr>
          </a:p>
          <a:p>
            <a:pPr marL="146050" indent="0">
              <a:buNone/>
            </a:pPr>
            <a:r>
              <a:rPr lang="en-US" sz="1400" b="1" dirty="0">
                <a:solidFill>
                  <a:schemeClr val="tx2">
                    <a:lumMod val="10000"/>
                  </a:schemeClr>
                </a:solidFill>
                <a:latin typeface="+mn-lt"/>
              </a:rPr>
              <a:t>Priority</a:t>
            </a:r>
            <a:r>
              <a:rPr lang="en-US" sz="1400" dirty="0">
                <a:solidFill>
                  <a:schemeClr val="tx2">
                    <a:lumMod val="10000"/>
                  </a:schemeClr>
                </a:solidFill>
                <a:latin typeface="+mn-lt"/>
              </a:rPr>
              <a:t>: 1</a:t>
            </a:r>
          </a:p>
          <a:p>
            <a:pPr marL="146050" indent="0">
              <a:buNone/>
            </a:pPr>
            <a:endParaRPr lang="en-US" sz="1400" dirty="0">
              <a:solidFill>
                <a:schemeClr val="tx2">
                  <a:lumMod val="10000"/>
                </a:schemeClr>
              </a:solidFill>
              <a:latin typeface="+mn-lt"/>
            </a:endParaRPr>
          </a:p>
          <a:p>
            <a:pPr marL="146050" indent="0">
              <a:buNone/>
            </a:pPr>
            <a:r>
              <a:rPr lang="en-US" sz="1400" b="1" dirty="0">
                <a:solidFill>
                  <a:schemeClr val="tx2">
                    <a:lumMod val="10000"/>
                  </a:schemeClr>
                </a:solidFill>
                <a:latin typeface="+mn-lt"/>
              </a:rPr>
              <a:t>Avoid</a:t>
            </a:r>
            <a:r>
              <a:rPr lang="en-US" sz="1400" dirty="0">
                <a:solidFill>
                  <a:schemeClr val="tx2">
                    <a:lumMod val="10000"/>
                  </a:schemeClr>
                </a:solidFill>
                <a:latin typeface="+mn-lt"/>
              </a:rPr>
              <a:t>: Have predetermined avenues of communication including a strong change management process</a:t>
            </a:r>
          </a:p>
          <a:p>
            <a:pPr marL="146050" indent="0">
              <a:buNone/>
            </a:pPr>
            <a:endParaRPr lang="en-US" sz="1400" dirty="0">
              <a:solidFill>
                <a:schemeClr val="tx2">
                  <a:lumMod val="10000"/>
                </a:schemeClr>
              </a:solidFill>
              <a:latin typeface="+mn-lt"/>
            </a:endParaRPr>
          </a:p>
          <a:p>
            <a:pPr marL="146050" indent="0">
              <a:buNone/>
            </a:pPr>
            <a:r>
              <a:rPr lang="en-US" sz="1400" b="1" dirty="0">
                <a:solidFill>
                  <a:schemeClr val="tx2">
                    <a:lumMod val="10000"/>
                  </a:schemeClr>
                </a:solidFill>
                <a:latin typeface="+mn-lt"/>
              </a:rPr>
              <a:t>Mitigate</a:t>
            </a:r>
            <a:r>
              <a:rPr lang="en-US" sz="1400" dirty="0">
                <a:solidFill>
                  <a:schemeClr val="tx2">
                    <a:lumMod val="10000"/>
                  </a:schemeClr>
                </a:solidFill>
                <a:latin typeface="+mn-lt"/>
              </a:rPr>
              <a:t>: Communicate issues/roadblocks throughout each increment</a:t>
            </a:r>
          </a:p>
          <a:p>
            <a:pPr marL="146050" indent="0">
              <a:buNone/>
            </a:pPr>
            <a:endParaRPr lang="en-US" sz="1400" dirty="0">
              <a:solidFill>
                <a:schemeClr val="tx2">
                  <a:lumMod val="10000"/>
                </a:schemeClr>
              </a:solidFill>
              <a:latin typeface="+mn-lt"/>
            </a:endParaRPr>
          </a:p>
        </p:txBody>
      </p:sp>
      <p:sp>
        <p:nvSpPr>
          <p:cNvPr id="4" name="Slide Number Placeholder 3">
            <a:extLst>
              <a:ext uri="{FF2B5EF4-FFF2-40B4-BE49-F238E27FC236}">
                <a16:creationId xmlns:a16="http://schemas.microsoft.com/office/drawing/2014/main" id="{E6FF0F45-0030-AA4E-A552-A759AA8DCC2D}"/>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Lato"/>
                <a:sym typeface="Lato"/>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79</a:t>
            </a:fld>
            <a:endParaRPr kumimoji="0" lang="en" sz="1000" b="0" i="0" u="none" strike="noStrike" kern="0" cap="none" spc="0" normalizeH="0" baseline="0" noProof="0">
              <a:ln>
                <a:noFill/>
              </a:ln>
              <a:solidFill>
                <a:srgbClr val="595959"/>
              </a:solidFill>
              <a:effectLst/>
              <a:uLnTx/>
              <a:uFillTx/>
              <a:latin typeface="Lato"/>
              <a:sym typeface="Lato"/>
            </a:endParaRPr>
          </a:p>
        </p:txBody>
      </p:sp>
    </p:spTree>
    <p:extLst>
      <p:ext uri="{BB962C8B-B14F-4D97-AF65-F5344CB8AC3E}">
        <p14:creationId xmlns:p14="http://schemas.microsoft.com/office/powerpoint/2010/main" val="41859639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0" name="Straight Connector 29">
            <a:extLst>
              <a:ext uri="{FF2B5EF4-FFF2-40B4-BE49-F238E27FC236}">
                <a16:creationId xmlns:a16="http://schemas.microsoft.com/office/drawing/2014/main" id="{6534E932-747C-9B4A-BB56-D396ED790A44}"/>
              </a:ext>
            </a:extLst>
          </p:cNvPr>
          <p:cNvCxnSpPr>
            <a:cxnSpLocks/>
          </p:cNvCxnSpPr>
          <p:nvPr/>
        </p:nvCxnSpPr>
        <p:spPr>
          <a:xfrm flipH="1">
            <a:off x="5006933" y="2726946"/>
            <a:ext cx="12336" cy="1141051"/>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Elbow Connector 25">
            <a:extLst>
              <a:ext uri="{FF2B5EF4-FFF2-40B4-BE49-F238E27FC236}">
                <a16:creationId xmlns:a16="http://schemas.microsoft.com/office/drawing/2014/main" id="{9C6F3638-9CD1-E44B-AF25-3E2846AF0EF1}"/>
              </a:ext>
            </a:extLst>
          </p:cNvPr>
          <p:cNvCxnSpPr>
            <a:cxnSpLocks/>
          </p:cNvCxnSpPr>
          <p:nvPr/>
        </p:nvCxnSpPr>
        <p:spPr>
          <a:xfrm rot="10800000" flipV="1">
            <a:off x="5013101" y="2571750"/>
            <a:ext cx="1228896" cy="161794"/>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E6296F5A-B30F-1B44-8366-9105F6987E73}"/>
              </a:ext>
            </a:extLst>
          </p:cNvPr>
          <p:cNvCxnSpPr>
            <a:cxnSpLocks/>
          </p:cNvCxnSpPr>
          <p:nvPr/>
        </p:nvCxnSpPr>
        <p:spPr>
          <a:xfrm flipH="1">
            <a:off x="1968080" y="2253666"/>
            <a:ext cx="12336" cy="144375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DC371F5-9734-924D-A1DF-B265E12DECF6}"/>
              </a:ext>
            </a:extLst>
          </p:cNvPr>
          <p:cNvCxnSpPr>
            <a:cxnSpLocks/>
          </p:cNvCxnSpPr>
          <p:nvPr/>
        </p:nvCxnSpPr>
        <p:spPr>
          <a:xfrm flipH="1">
            <a:off x="7428761" y="2958352"/>
            <a:ext cx="12336" cy="1141051"/>
          </a:xfrm>
          <a:prstGeom prst="line">
            <a:avLst/>
          </a:prstGeom>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424F709F-4B31-C04E-BBC6-3390D60061EC}"/>
              </a:ext>
            </a:extLst>
          </p:cNvPr>
          <p:cNvSpPr>
            <a:spLocks noGrp="1"/>
          </p:cNvSpPr>
          <p:nvPr>
            <p:ph type="title"/>
          </p:nvPr>
        </p:nvSpPr>
        <p:spPr/>
        <p:txBody>
          <a:bodyPr/>
          <a:lstStyle/>
          <a:p>
            <a:r>
              <a:rPr lang="en-US" dirty="0">
                <a:solidFill>
                  <a:schemeClr val="accent6">
                    <a:lumMod val="50000"/>
                  </a:schemeClr>
                </a:solidFill>
                <a:latin typeface="+mj-lt"/>
              </a:rPr>
              <a:t>Organization Chart</a:t>
            </a:r>
          </a:p>
        </p:txBody>
      </p:sp>
      <p:sp>
        <p:nvSpPr>
          <p:cNvPr id="3" name="Rounded Rectangle 2">
            <a:extLst>
              <a:ext uri="{FF2B5EF4-FFF2-40B4-BE49-F238E27FC236}">
                <a16:creationId xmlns:a16="http://schemas.microsoft.com/office/drawing/2014/main" id="{C5601E48-34F6-E747-9DE5-5FBB9C696FC9}"/>
              </a:ext>
            </a:extLst>
          </p:cNvPr>
          <p:cNvSpPr/>
          <p:nvPr/>
        </p:nvSpPr>
        <p:spPr>
          <a:xfrm>
            <a:off x="3136046" y="1050427"/>
            <a:ext cx="1943100" cy="578223"/>
          </a:xfrm>
          <a:prstGeom prst="roundRect">
            <a:avLst/>
          </a:prstGeom>
          <a:solidFill>
            <a:schemeClr val="accent2">
              <a:lumMod val="60000"/>
              <a:lumOff val="40000"/>
            </a:schemeClr>
          </a:solidFill>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b="1" dirty="0">
                <a:solidFill>
                  <a:schemeClr val="accent3">
                    <a:lumMod val="75000"/>
                  </a:schemeClr>
                </a:solidFill>
              </a:rPr>
              <a:t>CEO</a:t>
            </a:r>
          </a:p>
        </p:txBody>
      </p:sp>
      <p:sp>
        <p:nvSpPr>
          <p:cNvPr id="5" name="Rounded Rectangle 4">
            <a:extLst>
              <a:ext uri="{FF2B5EF4-FFF2-40B4-BE49-F238E27FC236}">
                <a16:creationId xmlns:a16="http://schemas.microsoft.com/office/drawing/2014/main" id="{B2FE01C5-95C9-2648-92D6-31A2531B5C36}"/>
              </a:ext>
            </a:extLst>
          </p:cNvPr>
          <p:cNvSpPr/>
          <p:nvPr/>
        </p:nvSpPr>
        <p:spPr>
          <a:xfrm>
            <a:off x="5270446" y="1884019"/>
            <a:ext cx="1943100" cy="578223"/>
          </a:xfrm>
          <a:prstGeom prst="roundRect">
            <a:avLst/>
          </a:prstGeom>
          <a:solidFill>
            <a:schemeClr val="accent2">
              <a:lumMod val="60000"/>
              <a:lumOff val="40000"/>
            </a:schemeClr>
          </a:solidFill>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b="1" dirty="0">
                <a:solidFill>
                  <a:schemeClr val="accent3">
                    <a:lumMod val="75000"/>
                  </a:schemeClr>
                </a:solidFill>
              </a:rPr>
              <a:t>Chief Information Officer</a:t>
            </a:r>
          </a:p>
        </p:txBody>
      </p:sp>
      <p:sp>
        <p:nvSpPr>
          <p:cNvPr id="7" name="Rounded Rectangle 6">
            <a:extLst>
              <a:ext uri="{FF2B5EF4-FFF2-40B4-BE49-F238E27FC236}">
                <a16:creationId xmlns:a16="http://schemas.microsoft.com/office/drawing/2014/main" id="{1731F8E5-14E4-BF41-87F1-E1158E1AEFE6}"/>
              </a:ext>
            </a:extLst>
          </p:cNvPr>
          <p:cNvSpPr/>
          <p:nvPr/>
        </p:nvSpPr>
        <p:spPr>
          <a:xfrm>
            <a:off x="996530" y="1883283"/>
            <a:ext cx="1943100" cy="578223"/>
          </a:xfrm>
          <a:prstGeom prst="roundRect">
            <a:avLst/>
          </a:prstGeom>
          <a:solidFill>
            <a:schemeClr val="accent2">
              <a:lumMod val="60000"/>
              <a:lumOff val="40000"/>
            </a:schemeClr>
          </a:solidFill>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b="1" dirty="0">
                <a:solidFill>
                  <a:schemeClr val="accent3">
                    <a:lumMod val="75000"/>
                  </a:schemeClr>
                </a:solidFill>
              </a:rPr>
              <a:t>Chief Marketing Officer</a:t>
            </a:r>
          </a:p>
        </p:txBody>
      </p:sp>
      <p:sp>
        <p:nvSpPr>
          <p:cNvPr id="8" name="Rounded Rectangle 7">
            <a:extLst>
              <a:ext uri="{FF2B5EF4-FFF2-40B4-BE49-F238E27FC236}">
                <a16:creationId xmlns:a16="http://schemas.microsoft.com/office/drawing/2014/main" id="{5DFBD72C-C13F-9A45-960D-EA9C478EFDA1}"/>
              </a:ext>
            </a:extLst>
          </p:cNvPr>
          <p:cNvSpPr/>
          <p:nvPr/>
        </p:nvSpPr>
        <p:spPr>
          <a:xfrm>
            <a:off x="6483641" y="3346617"/>
            <a:ext cx="1943100" cy="578223"/>
          </a:xfrm>
          <a:prstGeom prst="roundRect">
            <a:avLst/>
          </a:prstGeom>
          <a:solidFill>
            <a:schemeClr val="accent2">
              <a:lumMod val="60000"/>
              <a:lumOff val="40000"/>
            </a:schemeClr>
          </a:solidFill>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b="1" dirty="0">
                <a:solidFill>
                  <a:schemeClr val="accent3">
                    <a:lumMod val="75000"/>
                  </a:schemeClr>
                </a:solidFill>
              </a:rPr>
              <a:t>Data Scientist</a:t>
            </a:r>
          </a:p>
        </p:txBody>
      </p:sp>
      <p:sp>
        <p:nvSpPr>
          <p:cNvPr id="10" name="Rounded Rectangle 9">
            <a:extLst>
              <a:ext uri="{FF2B5EF4-FFF2-40B4-BE49-F238E27FC236}">
                <a16:creationId xmlns:a16="http://schemas.microsoft.com/office/drawing/2014/main" id="{6B43BAA7-2C7C-424F-BEC8-FE428323C488}"/>
              </a:ext>
            </a:extLst>
          </p:cNvPr>
          <p:cNvSpPr/>
          <p:nvPr/>
        </p:nvSpPr>
        <p:spPr>
          <a:xfrm>
            <a:off x="996530" y="2664880"/>
            <a:ext cx="1943100" cy="578223"/>
          </a:xfrm>
          <a:prstGeom prst="roundRect">
            <a:avLst/>
          </a:prstGeom>
          <a:solidFill>
            <a:schemeClr val="accent2">
              <a:lumMod val="60000"/>
              <a:lumOff val="40000"/>
            </a:schemeClr>
          </a:solidFill>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b="1" dirty="0">
                <a:solidFill>
                  <a:schemeClr val="accent3">
                    <a:lumMod val="75000"/>
                  </a:schemeClr>
                </a:solidFill>
              </a:rPr>
              <a:t>Manager- Marketing</a:t>
            </a:r>
          </a:p>
        </p:txBody>
      </p:sp>
      <p:sp>
        <p:nvSpPr>
          <p:cNvPr id="11" name="Rounded Rectangle 10">
            <a:extLst>
              <a:ext uri="{FF2B5EF4-FFF2-40B4-BE49-F238E27FC236}">
                <a16:creationId xmlns:a16="http://schemas.microsoft.com/office/drawing/2014/main" id="{C474DB86-9961-A644-BD13-E425BFD5F557}"/>
              </a:ext>
            </a:extLst>
          </p:cNvPr>
          <p:cNvSpPr/>
          <p:nvPr/>
        </p:nvSpPr>
        <p:spPr>
          <a:xfrm>
            <a:off x="6483641" y="4028354"/>
            <a:ext cx="1943100" cy="578223"/>
          </a:xfrm>
          <a:prstGeom prst="roundRect">
            <a:avLst/>
          </a:prstGeom>
          <a:solidFill>
            <a:schemeClr val="accent2">
              <a:lumMod val="60000"/>
              <a:lumOff val="40000"/>
            </a:schemeClr>
          </a:solidFill>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b="1" dirty="0">
                <a:solidFill>
                  <a:schemeClr val="accent3">
                    <a:lumMod val="75000"/>
                  </a:schemeClr>
                </a:solidFill>
              </a:rPr>
              <a:t>Data Analyst</a:t>
            </a:r>
          </a:p>
        </p:txBody>
      </p:sp>
      <p:cxnSp>
        <p:nvCxnSpPr>
          <p:cNvPr id="21" name="Elbow Connector 20">
            <a:extLst>
              <a:ext uri="{FF2B5EF4-FFF2-40B4-BE49-F238E27FC236}">
                <a16:creationId xmlns:a16="http://schemas.microsoft.com/office/drawing/2014/main" id="{B1300204-0E3F-804F-B7BE-D62CDF62CAC2}"/>
              </a:ext>
            </a:extLst>
          </p:cNvPr>
          <p:cNvCxnSpPr>
            <a:cxnSpLocks/>
            <a:endCxn id="7" idx="0"/>
          </p:cNvCxnSpPr>
          <p:nvPr/>
        </p:nvCxnSpPr>
        <p:spPr>
          <a:xfrm rot="10800000" flipV="1">
            <a:off x="1968080" y="1740919"/>
            <a:ext cx="1697686" cy="142364"/>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22" name="Elbow Connector 21">
            <a:extLst>
              <a:ext uri="{FF2B5EF4-FFF2-40B4-BE49-F238E27FC236}">
                <a16:creationId xmlns:a16="http://schemas.microsoft.com/office/drawing/2014/main" id="{2E847B2B-8CC5-D041-9F54-0F15BC91B97A}"/>
              </a:ext>
            </a:extLst>
          </p:cNvPr>
          <p:cNvCxnSpPr>
            <a:cxnSpLocks/>
          </p:cNvCxnSpPr>
          <p:nvPr/>
        </p:nvCxnSpPr>
        <p:spPr>
          <a:xfrm>
            <a:off x="3665766" y="1740919"/>
            <a:ext cx="2576230" cy="148968"/>
          </a:xfrm>
          <a:prstGeom prst="bentConnector3">
            <a:avLst>
              <a:gd name="adj1" fmla="val 99587"/>
            </a:avLst>
          </a:prstGeom>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BFFF595-73B1-CE4C-BC55-C9176862B409}"/>
              </a:ext>
            </a:extLst>
          </p:cNvPr>
          <p:cNvCxnSpPr>
            <a:stCxn id="3" idx="2"/>
          </p:cNvCxnSpPr>
          <p:nvPr/>
        </p:nvCxnSpPr>
        <p:spPr>
          <a:xfrm>
            <a:off x="4107596" y="1628650"/>
            <a:ext cx="0" cy="112269"/>
          </a:xfrm>
          <a:prstGeom prst="line">
            <a:avLst/>
          </a:prstGeom>
        </p:spPr>
        <p:style>
          <a:lnRef idx="1">
            <a:schemeClr val="accent1"/>
          </a:lnRef>
          <a:fillRef idx="0">
            <a:schemeClr val="accent1"/>
          </a:fillRef>
          <a:effectRef idx="0">
            <a:schemeClr val="accent1"/>
          </a:effectRef>
          <a:fontRef idx="minor">
            <a:schemeClr val="tx1"/>
          </a:fontRef>
        </p:style>
      </p:cxnSp>
      <p:sp>
        <p:nvSpPr>
          <p:cNvPr id="48" name="Rounded Rectangle 47">
            <a:extLst>
              <a:ext uri="{FF2B5EF4-FFF2-40B4-BE49-F238E27FC236}">
                <a16:creationId xmlns:a16="http://schemas.microsoft.com/office/drawing/2014/main" id="{675FBCC8-23D3-5741-81C2-9F2783AF20D4}"/>
              </a:ext>
            </a:extLst>
          </p:cNvPr>
          <p:cNvSpPr/>
          <p:nvPr/>
        </p:nvSpPr>
        <p:spPr>
          <a:xfrm>
            <a:off x="4041551" y="2664880"/>
            <a:ext cx="1943100" cy="578223"/>
          </a:xfrm>
          <a:prstGeom prst="roundRect">
            <a:avLst/>
          </a:prstGeom>
          <a:solidFill>
            <a:schemeClr val="accent2">
              <a:lumMod val="60000"/>
              <a:lumOff val="40000"/>
            </a:schemeClr>
          </a:solidFill>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b="1" dirty="0">
                <a:solidFill>
                  <a:schemeClr val="accent3">
                    <a:lumMod val="75000"/>
                  </a:schemeClr>
                </a:solidFill>
              </a:rPr>
              <a:t>IT Team</a:t>
            </a:r>
          </a:p>
        </p:txBody>
      </p:sp>
      <p:sp>
        <p:nvSpPr>
          <p:cNvPr id="57" name="Rounded Rectangle 56">
            <a:extLst>
              <a:ext uri="{FF2B5EF4-FFF2-40B4-BE49-F238E27FC236}">
                <a16:creationId xmlns:a16="http://schemas.microsoft.com/office/drawing/2014/main" id="{6C59E8EB-7C85-AC46-8547-BC04412ED1C0}"/>
              </a:ext>
            </a:extLst>
          </p:cNvPr>
          <p:cNvSpPr/>
          <p:nvPr/>
        </p:nvSpPr>
        <p:spPr>
          <a:xfrm>
            <a:off x="6483641" y="2664880"/>
            <a:ext cx="1943100" cy="578223"/>
          </a:xfrm>
          <a:prstGeom prst="roundRect">
            <a:avLst/>
          </a:prstGeom>
          <a:solidFill>
            <a:schemeClr val="accent2">
              <a:lumMod val="60000"/>
              <a:lumOff val="40000"/>
            </a:schemeClr>
          </a:solidFill>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b="1" dirty="0">
                <a:solidFill>
                  <a:schemeClr val="accent3">
                    <a:lumMod val="75000"/>
                  </a:schemeClr>
                </a:solidFill>
              </a:rPr>
              <a:t>Analytics Team</a:t>
            </a:r>
          </a:p>
        </p:txBody>
      </p:sp>
      <p:cxnSp>
        <p:nvCxnSpPr>
          <p:cNvPr id="15" name="Elbow Connector 14">
            <a:extLst>
              <a:ext uri="{FF2B5EF4-FFF2-40B4-BE49-F238E27FC236}">
                <a16:creationId xmlns:a16="http://schemas.microsoft.com/office/drawing/2014/main" id="{617C3300-0FBF-5441-A31F-2D31B7C5B810}"/>
              </a:ext>
            </a:extLst>
          </p:cNvPr>
          <p:cNvCxnSpPr>
            <a:stCxn id="5" idx="2"/>
            <a:endCxn id="57" idx="0"/>
          </p:cNvCxnSpPr>
          <p:nvPr/>
        </p:nvCxnSpPr>
        <p:spPr>
          <a:xfrm rot="16200000" flipH="1">
            <a:off x="6747274" y="1956963"/>
            <a:ext cx="202638" cy="1213195"/>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28" name="Rounded Rectangle 27">
            <a:extLst>
              <a:ext uri="{FF2B5EF4-FFF2-40B4-BE49-F238E27FC236}">
                <a16:creationId xmlns:a16="http://schemas.microsoft.com/office/drawing/2014/main" id="{5E68C7DE-65AD-AD4F-A2AE-D25E8F989CC4}"/>
              </a:ext>
            </a:extLst>
          </p:cNvPr>
          <p:cNvSpPr/>
          <p:nvPr/>
        </p:nvSpPr>
        <p:spPr>
          <a:xfrm>
            <a:off x="996530" y="3408305"/>
            <a:ext cx="1943100" cy="578223"/>
          </a:xfrm>
          <a:prstGeom prst="roundRect">
            <a:avLst/>
          </a:prstGeom>
          <a:solidFill>
            <a:schemeClr val="accent2">
              <a:lumMod val="60000"/>
              <a:lumOff val="40000"/>
            </a:schemeClr>
          </a:solidFill>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b="1" dirty="0">
                <a:solidFill>
                  <a:schemeClr val="accent3">
                    <a:lumMod val="75000"/>
                  </a:schemeClr>
                </a:solidFill>
              </a:rPr>
              <a:t>Business Development team</a:t>
            </a:r>
          </a:p>
        </p:txBody>
      </p:sp>
      <p:sp>
        <p:nvSpPr>
          <p:cNvPr id="29" name="Rounded Rectangle 28">
            <a:extLst>
              <a:ext uri="{FF2B5EF4-FFF2-40B4-BE49-F238E27FC236}">
                <a16:creationId xmlns:a16="http://schemas.microsoft.com/office/drawing/2014/main" id="{A77D47DB-CE59-4A4A-94BD-8A8C88BEF39D}"/>
              </a:ext>
            </a:extLst>
          </p:cNvPr>
          <p:cNvSpPr/>
          <p:nvPr/>
        </p:nvSpPr>
        <p:spPr>
          <a:xfrm>
            <a:off x="4041551" y="3336233"/>
            <a:ext cx="1943100" cy="578223"/>
          </a:xfrm>
          <a:prstGeom prst="roundRect">
            <a:avLst/>
          </a:prstGeom>
          <a:solidFill>
            <a:schemeClr val="accent2">
              <a:lumMod val="60000"/>
              <a:lumOff val="40000"/>
            </a:schemeClr>
          </a:solidFill>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b="1" dirty="0">
                <a:solidFill>
                  <a:schemeClr val="accent3">
                    <a:lumMod val="75000"/>
                  </a:schemeClr>
                </a:solidFill>
              </a:rPr>
              <a:t>Technical Architect</a:t>
            </a:r>
          </a:p>
        </p:txBody>
      </p:sp>
      <p:sp>
        <p:nvSpPr>
          <p:cNvPr id="4" name="Slide Number Placeholder 3">
            <a:extLst>
              <a:ext uri="{FF2B5EF4-FFF2-40B4-BE49-F238E27FC236}">
                <a16:creationId xmlns:a16="http://schemas.microsoft.com/office/drawing/2014/main" id="{D5A3D4DD-2FF7-CB41-B47B-430F62CD1FB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solidFill>
                  <a:srgbClr val="002060"/>
                </a:solidFill>
              </a:rPr>
              <a:t>8</a:t>
            </a:fld>
            <a:endParaRPr lang="en">
              <a:solidFill>
                <a:srgbClr val="002060"/>
              </a:solidFill>
            </a:endParaRPr>
          </a:p>
        </p:txBody>
      </p:sp>
    </p:spTree>
    <p:extLst>
      <p:ext uri="{BB962C8B-B14F-4D97-AF65-F5344CB8AC3E}">
        <p14:creationId xmlns:p14="http://schemas.microsoft.com/office/powerpoint/2010/main" val="236299634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8BBAD3-D33D-D945-B140-8BAFA73F8002}"/>
              </a:ext>
            </a:extLst>
          </p:cNvPr>
          <p:cNvSpPr>
            <a:spLocks noGrp="1"/>
          </p:cNvSpPr>
          <p:nvPr>
            <p:ph type="title"/>
          </p:nvPr>
        </p:nvSpPr>
        <p:spPr>
          <a:xfrm>
            <a:off x="729450" y="306023"/>
            <a:ext cx="7688700" cy="637885"/>
          </a:xfrm>
        </p:spPr>
        <p:txBody>
          <a:bodyPr/>
          <a:lstStyle/>
          <a:p>
            <a:r>
              <a:rPr lang="en-US" sz="2400" dirty="0">
                <a:solidFill>
                  <a:schemeClr val="accent6">
                    <a:lumMod val="50000"/>
                  </a:schemeClr>
                </a:solidFill>
                <a:latin typeface="+mj-lt"/>
              </a:rPr>
              <a:t>Loss of Skillsets</a:t>
            </a:r>
          </a:p>
        </p:txBody>
      </p:sp>
      <p:sp>
        <p:nvSpPr>
          <p:cNvPr id="3" name="Text Placeholder 2">
            <a:extLst>
              <a:ext uri="{FF2B5EF4-FFF2-40B4-BE49-F238E27FC236}">
                <a16:creationId xmlns:a16="http://schemas.microsoft.com/office/drawing/2014/main" id="{386C5F16-C9DE-1345-83D2-FBDA632A5059}"/>
              </a:ext>
            </a:extLst>
          </p:cNvPr>
          <p:cNvSpPr>
            <a:spLocks noGrp="1"/>
          </p:cNvSpPr>
          <p:nvPr>
            <p:ph type="body" idx="1"/>
          </p:nvPr>
        </p:nvSpPr>
        <p:spPr>
          <a:ln>
            <a:solidFill>
              <a:srgbClr val="0070C0"/>
            </a:solidFill>
          </a:ln>
        </p:spPr>
        <p:txBody>
          <a:bodyPr/>
          <a:lstStyle/>
          <a:p>
            <a:pPr marL="146050" indent="0">
              <a:buNone/>
            </a:pPr>
            <a:r>
              <a:rPr lang="en-US" sz="1400" b="1" dirty="0">
                <a:solidFill>
                  <a:schemeClr val="tx2">
                    <a:lumMod val="10000"/>
                  </a:schemeClr>
                </a:solidFill>
                <a:latin typeface="+mn-lt"/>
              </a:rPr>
              <a:t>Description</a:t>
            </a:r>
            <a:r>
              <a:rPr lang="en-US" sz="1400" dirty="0">
                <a:solidFill>
                  <a:schemeClr val="tx2">
                    <a:lumMod val="10000"/>
                  </a:schemeClr>
                </a:solidFill>
                <a:latin typeface="+mn-lt"/>
              </a:rPr>
              <a:t>: Potential impact from a learning curve; missing team member</a:t>
            </a:r>
          </a:p>
          <a:p>
            <a:pPr marL="146050" indent="0">
              <a:buNone/>
            </a:pPr>
            <a:endParaRPr lang="en-US" sz="1400" dirty="0">
              <a:solidFill>
                <a:schemeClr val="tx2">
                  <a:lumMod val="10000"/>
                </a:schemeClr>
              </a:solidFill>
              <a:latin typeface="+mn-lt"/>
            </a:endParaRPr>
          </a:p>
          <a:p>
            <a:pPr marL="146050" indent="0">
              <a:buNone/>
            </a:pPr>
            <a:r>
              <a:rPr lang="en-US" sz="1400" b="1" dirty="0">
                <a:solidFill>
                  <a:schemeClr val="tx2">
                    <a:lumMod val="10000"/>
                  </a:schemeClr>
                </a:solidFill>
                <a:latin typeface="+mn-lt"/>
              </a:rPr>
              <a:t>Severity</a:t>
            </a:r>
            <a:r>
              <a:rPr lang="en-US" sz="1400" dirty="0">
                <a:solidFill>
                  <a:schemeClr val="tx2">
                    <a:lumMod val="10000"/>
                  </a:schemeClr>
                </a:solidFill>
                <a:latin typeface="+mn-lt"/>
              </a:rPr>
              <a:t>: Low</a:t>
            </a:r>
          </a:p>
          <a:p>
            <a:pPr marL="146050" indent="0">
              <a:buNone/>
            </a:pPr>
            <a:endParaRPr lang="en-US" sz="1400" dirty="0">
              <a:solidFill>
                <a:schemeClr val="tx2">
                  <a:lumMod val="10000"/>
                </a:schemeClr>
              </a:solidFill>
              <a:latin typeface="+mn-lt"/>
            </a:endParaRPr>
          </a:p>
          <a:p>
            <a:pPr marL="146050" indent="0">
              <a:buNone/>
            </a:pPr>
            <a:r>
              <a:rPr lang="en-US" sz="1400" b="1" dirty="0">
                <a:solidFill>
                  <a:schemeClr val="tx2">
                    <a:lumMod val="10000"/>
                  </a:schemeClr>
                </a:solidFill>
                <a:latin typeface="+mn-lt"/>
              </a:rPr>
              <a:t>Impact</a:t>
            </a:r>
            <a:r>
              <a:rPr lang="en-US" sz="1400" dirty="0">
                <a:solidFill>
                  <a:schemeClr val="tx2">
                    <a:lumMod val="10000"/>
                  </a:schemeClr>
                </a:solidFill>
                <a:latin typeface="+mn-lt"/>
              </a:rPr>
              <a:t>: Inability to allocate resources, Increased resource cost </a:t>
            </a:r>
          </a:p>
          <a:p>
            <a:pPr marL="146050" indent="0">
              <a:buNone/>
            </a:pPr>
            <a:endParaRPr lang="en-US" sz="1400" dirty="0">
              <a:solidFill>
                <a:schemeClr val="tx2">
                  <a:lumMod val="10000"/>
                </a:schemeClr>
              </a:solidFill>
              <a:latin typeface="+mn-lt"/>
            </a:endParaRPr>
          </a:p>
          <a:p>
            <a:pPr marL="146050" indent="0">
              <a:buNone/>
            </a:pPr>
            <a:r>
              <a:rPr lang="en-US" sz="1400" b="1" dirty="0">
                <a:solidFill>
                  <a:schemeClr val="tx2">
                    <a:lumMod val="10000"/>
                  </a:schemeClr>
                </a:solidFill>
                <a:latin typeface="+mn-lt"/>
              </a:rPr>
              <a:t>Priority</a:t>
            </a:r>
            <a:r>
              <a:rPr lang="en-US" sz="1400" dirty="0">
                <a:solidFill>
                  <a:schemeClr val="tx2">
                    <a:lumMod val="10000"/>
                  </a:schemeClr>
                </a:solidFill>
                <a:latin typeface="+mn-lt"/>
              </a:rPr>
              <a:t>: 4</a:t>
            </a:r>
          </a:p>
          <a:p>
            <a:pPr marL="146050" indent="0">
              <a:buNone/>
            </a:pPr>
            <a:endParaRPr lang="en-US" sz="1400" dirty="0">
              <a:solidFill>
                <a:schemeClr val="tx2">
                  <a:lumMod val="10000"/>
                </a:schemeClr>
              </a:solidFill>
              <a:latin typeface="+mn-lt"/>
            </a:endParaRPr>
          </a:p>
          <a:p>
            <a:pPr marL="146050" indent="0">
              <a:buNone/>
            </a:pPr>
            <a:r>
              <a:rPr lang="en-US" sz="1400" b="1" dirty="0">
                <a:solidFill>
                  <a:schemeClr val="tx2">
                    <a:lumMod val="10000"/>
                  </a:schemeClr>
                </a:solidFill>
                <a:latin typeface="+mn-lt"/>
              </a:rPr>
              <a:t>Avoid</a:t>
            </a:r>
            <a:r>
              <a:rPr lang="en-US" sz="1400" dirty="0">
                <a:solidFill>
                  <a:schemeClr val="tx2">
                    <a:lumMod val="10000"/>
                  </a:schemeClr>
                </a:solidFill>
                <a:latin typeface="+mn-lt"/>
              </a:rPr>
              <a:t>: Have a well rounded team where each team member has another team member as a back up to their role</a:t>
            </a:r>
          </a:p>
          <a:p>
            <a:pPr marL="146050" indent="0">
              <a:buNone/>
            </a:pPr>
            <a:endParaRPr lang="en-US" sz="1400" dirty="0">
              <a:solidFill>
                <a:schemeClr val="tx2">
                  <a:lumMod val="10000"/>
                </a:schemeClr>
              </a:solidFill>
              <a:latin typeface="+mn-lt"/>
            </a:endParaRPr>
          </a:p>
          <a:p>
            <a:pPr marL="146050" indent="0">
              <a:buNone/>
            </a:pPr>
            <a:r>
              <a:rPr lang="en-US" sz="1400" b="1" dirty="0">
                <a:solidFill>
                  <a:schemeClr val="tx2">
                    <a:lumMod val="10000"/>
                  </a:schemeClr>
                </a:solidFill>
                <a:latin typeface="+mn-lt"/>
              </a:rPr>
              <a:t>Mitigate</a:t>
            </a:r>
            <a:r>
              <a:rPr lang="en-US" sz="1400" dirty="0">
                <a:solidFill>
                  <a:schemeClr val="tx2">
                    <a:lumMod val="10000"/>
                  </a:schemeClr>
                </a:solidFill>
                <a:latin typeface="+mn-lt"/>
              </a:rPr>
              <a:t>: Place these items in the schedule and constantly work on team-effectiveness </a:t>
            </a:r>
          </a:p>
        </p:txBody>
      </p:sp>
      <p:sp>
        <p:nvSpPr>
          <p:cNvPr id="4" name="Slide Number Placeholder 3">
            <a:extLst>
              <a:ext uri="{FF2B5EF4-FFF2-40B4-BE49-F238E27FC236}">
                <a16:creationId xmlns:a16="http://schemas.microsoft.com/office/drawing/2014/main" id="{74878D25-69DC-0C49-908B-4857E2044A3A}"/>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Lato"/>
                <a:sym typeface="Lato"/>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80</a:t>
            </a:fld>
            <a:endParaRPr kumimoji="0" lang="en" sz="1000" b="0" i="0" u="none" strike="noStrike" kern="0" cap="none" spc="0" normalizeH="0" baseline="0" noProof="0">
              <a:ln>
                <a:noFill/>
              </a:ln>
              <a:solidFill>
                <a:srgbClr val="595959"/>
              </a:solidFill>
              <a:effectLst/>
              <a:uLnTx/>
              <a:uFillTx/>
              <a:latin typeface="Lato"/>
              <a:sym typeface="Lato"/>
            </a:endParaRPr>
          </a:p>
        </p:txBody>
      </p:sp>
    </p:spTree>
    <p:extLst>
      <p:ext uri="{BB962C8B-B14F-4D97-AF65-F5344CB8AC3E}">
        <p14:creationId xmlns:p14="http://schemas.microsoft.com/office/powerpoint/2010/main" val="360547893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8BBAD3-D33D-D945-B140-8BAFA73F8002}"/>
              </a:ext>
            </a:extLst>
          </p:cNvPr>
          <p:cNvSpPr>
            <a:spLocks noGrp="1"/>
          </p:cNvSpPr>
          <p:nvPr>
            <p:ph type="title"/>
          </p:nvPr>
        </p:nvSpPr>
        <p:spPr>
          <a:xfrm>
            <a:off x="729450" y="306023"/>
            <a:ext cx="7688700" cy="637885"/>
          </a:xfrm>
        </p:spPr>
        <p:txBody>
          <a:bodyPr/>
          <a:lstStyle/>
          <a:p>
            <a:r>
              <a:rPr lang="en-US" sz="2400" dirty="0">
                <a:solidFill>
                  <a:schemeClr val="accent6">
                    <a:lumMod val="50000"/>
                  </a:schemeClr>
                </a:solidFill>
                <a:latin typeface="+mj-lt"/>
              </a:rPr>
              <a:t>Under/Over-Estimation</a:t>
            </a:r>
          </a:p>
        </p:txBody>
      </p:sp>
      <p:sp>
        <p:nvSpPr>
          <p:cNvPr id="3" name="Text Placeholder 2">
            <a:extLst>
              <a:ext uri="{FF2B5EF4-FFF2-40B4-BE49-F238E27FC236}">
                <a16:creationId xmlns:a16="http://schemas.microsoft.com/office/drawing/2014/main" id="{386C5F16-C9DE-1345-83D2-FBDA632A5059}"/>
              </a:ext>
            </a:extLst>
          </p:cNvPr>
          <p:cNvSpPr>
            <a:spLocks noGrp="1"/>
          </p:cNvSpPr>
          <p:nvPr>
            <p:ph type="body" idx="1"/>
          </p:nvPr>
        </p:nvSpPr>
        <p:spPr>
          <a:ln>
            <a:solidFill>
              <a:srgbClr val="0070C0"/>
            </a:solidFill>
          </a:ln>
        </p:spPr>
        <p:txBody>
          <a:bodyPr/>
          <a:lstStyle/>
          <a:p>
            <a:pPr marL="146050" indent="0">
              <a:buNone/>
            </a:pPr>
            <a:r>
              <a:rPr lang="en-US" sz="1400" b="1" dirty="0">
                <a:solidFill>
                  <a:schemeClr val="tx2">
                    <a:lumMod val="10000"/>
                  </a:schemeClr>
                </a:solidFill>
                <a:latin typeface="+mn-lt"/>
              </a:rPr>
              <a:t>Description</a:t>
            </a:r>
            <a:r>
              <a:rPr lang="en-US" sz="1400" dirty="0">
                <a:solidFill>
                  <a:schemeClr val="tx2">
                    <a:lumMod val="10000"/>
                  </a:schemeClr>
                </a:solidFill>
                <a:latin typeface="+mn-lt"/>
              </a:rPr>
              <a:t>: Overload of requirements or inaccurate schedule estimation</a:t>
            </a:r>
          </a:p>
          <a:p>
            <a:pPr marL="146050" indent="0">
              <a:buNone/>
            </a:pPr>
            <a:endParaRPr lang="en-US" sz="1400" dirty="0">
              <a:solidFill>
                <a:schemeClr val="tx2">
                  <a:lumMod val="10000"/>
                </a:schemeClr>
              </a:solidFill>
              <a:latin typeface="+mn-lt"/>
            </a:endParaRPr>
          </a:p>
          <a:p>
            <a:pPr marL="146050" indent="0">
              <a:buNone/>
            </a:pPr>
            <a:r>
              <a:rPr lang="en-US" sz="1400" b="1" dirty="0">
                <a:solidFill>
                  <a:schemeClr val="tx2">
                    <a:lumMod val="10000"/>
                  </a:schemeClr>
                </a:solidFill>
                <a:latin typeface="+mn-lt"/>
              </a:rPr>
              <a:t>Severity</a:t>
            </a:r>
            <a:r>
              <a:rPr lang="en-US" sz="1400" dirty="0">
                <a:solidFill>
                  <a:schemeClr val="tx2">
                    <a:lumMod val="10000"/>
                  </a:schemeClr>
                </a:solidFill>
                <a:latin typeface="+mn-lt"/>
              </a:rPr>
              <a:t>: High</a:t>
            </a:r>
          </a:p>
          <a:p>
            <a:pPr marL="146050" indent="0">
              <a:buNone/>
            </a:pPr>
            <a:endParaRPr lang="en-US" sz="1400" dirty="0">
              <a:solidFill>
                <a:schemeClr val="tx2">
                  <a:lumMod val="10000"/>
                </a:schemeClr>
              </a:solidFill>
              <a:latin typeface="+mn-lt"/>
            </a:endParaRPr>
          </a:p>
          <a:p>
            <a:pPr marL="146050" indent="0">
              <a:buNone/>
            </a:pPr>
            <a:r>
              <a:rPr lang="en-US" sz="1400" b="1" dirty="0">
                <a:solidFill>
                  <a:schemeClr val="tx2">
                    <a:lumMod val="10000"/>
                  </a:schemeClr>
                </a:solidFill>
                <a:latin typeface="+mn-lt"/>
              </a:rPr>
              <a:t>Impact</a:t>
            </a:r>
            <a:r>
              <a:rPr lang="en-US" sz="1400" dirty="0">
                <a:solidFill>
                  <a:schemeClr val="tx2">
                    <a:lumMod val="10000"/>
                  </a:schemeClr>
                </a:solidFill>
                <a:latin typeface="+mn-lt"/>
              </a:rPr>
              <a:t>: Scope creep, missed deadlines, project delay, LAG/PAD causes further delays</a:t>
            </a:r>
          </a:p>
          <a:p>
            <a:pPr marL="146050" indent="0">
              <a:buNone/>
            </a:pPr>
            <a:endParaRPr lang="en-US" sz="1400" dirty="0">
              <a:solidFill>
                <a:schemeClr val="tx2">
                  <a:lumMod val="10000"/>
                </a:schemeClr>
              </a:solidFill>
              <a:latin typeface="+mn-lt"/>
            </a:endParaRPr>
          </a:p>
          <a:p>
            <a:pPr marL="146050" indent="0">
              <a:buNone/>
            </a:pPr>
            <a:r>
              <a:rPr lang="en-US" sz="1400" b="1" dirty="0">
                <a:solidFill>
                  <a:schemeClr val="tx2">
                    <a:lumMod val="10000"/>
                  </a:schemeClr>
                </a:solidFill>
                <a:latin typeface="+mn-lt"/>
              </a:rPr>
              <a:t>Priority</a:t>
            </a:r>
            <a:r>
              <a:rPr lang="en-US" sz="1400" dirty="0">
                <a:solidFill>
                  <a:schemeClr val="tx2">
                    <a:lumMod val="10000"/>
                  </a:schemeClr>
                </a:solidFill>
                <a:latin typeface="+mn-lt"/>
              </a:rPr>
              <a:t>: 2</a:t>
            </a:r>
          </a:p>
          <a:p>
            <a:pPr marL="146050" indent="0">
              <a:buNone/>
            </a:pPr>
            <a:endParaRPr lang="en-US" sz="1400" dirty="0">
              <a:solidFill>
                <a:schemeClr val="tx2">
                  <a:lumMod val="10000"/>
                </a:schemeClr>
              </a:solidFill>
              <a:latin typeface="+mn-lt"/>
            </a:endParaRPr>
          </a:p>
          <a:p>
            <a:pPr marL="146050" indent="0">
              <a:buNone/>
            </a:pPr>
            <a:r>
              <a:rPr lang="en-US" sz="1400" b="1" dirty="0">
                <a:solidFill>
                  <a:schemeClr val="tx2">
                    <a:lumMod val="10000"/>
                  </a:schemeClr>
                </a:solidFill>
                <a:latin typeface="+mn-lt"/>
              </a:rPr>
              <a:t>Avoid</a:t>
            </a:r>
            <a:r>
              <a:rPr lang="en-US" sz="1400" dirty="0">
                <a:solidFill>
                  <a:schemeClr val="tx2">
                    <a:lumMod val="10000"/>
                  </a:schemeClr>
                </a:solidFill>
                <a:latin typeface="+mn-lt"/>
              </a:rPr>
              <a:t>: Use past project and similar user stories in scheduling and requirements gathering</a:t>
            </a:r>
          </a:p>
          <a:p>
            <a:pPr marL="146050" indent="0">
              <a:buNone/>
            </a:pPr>
            <a:endParaRPr lang="en-US" sz="1400" dirty="0">
              <a:solidFill>
                <a:schemeClr val="tx2">
                  <a:lumMod val="10000"/>
                </a:schemeClr>
              </a:solidFill>
              <a:latin typeface="+mn-lt"/>
            </a:endParaRPr>
          </a:p>
          <a:p>
            <a:pPr marL="146050" indent="0">
              <a:buNone/>
            </a:pPr>
            <a:r>
              <a:rPr lang="en-US" sz="1400" b="1" dirty="0">
                <a:solidFill>
                  <a:schemeClr val="tx2">
                    <a:lumMod val="10000"/>
                  </a:schemeClr>
                </a:solidFill>
                <a:latin typeface="+mn-lt"/>
              </a:rPr>
              <a:t>Mitigate</a:t>
            </a:r>
            <a:r>
              <a:rPr lang="en-US" sz="1400" dirty="0">
                <a:solidFill>
                  <a:schemeClr val="tx2">
                    <a:lumMod val="10000"/>
                  </a:schemeClr>
                </a:solidFill>
                <a:latin typeface="+mn-lt"/>
              </a:rPr>
              <a:t>: If delays or lag is noticed, adjust schedule accordingly</a:t>
            </a:r>
          </a:p>
          <a:p>
            <a:pPr marL="146050" indent="0">
              <a:buNone/>
            </a:pPr>
            <a:endParaRPr lang="en-US" sz="1400" dirty="0">
              <a:solidFill>
                <a:schemeClr val="tx2">
                  <a:lumMod val="10000"/>
                </a:schemeClr>
              </a:solidFill>
              <a:latin typeface="+mn-lt"/>
            </a:endParaRPr>
          </a:p>
        </p:txBody>
      </p:sp>
      <p:sp>
        <p:nvSpPr>
          <p:cNvPr id="4" name="Slide Number Placeholder 3">
            <a:extLst>
              <a:ext uri="{FF2B5EF4-FFF2-40B4-BE49-F238E27FC236}">
                <a16:creationId xmlns:a16="http://schemas.microsoft.com/office/drawing/2014/main" id="{8D906A8F-18FD-E844-8716-137AC2F5A507}"/>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Lato"/>
                <a:sym typeface="Lato"/>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81</a:t>
            </a:fld>
            <a:endParaRPr kumimoji="0" lang="en" sz="1000" b="0" i="0" u="none" strike="noStrike" kern="0" cap="none" spc="0" normalizeH="0" baseline="0" noProof="0">
              <a:ln>
                <a:noFill/>
              </a:ln>
              <a:solidFill>
                <a:srgbClr val="595959"/>
              </a:solidFill>
              <a:effectLst/>
              <a:uLnTx/>
              <a:uFillTx/>
              <a:latin typeface="Lato"/>
              <a:sym typeface="Lato"/>
            </a:endParaRPr>
          </a:p>
        </p:txBody>
      </p:sp>
    </p:spTree>
    <p:extLst>
      <p:ext uri="{BB962C8B-B14F-4D97-AF65-F5344CB8AC3E}">
        <p14:creationId xmlns:p14="http://schemas.microsoft.com/office/powerpoint/2010/main" val="87863640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8BBAD3-D33D-D945-B140-8BAFA73F8002}"/>
              </a:ext>
            </a:extLst>
          </p:cNvPr>
          <p:cNvSpPr>
            <a:spLocks noGrp="1"/>
          </p:cNvSpPr>
          <p:nvPr>
            <p:ph type="title"/>
          </p:nvPr>
        </p:nvSpPr>
        <p:spPr>
          <a:xfrm>
            <a:off x="729450" y="306023"/>
            <a:ext cx="7688700" cy="637885"/>
          </a:xfrm>
        </p:spPr>
        <p:txBody>
          <a:bodyPr/>
          <a:lstStyle/>
          <a:p>
            <a:r>
              <a:rPr lang="en-US" sz="2400" dirty="0">
                <a:solidFill>
                  <a:schemeClr val="accent6">
                    <a:lumMod val="50000"/>
                  </a:schemeClr>
                </a:solidFill>
                <a:latin typeface="+mj-lt"/>
              </a:rPr>
              <a:t>Environment Disaster</a:t>
            </a:r>
          </a:p>
        </p:txBody>
      </p:sp>
      <p:sp>
        <p:nvSpPr>
          <p:cNvPr id="3" name="Text Placeholder 2">
            <a:extLst>
              <a:ext uri="{FF2B5EF4-FFF2-40B4-BE49-F238E27FC236}">
                <a16:creationId xmlns:a16="http://schemas.microsoft.com/office/drawing/2014/main" id="{386C5F16-C9DE-1345-83D2-FBDA632A5059}"/>
              </a:ext>
            </a:extLst>
          </p:cNvPr>
          <p:cNvSpPr>
            <a:spLocks noGrp="1"/>
          </p:cNvSpPr>
          <p:nvPr>
            <p:ph type="body" idx="1"/>
          </p:nvPr>
        </p:nvSpPr>
        <p:spPr>
          <a:ln>
            <a:solidFill>
              <a:srgbClr val="0070C0"/>
            </a:solidFill>
          </a:ln>
        </p:spPr>
        <p:txBody>
          <a:bodyPr/>
          <a:lstStyle/>
          <a:p>
            <a:pPr marL="146050" indent="0">
              <a:buNone/>
            </a:pPr>
            <a:r>
              <a:rPr lang="en-US" sz="1400" b="1" dirty="0">
                <a:solidFill>
                  <a:schemeClr val="tx2">
                    <a:lumMod val="10000"/>
                  </a:schemeClr>
                </a:solidFill>
                <a:latin typeface="+mn-lt"/>
              </a:rPr>
              <a:t>Description</a:t>
            </a:r>
            <a:r>
              <a:rPr lang="en-US" sz="1400" dirty="0">
                <a:solidFill>
                  <a:schemeClr val="tx2">
                    <a:lumMod val="10000"/>
                  </a:schemeClr>
                </a:solidFill>
                <a:latin typeface="+mn-lt"/>
              </a:rPr>
              <a:t>: Natural disaster or economic crisis leading to a threat to physical resources/ infrastructure</a:t>
            </a:r>
          </a:p>
          <a:p>
            <a:pPr marL="146050" indent="0">
              <a:buNone/>
            </a:pPr>
            <a:endParaRPr lang="en-US" sz="1400" dirty="0">
              <a:solidFill>
                <a:schemeClr val="tx2">
                  <a:lumMod val="10000"/>
                </a:schemeClr>
              </a:solidFill>
              <a:latin typeface="+mn-lt"/>
            </a:endParaRPr>
          </a:p>
          <a:p>
            <a:pPr marL="146050" indent="0">
              <a:buNone/>
            </a:pPr>
            <a:r>
              <a:rPr lang="en-US" sz="1400" b="1" dirty="0">
                <a:solidFill>
                  <a:schemeClr val="tx2">
                    <a:lumMod val="10000"/>
                  </a:schemeClr>
                </a:solidFill>
                <a:latin typeface="+mn-lt"/>
              </a:rPr>
              <a:t>Severity</a:t>
            </a:r>
            <a:r>
              <a:rPr lang="en-US" sz="1400" dirty="0">
                <a:solidFill>
                  <a:schemeClr val="tx2">
                    <a:lumMod val="10000"/>
                  </a:schemeClr>
                </a:solidFill>
                <a:latin typeface="+mn-lt"/>
              </a:rPr>
              <a:t>: Low</a:t>
            </a:r>
          </a:p>
          <a:p>
            <a:pPr marL="146050" indent="0">
              <a:buNone/>
            </a:pPr>
            <a:endParaRPr lang="en-US" sz="1400" dirty="0">
              <a:solidFill>
                <a:schemeClr val="tx2">
                  <a:lumMod val="10000"/>
                </a:schemeClr>
              </a:solidFill>
              <a:latin typeface="+mn-lt"/>
            </a:endParaRPr>
          </a:p>
          <a:p>
            <a:pPr marL="146050" indent="0">
              <a:buNone/>
            </a:pPr>
            <a:r>
              <a:rPr lang="en-US" sz="1400" b="1" dirty="0">
                <a:solidFill>
                  <a:schemeClr val="tx2">
                    <a:lumMod val="10000"/>
                  </a:schemeClr>
                </a:solidFill>
                <a:latin typeface="+mn-lt"/>
              </a:rPr>
              <a:t>Impact</a:t>
            </a:r>
            <a:r>
              <a:rPr lang="en-US" sz="1400" dirty="0">
                <a:solidFill>
                  <a:schemeClr val="tx2">
                    <a:lumMod val="10000"/>
                  </a:schemeClr>
                </a:solidFill>
                <a:latin typeface="+mn-lt"/>
              </a:rPr>
              <a:t>: Destruction of Clusters/Database</a:t>
            </a:r>
          </a:p>
          <a:p>
            <a:pPr marL="146050" indent="0">
              <a:buNone/>
            </a:pPr>
            <a:endParaRPr lang="en-US" sz="1400" dirty="0">
              <a:solidFill>
                <a:schemeClr val="tx2">
                  <a:lumMod val="10000"/>
                </a:schemeClr>
              </a:solidFill>
              <a:latin typeface="+mn-lt"/>
            </a:endParaRPr>
          </a:p>
          <a:p>
            <a:pPr marL="146050" indent="0">
              <a:buNone/>
            </a:pPr>
            <a:r>
              <a:rPr lang="en-US" sz="1400" b="1" dirty="0">
                <a:solidFill>
                  <a:schemeClr val="tx2">
                    <a:lumMod val="10000"/>
                  </a:schemeClr>
                </a:solidFill>
                <a:latin typeface="+mn-lt"/>
              </a:rPr>
              <a:t>Priority</a:t>
            </a:r>
            <a:r>
              <a:rPr lang="en-US" sz="1400" dirty="0">
                <a:solidFill>
                  <a:schemeClr val="tx2">
                    <a:lumMod val="10000"/>
                  </a:schemeClr>
                </a:solidFill>
                <a:latin typeface="+mn-lt"/>
              </a:rPr>
              <a:t>: 5</a:t>
            </a:r>
          </a:p>
          <a:p>
            <a:pPr marL="146050" indent="0">
              <a:buNone/>
            </a:pPr>
            <a:endParaRPr lang="en-US" sz="1400" dirty="0">
              <a:solidFill>
                <a:schemeClr val="tx2">
                  <a:lumMod val="10000"/>
                </a:schemeClr>
              </a:solidFill>
              <a:latin typeface="+mn-lt"/>
            </a:endParaRPr>
          </a:p>
          <a:p>
            <a:pPr marL="146050" indent="0">
              <a:buNone/>
            </a:pPr>
            <a:r>
              <a:rPr lang="en-US" sz="1400" b="1" dirty="0">
                <a:solidFill>
                  <a:schemeClr val="tx2">
                    <a:lumMod val="10000"/>
                  </a:schemeClr>
                </a:solidFill>
                <a:latin typeface="+mn-lt"/>
              </a:rPr>
              <a:t>Avoid</a:t>
            </a:r>
            <a:r>
              <a:rPr lang="en-US" sz="1400" dirty="0">
                <a:solidFill>
                  <a:schemeClr val="tx2">
                    <a:lumMod val="10000"/>
                  </a:schemeClr>
                </a:solidFill>
                <a:latin typeface="+mn-lt"/>
              </a:rPr>
              <a:t>: Use a cloud based architecture in different regions for redundancy</a:t>
            </a:r>
          </a:p>
          <a:p>
            <a:pPr marL="146050" indent="0">
              <a:buNone/>
            </a:pPr>
            <a:endParaRPr lang="en-US" sz="1400" dirty="0">
              <a:solidFill>
                <a:schemeClr val="tx2">
                  <a:lumMod val="10000"/>
                </a:schemeClr>
              </a:solidFill>
              <a:latin typeface="+mn-lt"/>
            </a:endParaRPr>
          </a:p>
          <a:p>
            <a:pPr marL="146050" indent="0">
              <a:buNone/>
            </a:pPr>
            <a:r>
              <a:rPr lang="en-US" sz="1400" b="1" dirty="0">
                <a:solidFill>
                  <a:schemeClr val="tx2">
                    <a:lumMod val="10000"/>
                  </a:schemeClr>
                </a:solidFill>
                <a:latin typeface="+mn-lt"/>
              </a:rPr>
              <a:t>Mitigate</a:t>
            </a:r>
            <a:r>
              <a:rPr lang="en-US" sz="1400" dirty="0">
                <a:solidFill>
                  <a:schemeClr val="tx2">
                    <a:lumMod val="10000"/>
                  </a:schemeClr>
                </a:solidFill>
                <a:latin typeface="+mn-lt"/>
              </a:rPr>
              <a:t>: Hold back ups of data at multiple locations</a:t>
            </a:r>
          </a:p>
          <a:p>
            <a:pPr marL="146050" indent="0">
              <a:buNone/>
            </a:pPr>
            <a:endParaRPr lang="en-US" sz="1400" dirty="0">
              <a:solidFill>
                <a:schemeClr val="tx2">
                  <a:lumMod val="10000"/>
                </a:schemeClr>
              </a:solidFill>
              <a:latin typeface="+mn-lt"/>
            </a:endParaRPr>
          </a:p>
        </p:txBody>
      </p:sp>
      <p:sp>
        <p:nvSpPr>
          <p:cNvPr id="4" name="Slide Number Placeholder 3">
            <a:extLst>
              <a:ext uri="{FF2B5EF4-FFF2-40B4-BE49-F238E27FC236}">
                <a16:creationId xmlns:a16="http://schemas.microsoft.com/office/drawing/2014/main" id="{E03AF576-3180-B247-98FE-7D699DB78A15}"/>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Lato"/>
                <a:sym typeface="Lato"/>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82</a:t>
            </a:fld>
            <a:endParaRPr kumimoji="0" lang="en" sz="1000" b="0" i="0" u="none" strike="noStrike" kern="0" cap="none" spc="0" normalizeH="0" baseline="0" noProof="0">
              <a:ln>
                <a:noFill/>
              </a:ln>
              <a:solidFill>
                <a:srgbClr val="595959"/>
              </a:solidFill>
              <a:effectLst/>
              <a:uLnTx/>
              <a:uFillTx/>
              <a:latin typeface="Lato"/>
              <a:sym typeface="Lato"/>
            </a:endParaRPr>
          </a:p>
        </p:txBody>
      </p:sp>
    </p:spTree>
    <p:extLst>
      <p:ext uri="{BB962C8B-B14F-4D97-AF65-F5344CB8AC3E}">
        <p14:creationId xmlns:p14="http://schemas.microsoft.com/office/powerpoint/2010/main" val="279288504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gradFill flip="none" rotWithShape="1">
          <a:gsLst>
            <a:gs pos="24000">
              <a:schemeClr val="accent2">
                <a:lumMod val="40000"/>
                <a:lumOff val="60000"/>
              </a:schemeClr>
            </a:gs>
            <a:gs pos="58000">
              <a:schemeClr val="accent2">
                <a:lumMod val="95000"/>
                <a:lumOff val="5000"/>
              </a:schemeClr>
            </a:gs>
            <a:gs pos="100000">
              <a:schemeClr val="accent2">
                <a:lumMod val="60000"/>
              </a:schemeClr>
            </a:gs>
          </a:gsLst>
          <a:path path="circle">
            <a:fillToRect l="50000" t="130000" r="50000" b="-30000"/>
          </a:path>
          <a:tileRect/>
        </a:gra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BFEAE62-E69C-0B4F-9104-7E04DC64D37A}"/>
              </a:ext>
            </a:extLst>
          </p:cNvPr>
          <p:cNvSpPr>
            <a:spLocks noGrp="1"/>
          </p:cNvSpPr>
          <p:nvPr>
            <p:ph type="title"/>
          </p:nvPr>
        </p:nvSpPr>
        <p:spPr>
          <a:xfrm>
            <a:off x="729450" y="1322450"/>
            <a:ext cx="7688400" cy="705133"/>
          </a:xfrm>
          <a:ln>
            <a:solidFill>
              <a:schemeClr val="bg1"/>
            </a:solidFill>
          </a:ln>
        </p:spPr>
        <p:txBody>
          <a:bodyPr anchor="t"/>
          <a:lstStyle/>
          <a:p>
            <a:r>
              <a:rPr lang="en-US" sz="2800" dirty="0">
                <a:solidFill>
                  <a:schemeClr val="bg1"/>
                </a:solidFill>
                <a:latin typeface="+mj-lt"/>
              </a:rPr>
              <a:t>Key software performance areas</a:t>
            </a:r>
            <a:endParaRPr lang="en-US" sz="2400" dirty="0">
              <a:solidFill>
                <a:schemeClr val="bg1"/>
              </a:solidFill>
              <a:latin typeface="+mj-lt"/>
            </a:endParaRPr>
          </a:p>
        </p:txBody>
      </p:sp>
      <p:sp>
        <p:nvSpPr>
          <p:cNvPr id="5" name="TextBox 4">
            <a:extLst>
              <a:ext uri="{FF2B5EF4-FFF2-40B4-BE49-F238E27FC236}">
                <a16:creationId xmlns:a16="http://schemas.microsoft.com/office/drawing/2014/main" id="{6AF041CC-0EE7-7D4A-859E-2E36F1C410EF}"/>
              </a:ext>
            </a:extLst>
          </p:cNvPr>
          <p:cNvSpPr txBox="1"/>
          <p:nvPr/>
        </p:nvSpPr>
        <p:spPr>
          <a:xfrm>
            <a:off x="729450" y="2207383"/>
            <a:ext cx="4428876" cy="1420197"/>
          </a:xfrm>
          <a:prstGeom prst="rect">
            <a:avLst/>
          </a:prstGeom>
          <a:noFill/>
        </p:spPr>
        <p:txBody>
          <a:bodyPr wrap="square" rtlCol="0">
            <a:spAutoFit/>
          </a:bodyPr>
          <a:lstStyle/>
          <a:p>
            <a:pPr marL="342900" marR="0" lvl="0" indent="-342900" algn="l" defTabSz="914400" rtl="0" eaLnBrk="1" fontAlgn="base" latinLnBrk="0" hangingPunct="1">
              <a:lnSpc>
                <a:spcPct val="150000"/>
              </a:lnSpc>
              <a:spcBef>
                <a:spcPts val="0"/>
              </a:spcBef>
              <a:spcAft>
                <a:spcPts val="0"/>
              </a:spcAft>
              <a:buClr>
                <a:srgbClr val="000000"/>
              </a:buClr>
              <a:buSzTx/>
              <a:buFont typeface="Wingdings" pitchFamily="2" charset="2"/>
              <a:buChar char="Ø"/>
              <a:tabLst/>
              <a:defRPr/>
            </a:pPr>
            <a:r>
              <a:rPr kumimoji="0" lang="en-US" sz="2000" b="0" i="0" u="none" strike="noStrike" kern="0" cap="none" spc="0" normalizeH="0" baseline="0" noProof="0" dirty="0">
                <a:ln>
                  <a:noFill/>
                </a:ln>
                <a:solidFill>
                  <a:srgbClr val="FFFFFF"/>
                </a:solidFill>
                <a:effectLst/>
                <a:uLnTx/>
                <a:uFillTx/>
                <a:latin typeface="Cambria" panose="02040503050406030204"/>
                <a:cs typeface="Arial"/>
                <a:sym typeface="Arial"/>
              </a:rPr>
              <a:t>SWOT</a:t>
            </a:r>
          </a:p>
          <a:p>
            <a:pPr marL="285750" marR="0" lvl="0" indent="-285750" algn="l" defTabSz="914400" rtl="0" eaLnBrk="1" fontAlgn="base" latinLnBrk="0" hangingPunct="1">
              <a:lnSpc>
                <a:spcPct val="150000"/>
              </a:lnSpc>
              <a:spcBef>
                <a:spcPts val="0"/>
              </a:spcBef>
              <a:spcAft>
                <a:spcPts val="0"/>
              </a:spcAft>
              <a:buClr>
                <a:srgbClr val="000000"/>
              </a:buClr>
              <a:buSzTx/>
              <a:buFont typeface="Wingdings" pitchFamily="2" charset="2"/>
              <a:buChar char="Ø"/>
              <a:tabLst/>
              <a:defRPr/>
            </a:pPr>
            <a:r>
              <a:rPr kumimoji="0" lang="en-US" sz="2000" b="0" i="0" u="none" strike="noStrike" kern="0" cap="none" spc="0" normalizeH="0" baseline="0" noProof="0" dirty="0">
                <a:ln>
                  <a:noFill/>
                </a:ln>
                <a:solidFill>
                  <a:srgbClr val="FFFFFF"/>
                </a:solidFill>
                <a:effectLst/>
                <a:uLnTx/>
                <a:uFillTx/>
                <a:latin typeface="Cambria" panose="02040503050406030204"/>
                <a:cs typeface="Arial"/>
                <a:sym typeface="Arial"/>
              </a:rPr>
              <a:t>ROI</a:t>
            </a:r>
          </a:p>
          <a:p>
            <a:pPr marL="285750" marR="0" lvl="0" indent="-285750" algn="l" defTabSz="914400" rtl="0" eaLnBrk="1" fontAlgn="base" latinLnBrk="0" hangingPunct="1">
              <a:lnSpc>
                <a:spcPct val="150000"/>
              </a:lnSpc>
              <a:spcBef>
                <a:spcPts val="0"/>
              </a:spcBef>
              <a:spcAft>
                <a:spcPts val="0"/>
              </a:spcAft>
              <a:buClr>
                <a:srgbClr val="000000"/>
              </a:buClr>
              <a:buSzTx/>
              <a:buFont typeface="Wingdings" pitchFamily="2" charset="2"/>
              <a:buChar char="Ø"/>
              <a:tabLst/>
              <a:defRPr/>
            </a:pPr>
            <a:r>
              <a:rPr kumimoji="0" lang="en-US" sz="2000" b="0" i="0" u="none" strike="noStrike" kern="0" cap="none" spc="0" normalizeH="0" baseline="0" noProof="0" dirty="0">
                <a:ln>
                  <a:noFill/>
                </a:ln>
                <a:solidFill>
                  <a:srgbClr val="FFFFFF"/>
                </a:solidFill>
                <a:effectLst/>
                <a:uLnTx/>
                <a:uFillTx/>
                <a:latin typeface="Cambria" panose="02040503050406030204"/>
                <a:cs typeface="Arial"/>
                <a:sym typeface="Arial"/>
              </a:rPr>
              <a:t>ROV</a:t>
            </a:r>
          </a:p>
        </p:txBody>
      </p:sp>
      <p:sp>
        <p:nvSpPr>
          <p:cNvPr id="3" name="Slide Number Placeholder 2">
            <a:extLst>
              <a:ext uri="{FF2B5EF4-FFF2-40B4-BE49-F238E27FC236}">
                <a16:creationId xmlns:a16="http://schemas.microsoft.com/office/drawing/2014/main" id="{2E8E77EA-F300-7544-BE42-88D158C6DD2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83</a:t>
            </a:fld>
            <a:endParaRPr lang="en"/>
          </a:p>
        </p:txBody>
      </p:sp>
    </p:spTree>
    <p:extLst>
      <p:ext uri="{BB962C8B-B14F-4D97-AF65-F5344CB8AC3E}">
        <p14:creationId xmlns:p14="http://schemas.microsoft.com/office/powerpoint/2010/main" val="390708033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F145CA-D05B-5142-BBFE-6BA69115B27F}"/>
              </a:ext>
            </a:extLst>
          </p:cNvPr>
          <p:cNvSpPr>
            <a:spLocks noGrp="1"/>
          </p:cNvSpPr>
          <p:nvPr>
            <p:ph type="title"/>
          </p:nvPr>
        </p:nvSpPr>
        <p:spPr/>
        <p:txBody>
          <a:bodyPr/>
          <a:lstStyle/>
          <a:p>
            <a:r>
              <a:rPr lang="en-US" dirty="0">
                <a:solidFill>
                  <a:schemeClr val="accent6">
                    <a:lumMod val="50000"/>
                  </a:schemeClr>
                </a:solidFill>
                <a:latin typeface="+mj-lt"/>
              </a:rPr>
              <a:t>Strengths</a:t>
            </a:r>
          </a:p>
        </p:txBody>
      </p:sp>
      <p:grpSp>
        <p:nvGrpSpPr>
          <p:cNvPr id="6" name="Group 5">
            <a:extLst>
              <a:ext uri="{FF2B5EF4-FFF2-40B4-BE49-F238E27FC236}">
                <a16:creationId xmlns:a16="http://schemas.microsoft.com/office/drawing/2014/main" id="{0F34935D-E392-1243-86D4-566811210C1C}"/>
              </a:ext>
            </a:extLst>
          </p:cNvPr>
          <p:cNvGrpSpPr/>
          <p:nvPr/>
        </p:nvGrpSpPr>
        <p:grpSpPr>
          <a:xfrm>
            <a:off x="1531224" y="1284195"/>
            <a:ext cx="6081551" cy="3180230"/>
            <a:chOff x="1684123" y="541161"/>
            <a:chExt cx="5775752" cy="4061177"/>
          </a:xfrm>
        </p:grpSpPr>
        <p:sp>
          <p:nvSpPr>
            <p:cNvPr id="7" name="Freeform 6">
              <a:extLst>
                <a:ext uri="{FF2B5EF4-FFF2-40B4-BE49-F238E27FC236}">
                  <a16:creationId xmlns:a16="http://schemas.microsoft.com/office/drawing/2014/main" id="{C8B98435-6077-4B4C-8250-5A4C707B5B02}"/>
                </a:ext>
              </a:extLst>
            </p:cNvPr>
            <p:cNvSpPr/>
            <p:nvPr/>
          </p:nvSpPr>
          <p:spPr>
            <a:xfrm>
              <a:off x="3679507" y="2817353"/>
              <a:ext cx="1784985" cy="1784985"/>
            </a:xfrm>
            <a:custGeom>
              <a:avLst/>
              <a:gdLst>
                <a:gd name="connsiteX0" fmla="*/ 0 w 1784985"/>
                <a:gd name="connsiteY0" fmla="*/ 892493 h 1784985"/>
                <a:gd name="connsiteX1" fmla="*/ 892493 w 1784985"/>
                <a:gd name="connsiteY1" fmla="*/ 0 h 1784985"/>
                <a:gd name="connsiteX2" fmla="*/ 1784986 w 1784985"/>
                <a:gd name="connsiteY2" fmla="*/ 892493 h 1784985"/>
                <a:gd name="connsiteX3" fmla="*/ 892493 w 1784985"/>
                <a:gd name="connsiteY3" fmla="*/ 1784986 h 1784985"/>
                <a:gd name="connsiteX4" fmla="*/ 0 w 1784985"/>
                <a:gd name="connsiteY4" fmla="*/ 892493 h 17849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4985" h="1784985">
                  <a:moveTo>
                    <a:pt x="0" y="892493"/>
                  </a:moveTo>
                  <a:cubicBezTo>
                    <a:pt x="0" y="399583"/>
                    <a:pt x="399583" y="0"/>
                    <a:pt x="892493" y="0"/>
                  </a:cubicBezTo>
                  <a:cubicBezTo>
                    <a:pt x="1385403" y="0"/>
                    <a:pt x="1784986" y="399583"/>
                    <a:pt x="1784986" y="892493"/>
                  </a:cubicBezTo>
                  <a:cubicBezTo>
                    <a:pt x="1784986" y="1385403"/>
                    <a:pt x="1385403" y="1784986"/>
                    <a:pt x="892493" y="1784986"/>
                  </a:cubicBezTo>
                  <a:cubicBezTo>
                    <a:pt x="399583" y="1784986"/>
                    <a:pt x="0" y="1385403"/>
                    <a:pt x="0" y="892493"/>
                  </a:cubicBezTo>
                  <a:close/>
                </a:path>
              </a:pathLst>
            </a:custGeom>
            <a:solidFill>
              <a:srgbClr val="002060"/>
            </a:solid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285535" tIns="285535" rIns="285535" bIns="285535" numCol="1" spcCol="1270" anchor="ctr" anchorCtr="0">
              <a:noAutofit/>
            </a:bodyPr>
            <a:lstStyle/>
            <a:p>
              <a:pPr marL="0" lvl="0" indent="0" algn="ctr" defTabSz="1689100">
                <a:lnSpc>
                  <a:spcPct val="90000"/>
                </a:lnSpc>
                <a:spcBef>
                  <a:spcPct val="0"/>
                </a:spcBef>
                <a:spcAft>
                  <a:spcPct val="35000"/>
                </a:spcAft>
                <a:buNone/>
              </a:pPr>
              <a:r>
                <a:rPr lang="en-US" sz="2000" b="1" kern="1200" dirty="0"/>
                <a:t>Strengths</a:t>
              </a:r>
            </a:p>
          </p:txBody>
        </p:sp>
        <p:sp>
          <p:nvSpPr>
            <p:cNvPr id="8" name="Left Arrow 7">
              <a:extLst>
                <a:ext uri="{FF2B5EF4-FFF2-40B4-BE49-F238E27FC236}">
                  <a16:creationId xmlns:a16="http://schemas.microsoft.com/office/drawing/2014/main" id="{74463870-87E7-ED4B-A1C4-B7DEC76D01CB}"/>
                </a:ext>
              </a:extLst>
            </p:cNvPr>
            <p:cNvSpPr/>
            <p:nvPr/>
          </p:nvSpPr>
          <p:spPr>
            <a:xfrm rot="12900000">
              <a:off x="2395449" y="2460110"/>
              <a:ext cx="1510013" cy="508720"/>
            </a:xfrm>
            <a:prstGeom prst="leftArrow">
              <a:avLst>
                <a:gd name="adj1" fmla="val 60000"/>
                <a:gd name="adj2" fmla="val 50000"/>
              </a:avLst>
            </a:prstGeom>
          </p:spPr>
          <p:style>
            <a:lnRef idx="0">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hueOff val="0"/>
                <a:satOff val="0"/>
                <a:lumOff val="0"/>
                <a:alphaOff val="0"/>
              </a:schemeClr>
            </a:fontRef>
          </p:style>
        </p:sp>
        <p:sp>
          <p:nvSpPr>
            <p:cNvPr id="9" name="Freeform 8">
              <a:extLst>
                <a:ext uri="{FF2B5EF4-FFF2-40B4-BE49-F238E27FC236}">
                  <a16:creationId xmlns:a16="http://schemas.microsoft.com/office/drawing/2014/main" id="{9D495DF3-E6AB-0446-BDC1-7B00B6920CAB}"/>
                </a:ext>
              </a:extLst>
            </p:cNvPr>
            <p:cNvSpPr/>
            <p:nvPr/>
          </p:nvSpPr>
          <p:spPr>
            <a:xfrm>
              <a:off x="1684123" y="1603122"/>
              <a:ext cx="1695735" cy="1356588"/>
            </a:xfrm>
            <a:custGeom>
              <a:avLst/>
              <a:gdLst>
                <a:gd name="connsiteX0" fmla="*/ 0 w 1695735"/>
                <a:gd name="connsiteY0" fmla="*/ 135659 h 1356588"/>
                <a:gd name="connsiteX1" fmla="*/ 135659 w 1695735"/>
                <a:gd name="connsiteY1" fmla="*/ 0 h 1356588"/>
                <a:gd name="connsiteX2" fmla="*/ 1560076 w 1695735"/>
                <a:gd name="connsiteY2" fmla="*/ 0 h 1356588"/>
                <a:gd name="connsiteX3" fmla="*/ 1695735 w 1695735"/>
                <a:gd name="connsiteY3" fmla="*/ 135659 h 1356588"/>
                <a:gd name="connsiteX4" fmla="*/ 1695735 w 1695735"/>
                <a:gd name="connsiteY4" fmla="*/ 1220929 h 1356588"/>
                <a:gd name="connsiteX5" fmla="*/ 1560076 w 1695735"/>
                <a:gd name="connsiteY5" fmla="*/ 1356588 h 1356588"/>
                <a:gd name="connsiteX6" fmla="*/ 135659 w 1695735"/>
                <a:gd name="connsiteY6" fmla="*/ 1356588 h 1356588"/>
                <a:gd name="connsiteX7" fmla="*/ 0 w 1695735"/>
                <a:gd name="connsiteY7" fmla="*/ 1220929 h 1356588"/>
                <a:gd name="connsiteX8" fmla="*/ 0 w 1695735"/>
                <a:gd name="connsiteY8" fmla="*/ 135659 h 1356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95735" h="1356588">
                  <a:moveTo>
                    <a:pt x="0" y="135659"/>
                  </a:moveTo>
                  <a:cubicBezTo>
                    <a:pt x="0" y="60737"/>
                    <a:pt x="60737" y="0"/>
                    <a:pt x="135659" y="0"/>
                  </a:cubicBezTo>
                  <a:lnTo>
                    <a:pt x="1560076" y="0"/>
                  </a:lnTo>
                  <a:cubicBezTo>
                    <a:pt x="1634998" y="0"/>
                    <a:pt x="1695735" y="60737"/>
                    <a:pt x="1695735" y="135659"/>
                  </a:cubicBezTo>
                  <a:lnTo>
                    <a:pt x="1695735" y="1220929"/>
                  </a:lnTo>
                  <a:cubicBezTo>
                    <a:pt x="1695735" y="1295851"/>
                    <a:pt x="1634998" y="1356588"/>
                    <a:pt x="1560076" y="1356588"/>
                  </a:cubicBezTo>
                  <a:lnTo>
                    <a:pt x="135659" y="1356588"/>
                  </a:lnTo>
                  <a:cubicBezTo>
                    <a:pt x="60737" y="1356588"/>
                    <a:pt x="0" y="1295851"/>
                    <a:pt x="0" y="1220929"/>
                  </a:cubicBezTo>
                  <a:lnTo>
                    <a:pt x="0" y="135659"/>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25458" tIns="125458" rIns="125458" bIns="125458" numCol="1" spcCol="1270" anchor="ctr" anchorCtr="0">
              <a:noAutofit/>
            </a:bodyPr>
            <a:lstStyle/>
            <a:p>
              <a:pPr algn="ctr" defTabSz="2000250">
                <a:lnSpc>
                  <a:spcPct val="90000"/>
                </a:lnSpc>
                <a:spcBef>
                  <a:spcPct val="0"/>
                </a:spcBef>
                <a:spcAft>
                  <a:spcPct val="35000"/>
                </a:spcAft>
              </a:pPr>
              <a:r>
                <a:rPr lang="en-US" b="1" dirty="0">
                  <a:solidFill>
                    <a:srgbClr val="002060"/>
                  </a:solidFill>
                </a:rPr>
                <a:t>Domain expertise</a:t>
              </a:r>
            </a:p>
          </p:txBody>
        </p:sp>
        <p:sp>
          <p:nvSpPr>
            <p:cNvPr id="10" name="Left Arrow 9">
              <a:extLst>
                <a:ext uri="{FF2B5EF4-FFF2-40B4-BE49-F238E27FC236}">
                  <a16:creationId xmlns:a16="http://schemas.microsoft.com/office/drawing/2014/main" id="{6720F023-6264-2F42-A02C-72B63B7F13C5}"/>
                </a:ext>
              </a:extLst>
            </p:cNvPr>
            <p:cNvSpPr/>
            <p:nvPr/>
          </p:nvSpPr>
          <p:spPr>
            <a:xfrm rot="16200000">
              <a:off x="3816993" y="1720102"/>
              <a:ext cx="1510013" cy="508720"/>
            </a:xfrm>
            <a:prstGeom prst="leftArrow">
              <a:avLst>
                <a:gd name="adj1" fmla="val 60000"/>
                <a:gd name="adj2" fmla="val 50000"/>
              </a:avLst>
            </a:prstGeom>
            <a:solidFill>
              <a:srgbClr val="92D050"/>
            </a:solidFill>
          </p:spPr>
          <p:style>
            <a:lnRef idx="0">
              <a:schemeClr val="lt1">
                <a:hueOff val="0"/>
                <a:satOff val="0"/>
                <a:lumOff val="0"/>
                <a:alphaOff val="0"/>
              </a:schemeClr>
            </a:lnRef>
            <a:fillRef idx="1">
              <a:schemeClr val="accent3">
                <a:hueOff val="4296103"/>
                <a:satOff val="0"/>
                <a:lumOff val="17844"/>
                <a:alphaOff val="0"/>
              </a:schemeClr>
            </a:fillRef>
            <a:effectRef idx="0">
              <a:schemeClr val="accent3">
                <a:hueOff val="4296103"/>
                <a:satOff val="0"/>
                <a:lumOff val="17844"/>
                <a:alphaOff val="0"/>
              </a:schemeClr>
            </a:effectRef>
            <a:fontRef idx="minor">
              <a:schemeClr val="lt1">
                <a:hueOff val="0"/>
                <a:satOff val="0"/>
                <a:lumOff val="0"/>
                <a:alphaOff val="0"/>
              </a:schemeClr>
            </a:fontRef>
          </p:style>
        </p:sp>
        <p:sp>
          <p:nvSpPr>
            <p:cNvPr id="11" name="Freeform 10">
              <a:extLst>
                <a:ext uri="{FF2B5EF4-FFF2-40B4-BE49-F238E27FC236}">
                  <a16:creationId xmlns:a16="http://schemas.microsoft.com/office/drawing/2014/main" id="{7C8EAF18-0059-3F4D-B260-056F0642E1F6}"/>
                </a:ext>
              </a:extLst>
            </p:cNvPr>
            <p:cNvSpPr/>
            <p:nvPr/>
          </p:nvSpPr>
          <p:spPr>
            <a:xfrm>
              <a:off x="3724132" y="541161"/>
              <a:ext cx="1695735" cy="1356588"/>
            </a:xfrm>
            <a:custGeom>
              <a:avLst/>
              <a:gdLst>
                <a:gd name="connsiteX0" fmla="*/ 0 w 1695735"/>
                <a:gd name="connsiteY0" fmla="*/ 135659 h 1356588"/>
                <a:gd name="connsiteX1" fmla="*/ 135659 w 1695735"/>
                <a:gd name="connsiteY1" fmla="*/ 0 h 1356588"/>
                <a:gd name="connsiteX2" fmla="*/ 1560076 w 1695735"/>
                <a:gd name="connsiteY2" fmla="*/ 0 h 1356588"/>
                <a:gd name="connsiteX3" fmla="*/ 1695735 w 1695735"/>
                <a:gd name="connsiteY3" fmla="*/ 135659 h 1356588"/>
                <a:gd name="connsiteX4" fmla="*/ 1695735 w 1695735"/>
                <a:gd name="connsiteY4" fmla="*/ 1220929 h 1356588"/>
                <a:gd name="connsiteX5" fmla="*/ 1560076 w 1695735"/>
                <a:gd name="connsiteY5" fmla="*/ 1356588 h 1356588"/>
                <a:gd name="connsiteX6" fmla="*/ 135659 w 1695735"/>
                <a:gd name="connsiteY6" fmla="*/ 1356588 h 1356588"/>
                <a:gd name="connsiteX7" fmla="*/ 0 w 1695735"/>
                <a:gd name="connsiteY7" fmla="*/ 1220929 h 1356588"/>
                <a:gd name="connsiteX8" fmla="*/ 0 w 1695735"/>
                <a:gd name="connsiteY8" fmla="*/ 135659 h 1356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95735" h="1356588">
                  <a:moveTo>
                    <a:pt x="0" y="135659"/>
                  </a:moveTo>
                  <a:cubicBezTo>
                    <a:pt x="0" y="60737"/>
                    <a:pt x="60737" y="0"/>
                    <a:pt x="135659" y="0"/>
                  </a:cubicBezTo>
                  <a:lnTo>
                    <a:pt x="1560076" y="0"/>
                  </a:lnTo>
                  <a:cubicBezTo>
                    <a:pt x="1634998" y="0"/>
                    <a:pt x="1695735" y="60737"/>
                    <a:pt x="1695735" y="135659"/>
                  </a:cubicBezTo>
                  <a:lnTo>
                    <a:pt x="1695735" y="1220929"/>
                  </a:lnTo>
                  <a:cubicBezTo>
                    <a:pt x="1695735" y="1295851"/>
                    <a:pt x="1634998" y="1356588"/>
                    <a:pt x="1560076" y="1356588"/>
                  </a:cubicBezTo>
                  <a:lnTo>
                    <a:pt x="135659" y="1356588"/>
                  </a:lnTo>
                  <a:cubicBezTo>
                    <a:pt x="60737" y="1356588"/>
                    <a:pt x="0" y="1295851"/>
                    <a:pt x="0" y="1220929"/>
                  </a:cubicBezTo>
                  <a:lnTo>
                    <a:pt x="0" y="135659"/>
                  </a:lnTo>
                  <a:close/>
                </a:path>
              </a:pathLst>
            </a:custGeom>
            <a:solidFill>
              <a:srgbClr val="92D050"/>
            </a:solidFill>
          </p:spPr>
          <p:style>
            <a:lnRef idx="2">
              <a:schemeClr val="lt1">
                <a:hueOff val="0"/>
                <a:satOff val="0"/>
                <a:lumOff val="0"/>
                <a:alphaOff val="0"/>
              </a:schemeClr>
            </a:lnRef>
            <a:fillRef idx="1">
              <a:schemeClr val="accent3">
                <a:hueOff val="4296103"/>
                <a:satOff val="0"/>
                <a:lumOff val="17844"/>
                <a:alphaOff val="0"/>
              </a:schemeClr>
            </a:fillRef>
            <a:effectRef idx="0">
              <a:schemeClr val="accent3">
                <a:hueOff val="4296103"/>
                <a:satOff val="0"/>
                <a:lumOff val="17844"/>
                <a:alphaOff val="0"/>
              </a:schemeClr>
            </a:effectRef>
            <a:fontRef idx="minor">
              <a:schemeClr val="lt1"/>
            </a:fontRef>
          </p:style>
          <p:txBody>
            <a:bodyPr spcFirstLastPara="0" vert="horz" wrap="square" lIns="125458" tIns="125458" rIns="125458" bIns="125458" numCol="1" spcCol="1270" anchor="ctr" anchorCtr="0">
              <a:noAutofit/>
            </a:bodyPr>
            <a:lstStyle/>
            <a:p>
              <a:pPr algn="ctr" defTabSz="2000250">
                <a:lnSpc>
                  <a:spcPct val="90000"/>
                </a:lnSpc>
                <a:spcBef>
                  <a:spcPct val="0"/>
                </a:spcBef>
                <a:spcAft>
                  <a:spcPct val="35000"/>
                </a:spcAft>
              </a:pPr>
              <a:r>
                <a:rPr lang="en-US" b="1" dirty="0">
                  <a:solidFill>
                    <a:srgbClr val="002060"/>
                  </a:solidFill>
                </a:rPr>
                <a:t>Current analytical use cases</a:t>
              </a:r>
            </a:p>
          </p:txBody>
        </p:sp>
        <p:sp>
          <p:nvSpPr>
            <p:cNvPr id="12" name="Left Arrow 11">
              <a:extLst>
                <a:ext uri="{FF2B5EF4-FFF2-40B4-BE49-F238E27FC236}">
                  <a16:creationId xmlns:a16="http://schemas.microsoft.com/office/drawing/2014/main" id="{AF547A1D-3C08-EE4E-9ECB-1BFC1AFDDE7F}"/>
                </a:ext>
              </a:extLst>
            </p:cNvPr>
            <p:cNvSpPr/>
            <p:nvPr/>
          </p:nvSpPr>
          <p:spPr>
            <a:xfrm rot="19500000">
              <a:off x="5238536" y="2460110"/>
              <a:ext cx="1510013" cy="508720"/>
            </a:xfrm>
            <a:prstGeom prst="leftArrow">
              <a:avLst>
                <a:gd name="adj1" fmla="val 60000"/>
                <a:gd name="adj2" fmla="val 50000"/>
              </a:avLst>
            </a:prstGeom>
            <a:solidFill>
              <a:schemeClr val="accent5">
                <a:lumMod val="40000"/>
                <a:lumOff val="60000"/>
              </a:schemeClr>
            </a:solidFill>
          </p:spPr>
          <p:style>
            <a:lnRef idx="0">
              <a:schemeClr val="lt1">
                <a:hueOff val="0"/>
                <a:satOff val="0"/>
                <a:lumOff val="0"/>
                <a:alphaOff val="0"/>
              </a:schemeClr>
            </a:lnRef>
            <a:fillRef idx="1">
              <a:schemeClr val="accent3">
                <a:hueOff val="8592206"/>
                <a:satOff val="0"/>
                <a:lumOff val="35687"/>
                <a:alphaOff val="0"/>
              </a:schemeClr>
            </a:fillRef>
            <a:effectRef idx="0">
              <a:schemeClr val="accent3">
                <a:hueOff val="8592206"/>
                <a:satOff val="0"/>
                <a:lumOff val="35687"/>
                <a:alphaOff val="0"/>
              </a:schemeClr>
            </a:effectRef>
            <a:fontRef idx="minor">
              <a:schemeClr val="lt1">
                <a:hueOff val="0"/>
                <a:satOff val="0"/>
                <a:lumOff val="0"/>
                <a:alphaOff val="0"/>
              </a:schemeClr>
            </a:fontRef>
          </p:style>
        </p:sp>
        <p:sp>
          <p:nvSpPr>
            <p:cNvPr id="13" name="Freeform 12">
              <a:extLst>
                <a:ext uri="{FF2B5EF4-FFF2-40B4-BE49-F238E27FC236}">
                  <a16:creationId xmlns:a16="http://schemas.microsoft.com/office/drawing/2014/main" id="{0C8BA30B-A112-104E-A5DD-0800EE087096}"/>
                </a:ext>
              </a:extLst>
            </p:cNvPr>
            <p:cNvSpPr/>
            <p:nvPr/>
          </p:nvSpPr>
          <p:spPr>
            <a:xfrm>
              <a:off x="5764140" y="1603122"/>
              <a:ext cx="1695735" cy="1356588"/>
            </a:xfrm>
            <a:custGeom>
              <a:avLst/>
              <a:gdLst>
                <a:gd name="connsiteX0" fmla="*/ 0 w 1695735"/>
                <a:gd name="connsiteY0" fmla="*/ 135659 h 1356588"/>
                <a:gd name="connsiteX1" fmla="*/ 135659 w 1695735"/>
                <a:gd name="connsiteY1" fmla="*/ 0 h 1356588"/>
                <a:gd name="connsiteX2" fmla="*/ 1560076 w 1695735"/>
                <a:gd name="connsiteY2" fmla="*/ 0 h 1356588"/>
                <a:gd name="connsiteX3" fmla="*/ 1695735 w 1695735"/>
                <a:gd name="connsiteY3" fmla="*/ 135659 h 1356588"/>
                <a:gd name="connsiteX4" fmla="*/ 1695735 w 1695735"/>
                <a:gd name="connsiteY4" fmla="*/ 1220929 h 1356588"/>
                <a:gd name="connsiteX5" fmla="*/ 1560076 w 1695735"/>
                <a:gd name="connsiteY5" fmla="*/ 1356588 h 1356588"/>
                <a:gd name="connsiteX6" fmla="*/ 135659 w 1695735"/>
                <a:gd name="connsiteY6" fmla="*/ 1356588 h 1356588"/>
                <a:gd name="connsiteX7" fmla="*/ 0 w 1695735"/>
                <a:gd name="connsiteY7" fmla="*/ 1220929 h 1356588"/>
                <a:gd name="connsiteX8" fmla="*/ 0 w 1695735"/>
                <a:gd name="connsiteY8" fmla="*/ 135659 h 1356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95735" h="1356588">
                  <a:moveTo>
                    <a:pt x="0" y="135659"/>
                  </a:moveTo>
                  <a:cubicBezTo>
                    <a:pt x="0" y="60737"/>
                    <a:pt x="60737" y="0"/>
                    <a:pt x="135659" y="0"/>
                  </a:cubicBezTo>
                  <a:lnTo>
                    <a:pt x="1560076" y="0"/>
                  </a:lnTo>
                  <a:cubicBezTo>
                    <a:pt x="1634998" y="0"/>
                    <a:pt x="1695735" y="60737"/>
                    <a:pt x="1695735" y="135659"/>
                  </a:cubicBezTo>
                  <a:lnTo>
                    <a:pt x="1695735" y="1220929"/>
                  </a:lnTo>
                  <a:cubicBezTo>
                    <a:pt x="1695735" y="1295851"/>
                    <a:pt x="1634998" y="1356588"/>
                    <a:pt x="1560076" y="1356588"/>
                  </a:cubicBezTo>
                  <a:lnTo>
                    <a:pt x="135659" y="1356588"/>
                  </a:lnTo>
                  <a:cubicBezTo>
                    <a:pt x="60737" y="1356588"/>
                    <a:pt x="0" y="1295851"/>
                    <a:pt x="0" y="1220929"/>
                  </a:cubicBezTo>
                  <a:lnTo>
                    <a:pt x="0" y="135659"/>
                  </a:lnTo>
                  <a:close/>
                </a:path>
              </a:pathLst>
            </a:custGeom>
            <a:solidFill>
              <a:schemeClr val="accent5">
                <a:lumMod val="40000"/>
                <a:lumOff val="60000"/>
              </a:schemeClr>
            </a:solidFill>
          </p:spPr>
          <p:style>
            <a:lnRef idx="2">
              <a:schemeClr val="lt1">
                <a:hueOff val="0"/>
                <a:satOff val="0"/>
                <a:lumOff val="0"/>
                <a:alphaOff val="0"/>
              </a:schemeClr>
            </a:lnRef>
            <a:fillRef idx="1">
              <a:schemeClr val="accent3">
                <a:hueOff val="8592206"/>
                <a:satOff val="0"/>
                <a:lumOff val="35687"/>
                <a:alphaOff val="0"/>
              </a:schemeClr>
            </a:fillRef>
            <a:effectRef idx="0">
              <a:schemeClr val="accent3">
                <a:hueOff val="8592206"/>
                <a:satOff val="0"/>
                <a:lumOff val="35687"/>
                <a:alphaOff val="0"/>
              </a:schemeClr>
            </a:effectRef>
            <a:fontRef idx="minor">
              <a:schemeClr val="lt1"/>
            </a:fontRef>
          </p:style>
          <p:txBody>
            <a:bodyPr spcFirstLastPara="0" vert="horz" wrap="square" lIns="125458" tIns="125458" rIns="125458" bIns="125458" numCol="1" spcCol="1270" anchor="ctr" anchorCtr="0">
              <a:noAutofit/>
            </a:bodyPr>
            <a:lstStyle/>
            <a:p>
              <a:pPr algn="ctr" defTabSz="2000250">
                <a:lnSpc>
                  <a:spcPct val="90000"/>
                </a:lnSpc>
                <a:spcBef>
                  <a:spcPct val="0"/>
                </a:spcBef>
                <a:spcAft>
                  <a:spcPct val="35000"/>
                </a:spcAft>
              </a:pPr>
              <a:r>
                <a:rPr lang="en-US" sz="1200" b="1" dirty="0">
                  <a:solidFill>
                    <a:srgbClr val="002060"/>
                  </a:solidFill>
                </a:rPr>
                <a:t>Experienced Data Scientists and Technical Architect</a:t>
              </a:r>
            </a:p>
            <a:p>
              <a:pPr marL="0" lvl="0" indent="0" algn="ctr" defTabSz="2000250">
                <a:lnSpc>
                  <a:spcPct val="90000"/>
                </a:lnSpc>
                <a:spcBef>
                  <a:spcPct val="0"/>
                </a:spcBef>
                <a:spcAft>
                  <a:spcPct val="35000"/>
                </a:spcAft>
                <a:buNone/>
              </a:pPr>
              <a:endParaRPr lang="en-US" sz="1200" b="1" kern="1200" dirty="0"/>
            </a:p>
          </p:txBody>
        </p:sp>
      </p:grpSp>
    </p:spTree>
    <p:extLst>
      <p:ext uri="{BB962C8B-B14F-4D97-AF65-F5344CB8AC3E}">
        <p14:creationId xmlns:p14="http://schemas.microsoft.com/office/powerpoint/2010/main" val="176080875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5F1BF06-C455-B546-894D-3D61E04D55D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920646" y="1918444"/>
            <a:ext cx="4000500" cy="2247900"/>
          </a:xfrm>
          <a:prstGeom prst="rect">
            <a:avLst/>
          </a:prstGeom>
        </p:spPr>
      </p:pic>
      <p:sp>
        <p:nvSpPr>
          <p:cNvPr id="2" name="Title 1">
            <a:extLst>
              <a:ext uri="{FF2B5EF4-FFF2-40B4-BE49-F238E27FC236}">
                <a16:creationId xmlns:a16="http://schemas.microsoft.com/office/drawing/2014/main" id="{82F145CA-D05B-5142-BBFE-6BA69115B27F}"/>
              </a:ext>
            </a:extLst>
          </p:cNvPr>
          <p:cNvSpPr>
            <a:spLocks noGrp="1"/>
          </p:cNvSpPr>
          <p:nvPr>
            <p:ph type="title"/>
          </p:nvPr>
        </p:nvSpPr>
        <p:spPr/>
        <p:txBody>
          <a:bodyPr/>
          <a:lstStyle/>
          <a:p>
            <a:r>
              <a:rPr lang="en-US" dirty="0">
                <a:solidFill>
                  <a:schemeClr val="accent6">
                    <a:lumMod val="50000"/>
                  </a:schemeClr>
                </a:solidFill>
                <a:latin typeface="+mj-lt"/>
              </a:rPr>
              <a:t>Weaknesses</a:t>
            </a:r>
          </a:p>
        </p:txBody>
      </p:sp>
      <p:sp>
        <p:nvSpPr>
          <p:cNvPr id="4" name="Content Placeholder 2">
            <a:extLst>
              <a:ext uri="{FF2B5EF4-FFF2-40B4-BE49-F238E27FC236}">
                <a16:creationId xmlns:a16="http://schemas.microsoft.com/office/drawing/2014/main" id="{128ECD39-B87F-8A45-B5FD-102A05C49F61}"/>
              </a:ext>
            </a:extLst>
          </p:cNvPr>
          <p:cNvSpPr txBox="1">
            <a:spLocks/>
          </p:cNvSpPr>
          <p:nvPr/>
        </p:nvSpPr>
        <p:spPr>
          <a:xfrm>
            <a:off x="839514" y="1311460"/>
            <a:ext cx="3284590" cy="1132915"/>
          </a:xfrm>
          <a:prstGeom prst="roundRect">
            <a:avLst/>
          </a:prstGeom>
          <a:solidFill>
            <a:schemeClr val="accent2">
              <a:lumMod val="20000"/>
              <a:lumOff val="80000"/>
            </a:schemeClr>
          </a:solidFill>
          <a:ln>
            <a:solidFill>
              <a:srgbClr val="0070C0"/>
            </a:solidFill>
          </a:ln>
        </p:spPr>
        <p:txBody>
          <a:bodyPr spcFirstLastPara="1" wrap="square" lIns="91425" tIns="91425" rIns="91425" bIns="91425" anchor="ctr" anchorCtr="0"/>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accent1"/>
              </a:buClr>
              <a:buSzPts val="1300"/>
              <a:buFont typeface="Lato"/>
              <a:buChar char="●"/>
              <a:defRPr sz="1300" b="0" i="0" u="none" strike="noStrike" cap="none">
                <a:solidFill>
                  <a:schemeClr val="accent1"/>
                </a:solidFill>
                <a:latin typeface="Lato"/>
                <a:ea typeface="Lato"/>
                <a:cs typeface="Lato"/>
                <a:sym typeface="Lato"/>
              </a:defRPr>
            </a:lvl1pPr>
            <a:lvl2pPr marL="914400" marR="0" lvl="1"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2pPr>
            <a:lvl3pPr marL="1371600" marR="0" lvl="2"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3pPr>
            <a:lvl4pPr marL="1828800" marR="0" lvl="3"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4pPr>
            <a:lvl5pPr marL="2286000" marR="0" lvl="4"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5pPr>
            <a:lvl6pPr marL="2743200" marR="0" lvl="5"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6pPr>
            <a:lvl7pPr marL="3200400" marR="0" lvl="6"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7pPr>
            <a:lvl8pPr marL="3657600" marR="0" lvl="7"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8pPr>
            <a:lvl9pPr marL="4114800" marR="0" lvl="8" indent="-298450" algn="l" rtl="0">
              <a:lnSpc>
                <a:spcPct val="115000"/>
              </a:lnSpc>
              <a:spcBef>
                <a:spcPts val="1600"/>
              </a:spcBef>
              <a:spcAft>
                <a:spcPts val="1600"/>
              </a:spcAft>
              <a:buClr>
                <a:schemeClr val="accent1"/>
              </a:buClr>
              <a:buSzPts val="1100"/>
              <a:buFont typeface="Lato"/>
              <a:buChar char="■"/>
              <a:defRPr sz="1100" b="0" i="0" u="none" strike="noStrike" cap="none">
                <a:solidFill>
                  <a:schemeClr val="accent1"/>
                </a:solidFill>
                <a:latin typeface="Lato"/>
                <a:ea typeface="Lato"/>
                <a:cs typeface="Lato"/>
                <a:sym typeface="Lato"/>
              </a:defRPr>
            </a:lvl9pPr>
          </a:lstStyle>
          <a:p>
            <a:pPr marL="0" indent="0" algn="ctr">
              <a:buNone/>
            </a:pPr>
            <a:r>
              <a:rPr lang="en-US" b="1" dirty="0">
                <a:solidFill>
                  <a:srgbClr val="002060"/>
                </a:solidFill>
                <a:latin typeface="+mn-lt"/>
              </a:rPr>
              <a:t>Implementing new technology not attempted before</a:t>
            </a:r>
          </a:p>
        </p:txBody>
      </p:sp>
      <p:sp>
        <p:nvSpPr>
          <p:cNvPr id="6" name="Content Placeholder 2">
            <a:extLst>
              <a:ext uri="{FF2B5EF4-FFF2-40B4-BE49-F238E27FC236}">
                <a16:creationId xmlns:a16="http://schemas.microsoft.com/office/drawing/2014/main" id="{DD9498EF-3B3C-3E4C-B84C-F45E31904AD0}"/>
              </a:ext>
            </a:extLst>
          </p:cNvPr>
          <p:cNvSpPr txBox="1">
            <a:spLocks/>
          </p:cNvSpPr>
          <p:nvPr/>
        </p:nvSpPr>
        <p:spPr>
          <a:xfrm>
            <a:off x="5440990" y="3571315"/>
            <a:ext cx="3185299" cy="812427"/>
          </a:xfrm>
          <a:prstGeom prst="roundRect">
            <a:avLst/>
          </a:prstGeom>
          <a:solidFill>
            <a:schemeClr val="accent2">
              <a:lumMod val="20000"/>
              <a:lumOff val="80000"/>
            </a:schemeClr>
          </a:solidFill>
          <a:ln>
            <a:solidFill>
              <a:srgbClr val="0070C0"/>
            </a:solidFill>
          </a:ln>
        </p:spPr>
        <p:txBody>
          <a:bodyPr spcFirstLastPara="1" wrap="square" lIns="91425" tIns="91425" rIns="91425" bIns="91425" anchor="ctr" anchorCtr="0"/>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accent1"/>
              </a:buClr>
              <a:buSzPts val="1300"/>
              <a:buFont typeface="Lato"/>
              <a:buChar char="●"/>
              <a:defRPr sz="1300" b="0" i="0" u="none" strike="noStrike" cap="none">
                <a:solidFill>
                  <a:schemeClr val="accent1"/>
                </a:solidFill>
                <a:latin typeface="Lato"/>
                <a:ea typeface="Lato"/>
                <a:cs typeface="Lato"/>
                <a:sym typeface="Lato"/>
              </a:defRPr>
            </a:lvl1pPr>
            <a:lvl2pPr marL="914400" marR="0" lvl="1"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2pPr>
            <a:lvl3pPr marL="1371600" marR="0" lvl="2"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3pPr>
            <a:lvl4pPr marL="1828800" marR="0" lvl="3"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4pPr>
            <a:lvl5pPr marL="2286000" marR="0" lvl="4"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5pPr>
            <a:lvl6pPr marL="2743200" marR="0" lvl="5"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6pPr>
            <a:lvl7pPr marL="3200400" marR="0" lvl="6"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7pPr>
            <a:lvl8pPr marL="3657600" marR="0" lvl="7"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8pPr>
            <a:lvl9pPr marL="4114800" marR="0" lvl="8" indent="-298450" algn="l" rtl="0">
              <a:lnSpc>
                <a:spcPct val="115000"/>
              </a:lnSpc>
              <a:spcBef>
                <a:spcPts val="1600"/>
              </a:spcBef>
              <a:spcAft>
                <a:spcPts val="1600"/>
              </a:spcAft>
              <a:buClr>
                <a:schemeClr val="accent1"/>
              </a:buClr>
              <a:buSzPts val="1100"/>
              <a:buFont typeface="Lato"/>
              <a:buChar char="■"/>
              <a:defRPr sz="1100" b="0" i="0" u="none" strike="noStrike" cap="none">
                <a:solidFill>
                  <a:schemeClr val="accent1"/>
                </a:solidFill>
                <a:latin typeface="Lato"/>
                <a:ea typeface="Lato"/>
                <a:cs typeface="Lato"/>
                <a:sym typeface="Lato"/>
              </a:defRPr>
            </a:lvl9pPr>
          </a:lstStyle>
          <a:p>
            <a:pPr marL="146050" indent="0" algn="ctr">
              <a:buNone/>
            </a:pPr>
            <a:r>
              <a:rPr lang="en-US" b="1" dirty="0">
                <a:solidFill>
                  <a:srgbClr val="002060"/>
                </a:solidFill>
                <a:latin typeface="+mn-lt"/>
              </a:rPr>
              <a:t>Increased learning </a:t>
            </a:r>
            <a:r>
              <a:rPr lang="en-US" sz="1200" b="1" dirty="0">
                <a:solidFill>
                  <a:srgbClr val="002060"/>
                </a:solidFill>
                <a:latin typeface="+mn-lt"/>
              </a:rPr>
              <a:t>curve</a:t>
            </a:r>
            <a:endParaRPr lang="en-US" dirty="0">
              <a:solidFill>
                <a:srgbClr val="002060"/>
              </a:solidFill>
              <a:latin typeface="+mn-lt"/>
            </a:endParaRPr>
          </a:p>
        </p:txBody>
      </p:sp>
      <p:sp>
        <p:nvSpPr>
          <p:cNvPr id="9" name="Rectangle 8">
            <a:extLst>
              <a:ext uri="{FF2B5EF4-FFF2-40B4-BE49-F238E27FC236}">
                <a16:creationId xmlns:a16="http://schemas.microsoft.com/office/drawing/2014/main" id="{D06CD7D9-1B2C-9C44-BE41-9A4EA32AA7F9}"/>
              </a:ext>
            </a:extLst>
          </p:cNvPr>
          <p:cNvSpPr/>
          <p:nvPr/>
        </p:nvSpPr>
        <p:spPr>
          <a:xfrm>
            <a:off x="2923280" y="3355871"/>
            <a:ext cx="4572000" cy="215444"/>
          </a:xfrm>
          <a:prstGeom prst="rect">
            <a:avLst/>
          </a:prstGeom>
        </p:spPr>
        <p:txBody>
          <a:bodyPr>
            <a:spAutoFit/>
          </a:bodyPr>
          <a:lstStyle/>
          <a:p>
            <a:r>
              <a:rPr lang="en-US" sz="800" dirty="0">
                <a:solidFill>
                  <a:srgbClr val="FF0000"/>
                </a:solidFill>
                <a:latin typeface="+mn-lt"/>
              </a:rPr>
              <a:t>Source for image</a:t>
            </a:r>
            <a:r>
              <a:rPr lang="en-US" sz="800" dirty="0">
                <a:solidFill>
                  <a:srgbClr val="002060"/>
                </a:solidFill>
                <a:latin typeface="+mn-lt"/>
              </a:rPr>
              <a:t>: https://</a:t>
            </a:r>
            <a:r>
              <a:rPr lang="en-US" sz="800" dirty="0" err="1">
                <a:solidFill>
                  <a:srgbClr val="002060"/>
                </a:solidFill>
                <a:latin typeface="+mn-lt"/>
              </a:rPr>
              <a:t>www.chess.com</a:t>
            </a:r>
            <a:r>
              <a:rPr lang="en-US" sz="800" dirty="0">
                <a:solidFill>
                  <a:srgbClr val="002060"/>
                </a:solidFill>
                <a:latin typeface="+mn-lt"/>
              </a:rPr>
              <a:t>/article/view/finding-your-real-weaknesses</a:t>
            </a:r>
          </a:p>
        </p:txBody>
      </p:sp>
    </p:spTree>
    <p:extLst>
      <p:ext uri="{BB962C8B-B14F-4D97-AF65-F5344CB8AC3E}">
        <p14:creationId xmlns:p14="http://schemas.microsoft.com/office/powerpoint/2010/main" val="68072017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F145CA-D05B-5142-BBFE-6BA69115B27F}"/>
              </a:ext>
            </a:extLst>
          </p:cNvPr>
          <p:cNvSpPr>
            <a:spLocks noGrp="1"/>
          </p:cNvSpPr>
          <p:nvPr>
            <p:ph type="title"/>
          </p:nvPr>
        </p:nvSpPr>
        <p:spPr/>
        <p:txBody>
          <a:bodyPr/>
          <a:lstStyle/>
          <a:p>
            <a:r>
              <a:rPr lang="en-US" dirty="0">
                <a:solidFill>
                  <a:schemeClr val="accent6">
                    <a:lumMod val="50000"/>
                  </a:schemeClr>
                </a:solidFill>
                <a:latin typeface="+mj-lt"/>
              </a:rPr>
              <a:t>Opportunities</a:t>
            </a:r>
          </a:p>
        </p:txBody>
      </p:sp>
      <p:sp>
        <p:nvSpPr>
          <p:cNvPr id="4" name="Content Placeholder 2">
            <a:extLst>
              <a:ext uri="{FF2B5EF4-FFF2-40B4-BE49-F238E27FC236}">
                <a16:creationId xmlns:a16="http://schemas.microsoft.com/office/drawing/2014/main" id="{EC527612-D899-4444-9F5B-91357B302B01}"/>
              </a:ext>
            </a:extLst>
          </p:cNvPr>
          <p:cNvSpPr txBox="1">
            <a:spLocks/>
          </p:cNvSpPr>
          <p:nvPr/>
        </p:nvSpPr>
        <p:spPr>
          <a:xfrm>
            <a:off x="729450" y="1188503"/>
            <a:ext cx="3943350" cy="3263504"/>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1400" b="1" dirty="0">
              <a:solidFill>
                <a:srgbClr val="002060"/>
              </a:solidFill>
            </a:endParaRPr>
          </a:p>
          <a:p>
            <a:endParaRPr lang="en-US" sz="1400" dirty="0">
              <a:solidFill>
                <a:srgbClr val="002060"/>
              </a:solidFill>
            </a:endParaRPr>
          </a:p>
          <a:p>
            <a:pPr marL="0" indent="0">
              <a:buNone/>
            </a:pPr>
            <a:endParaRPr lang="en-US" sz="1400" dirty="0">
              <a:solidFill>
                <a:srgbClr val="002060"/>
              </a:solidFill>
            </a:endParaRPr>
          </a:p>
        </p:txBody>
      </p:sp>
      <p:sp>
        <p:nvSpPr>
          <p:cNvPr id="8" name="Rounded Rectangle 7">
            <a:extLst>
              <a:ext uri="{FF2B5EF4-FFF2-40B4-BE49-F238E27FC236}">
                <a16:creationId xmlns:a16="http://schemas.microsoft.com/office/drawing/2014/main" id="{0C94630A-52AC-B044-A6A7-83010157AB35}"/>
              </a:ext>
            </a:extLst>
          </p:cNvPr>
          <p:cNvSpPr/>
          <p:nvPr/>
        </p:nvSpPr>
        <p:spPr>
          <a:xfrm>
            <a:off x="2096007" y="2008671"/>
            <a:ext cx="4389120" cy="640080"/>
          </a:xfrm>
          <a:prstGeom prst="roundRect">
            <a:avLst/>
          </a:pr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25458" tIns="125458" rIns="125458" bIns="125458" numCol="1" spcCol="1270" anchor="ctr" anchorCtr="0">
            <a:noAutofit/>
          </a:bodyPr>
          <a:lstStyle/>
          <a:p>
            <a:pPr algn="ctr" defTabSz="2000250">
              <a:lnSpc>
                <a:spcPct val="90000"/>
              </a:lnSpc>
              <a:spcBef>
                <a:spcPct val="0"/>
              </a:spcBef>
              <a:spcAft>
                <a:spcPct val="35000"/>
              </a:spcAft>
            </a:pPr>
            <a:r>
              <a:rPr lang="en-US" b="1" dirty="0">
                <a:solidFill>
                  <a:schemeClr val="bg1"/>
                </a:solidFill>
              </a:rPr>
              <a:t>New analytical use cases</a:t>
            </a:r>
          </a:p>
        </p:txBody>
      </p:sp>
      <p:sp>
        <p:nvSpPr>
          <p:cNvPr id="10" name="Rounded Rectangle 9">
            <a:extLst>
              <a:ext uri="{FF2B5EF4-FFF2-40B4-BE49-F238E27FC236}">
                <a16:creationId xmlns:a16="http://schemas.microsoft.com/office/drawing/2014/main" id="{559C366C-5E62-5B4E-B771-99B0D1A2FDA5}"/>
              </a:ext>
            </a:extLst>
          </p:cNvPr>
          <p:cNvSpPr/>
          <p:nvPr/>
        </p:nvSpPr>
        <p:spPr>
          <a:xfrm>
            <a:off x="4471200" y="3608348"/>
            <a:ext cx="4389120" cy="640080"/>
          </a:xfrm>
          <a:prstGeom prst="roundRect">
            <a:avLst/>
          </a:prstGeom>
          <a:solidFill>
            <a:schemeClr val="accent5">
              <a:lumMod val="40000"/>
              <a:lumOff val="60000"/>
            </a:schemeClr>
          </a:solidFill>
        </p:spPr>
        <p:style>
          <a:lnRef idx="2">
            <a:schemeClr val="lt1">
              <a:hueOff val="0"/>
              <a:satOff val="0"/>
              <a:lumOff val="0"/>
              <a:alphaOff val="0"/>
            </a:schemeClr>
          </a:lnRef>
          <a:fillRef idx="1">
            <a:schemeClr val="accent3">
              <a:hueOff val="8592206"/>
              <a:satOff val="0"/>
              <a:lumOff val="35687"/>
              <a:alphaOff val="0"/>
            </a:schemeClr>
          </a:fillRef>
          <a:effectRef idx="0">
            <a:schemeClr val="accent3">
              <a:hueOff val="8592206"/>
              <a:satOff val="0"/>
              <a:lumOff val="35687"/>
              <a:alphaOff val="0"/>
            </a:schemeClr>
          </a:effectRef>
          <a:fontRef idx="minor">
            <a:schemeClr val="lt1"/>
          </a:fontRef>
        </p:style>
        <p:txBody>
          <a:bodyPr spcFirstLastPara="0" vert="horz" wrap="square" lIns="125458" tIns="125458" rIns="125458" bIns="125458" numCol="1" spcCol="1270" anchor="ctr" anchorCtr="0">
            <a:noAutofit/>
          </a:bodyPr>
          <a:lstStyle/>
          <a:p>
            <a:pPr algn="ctr" defTabSz="2000250">
              <a:lnSpc>
                <a:spcPct val="90000"/>
              </a:lnSpc>
              <a:spcBef>
                <a:spcPct val="0"/>
              </a:spcBef>
              <a:spcAft>
                <a:spcPct val="35000"/>
              </a:spcAft>
            </a:pPr>
            <a:r>
              <a:rPr lang="en-US" sz="1200" b="1" dirty="0">
                <a:solidFill>
                  <a:schemeClr val="bg1"/>
                </a:solidFill>
              </a:rPr>
              <a:t>System performance improvement</a:t>
            </a:r>
          </a:p>
        </p:txBody>
      </p:sp>
      <p:sp>
        <p:nvSpPr>
          <p:cNvPr id="12" name="Rounded Rectangle 11">
            <a:extLst>
              <a:ext uri="{FF2B5EF4-FFF2-40B4-BE49-F238E27FC236}">
                <a16:creationId xmlns:a16="http://schemas.microsoft.com/office/drawing/2014/main" id="{8232878E-4453-8E4F-B335-8E43C02B20C8}"/>
              </a:ext>
            </a:extLst>
          </p:cNvPr>
          <p:cNvSpPr/>
          <p:nvPr/>
        </p:nvSpPr>
        <p:spPr>
          <a:xfrm>
            <a:off x="3336362" y="2808509"/>
            <a:ext cx="4389120" cy="640080"/>
          </a:xfrm>
          <a:prstGeom prst="roundRect">
            <a:avLst/>
          </a:prstGeom>
          <a:solidFill>
            <a:srgbClr val="92D050"/>
          </a:solidFill>
        </p:spPr>
        <p:style>
          <a:lnRef idx="2">
            <a:schemeClr val="lt1">
              <a:hueOff val="0"/>
              <a:satOff val="0"/>
              <a:lumOff val="0"/>
              <a:alphaOff val="0"/>
            </a:schemeClr>
          </a:lnRef>
          <a:fillRef idx="1">
            <a:schemeClr val="accent3">
              <a:hueOff val="4296103"/>
              <a:satOff val="0"/>
              <a:lumOff val="17844"/>
              <a:alphaOff val="0"/>
            </a:schemeClr>
          </a:fillRef>
          <a:effectRef idx="0">
            <a:schemeClr val="accent3">
              <a:hueOff val="4296103"/>
              <a:satOff val="0"/>
              <a:lumOff val="17844"/>
              <a:alphaOff val="0"/>
            </a:schemeClr>
          </a:effectRef>
          <a:fontRef idx="minor">
            <a:schemeClr val="lt1"/>
          </a:fontRef>
        </p:style>
        <p:txBody>
          <a:bodyPr spcFirstLastPara="0" vert="horz" wrap="square" lIns="125458" tIns="125458" rIns="125458" bIns="125458" numCol="1" spcCol="1270" anchor="ctr" anchorCtr="0">
            <a:noAutofit/>
          </a:bodyPr>
          <a:lstStyle/>
          <a:p>
            <a:pPr algn="ctr" defTabSz="2000250">
              <a:lnSpc>
                <a:spcPct val="90000"/>
              </a:lnSpc>
              <a:spcBef>
                <a:spcPct val="0"/>
              </a:spcBef>
              <a:spcAft>
                <a:spcPct val="35000"/>
              </a:spcAft>
            </a:pPr>
            <a:r>
              <a:rPr lang="en-US" b="1" dirty="0">
                <a:solidFill>
                  <a:schemeClr val="bg1"/>
                </a:solidFill>
              </a:rPr>
              <a:t>Scalability</a:t>
            </a:r>
          </a:p>
        </p:txBody>
      </p:sp>
      <p:sp>
        <p:nvSpPr>
          <p:cNvPr id="14" name="Rounded Rectangle 13">
            <a:extLst>
              <a:ext uri="{FF2B5EF4-FFF2-40B4-BE49-F238E27FC236}">
                <a16:creationId xmlns:a16="http://schemas.microsoft.com/office/drawing/2014/main" id="{62B30D62-13CC-6543-B671-E88BF8A22762}"/>
              </a:ext>
            </a:extLst>
          </p:cNvPr>
          <p:cNvSpPr/>
          <p:nvPr/>
        </p:nvSpPr>
        <p:spPr>
          <a:xfrm>
            <a:off x="969902" y="1208833"/>
            <a:ext cx="4389120" cy="640080"/>
          </a:xfrm>
          <a:prstGeom prst="roundRect">
            <a:avLst/>
          </a:prstGeom>
          <a:solidFill>
            <a:srgbClr val="002060"/>
          </a:solid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60470" tIns="160470" rIns="160470" bIns="160470" numCol="1" spcCol="1270" anchor="ctr" anchorCtr="0">
            <a:noAutofit/>
          </a:bodyPr>
          <a:lstStyle/>
          <a:p>
            <a:pPr marL="0" lvl="0" indent="0" algn="ctr" defTabSz="1377950">
              <a:lnSpc>
                <a:spcPct val="90000"/>
              </a:lnSpc>
              <a:spcBef>
                <a:spcPct val="0"/>
              </a:spcBef>
              <a:spcAft>
                <a:spcPct val="35000"/>
              </a:spcAft>
              <a:buNone/>
            </a:pPr>
            <a:r>
              <a:rPr lang="en-US" b="1" dirty="0">
                <a:solidFill>
                  <a:schemeClr val="bg1"/>
                </a:solidFill>
              </a:rPr>
              <a:t>Recommendations for customers</a:t>
            </a:r>
            <a:endParaRPr lang="en-US" b="1" kern="1200" dirty="0">
              <a:solidFill>
                <a:schemeClr val="bg1"/>
              </a:solidFill>
            </a:endParaRPr>
          </a:p>
        </p:txBody>
      </p:sp>
      <p:pic>
        <p:nvPicPr>
          <p:cNvPr id="17" name="Picture 16">
            <a:extLst>
              <a:ext uri="{FF2B5EF4-FFF2-40B4-BE49-F238E27FC236}">
                <a16:creationId xmlns:a16="http://schemas.microsoft.com/office/drawing/2014/main" id="{0BBB3299-9979-3043-8F77-65DB78FEA77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29450" y="2816235"/>
            <a:ext cx="2213759" cy="1682457"/>
          </a:xfrm>
          <a:prstGeom prst="rect">
            <a:avLst/>
          </a:prstGeom>
        </p:spPr>
      </p:pic>
      <p:sp>
        <p:nvSpPr>
          <p:cNvPr id="18" name="Rectangle 17">
            <a:extLst>
              <a:ext uri="{FF2B5EF4-FFF2-40B4-BE49-F238E27FC236}">
                <a16:creationId xmlns:a16="http://schemas.microsoft.com/office/drawing/2014/main" id="{DA00E2F1-E66F-744E-BE3C-C1C4A4919661}"/>
              </a:ext>
            </a:extLst>
          </p:cNvPr>
          <p:cNvSpPr/>
          <p:nvPr/>
        </p:nvSpPr>
        <p:spPr>
          <a:xfrm>
            <a:off x="657209" y="4534446"/>
            <a:ext cx="4572000" cy="215444"/>
          </a:xfrm>
          <a:prstGeom prst="rect">
            <a:avLst/>
          </a:prstGeom>
        </p:spPr>
        <p:txBody>
          <a:bodyPr>
            <a:spAutoFit/>
          </a:bodyPr>
          <a:lstStyle/>
          <a:p>
            <a:r>
              <a:rPr lang="en-US" sz="800" dirty="0">
                <a:solidFill>
                  <a:srgbClr val="FF0000"/>
                </a:solidFill>
                <a:latin typeface="+mn-lt"/>
              </a:rPr>
              <a:t>Source for image</a:t>
            </a:r>
            <a:r>
              <a:rPr lang="en-US" sz="800" dirty="0">
                <a:solidFill>
                  <a:srgbClr val="002060"/>
                </a:solidFill>
                <a:latin typeface="+mn-lt"/>
              </a:rPr>
              <a:t>: http://</a:t>
            </a:r>
            <a:r>
              <a:rPr lang="en-US" sz="800" dirty="0" err="1">
                <a:solidFill>
                  <a:srgbClr val="002060"/>
                </a:solidFill>
                <a:latin typeface="+mn-lt"/>
              </a:rPr>
              <a:t>rishikajain.com</a:t>
            </a:r>
            <a:r>
              <a:rPr lang="en-US" sz="800" dirty="0">
                <a:solidFill>
                  <a:srgbClr val="002060"/>
                </a:solidFill>
                <a:latin typeface="+mn-lt"/>
              </a:rPr>
              <a:t>/2014/05/24/top-ten-famous-quotes-on-opportunities/</a:t>
            </a:r>
          </a:p>
        </p:txBody>
      </p:sp>
    </p:spTree>
    <p:extLst>
      <p:ext uri="{BB962C8B-B14F-4D97-AF65-F5344CB8AC3E}">
        <p14:creationId xmlns:p14="http://schemas.microsoft.com/office/powerpoint/2010/main" val="328365062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F145CA-D05B-5142-BBFE-6BA69115B27F}"/>
              </a:ext>
            </a:extLst>
          </p:cNvPr>
          <p:cNvSpPr>
            <a:spLocks noGrp="1"/>
          </p:cNvSpPr>
          <p:nvPr>
            <p:ph type="title"/>
          </p:nvPr>
        </p:nvSpPr>
        <p:spPr/>
        <p:txBody>
          <a:bodyPr/>
          <a:lstStyle/>
          <a:p>
            <a:r>
              <a:rPr lang="en-US" dirty="0">
                <a:solidFill>
                  <a:schemeClr val="accent6">
                    <a:lumMod val="50000"/>
                  </a:schemeClr>
                </a:solidFill>
                <a:latin typeface="+mj-lt"/>
              </a:rPr>
              <a:t>Threats</a:t>
            </a:r>
          </a:p>
        </p:txBody>
      </p:sp>
      <p:sp>
        <p:nvSpPr>
          <p:cNvPr id="4" name="Content Placeholder 2">
            <a:extLst>
              <a:ext uri="{FF2B5EF4-FFF2-40B4-BE49-F238E27FC236}">
                <a16:creationId xmlns:a16="http://schemas.microsoft.com/office/drawing/2014/main" id="{EC527612-D899-4444-9F5B-91357B302B01}"/>
              </a:ext>
            </a:extLst>
          </p:cNvPr>
          <p:cNvSpPr txBox="1">
            <a:spLocks/>
          </p:cNvSpPr>
          <p:nvPr/>
        </p:nvSpPr>
        <p:spPr>
          <a:xfrm>
            <a:off x="628650" y="1670693"/>
            <a:ext cx="3943350" cy="2244547"/>
          </a:xfrm>
          <a:prstGeom prst="rect">
            <a:avLst/>
          </a:prstGeom>
          <a:solidFill>
            <a:schemeClr val="accent2">
              <a:lumMod val="20000"/>
              <a:lumOff val="80000"/>
            </a:schemeClr>
          </a:solidFill>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1400" b="1" dirty="0">
              <a:solidFill>
                <a:srgbClr val="002060"/>
              </a:solidFill>
            </a:endParaRPr>
          </a:p>
          <a:p>
            <a:pPr marL="0" indent="0">
              <a:buNone/>
            </a:pPr>
            <a:endParaRPr lang="en-US" sz="1400" b="1" dirty="0">
              <a:solidFill>
                <a:srgbClr val="002060"/>
              </a:solidFill>
            </a:endParaRPr>
          </a:p>
          <a:p>
            <a:r>
              <a:rPr lang="en-US" sz="1400" b="1" dirty="0">
                <a:solidFill>
                  <a:srgbClr val="002060"/>
                </a:solidFill>
              </a:rPr>
              <a:t>Data integration issues</a:t>
            </a:r>
          </a:p>
          <a:p>
            <a:endParaRPr lang="en-US" sz="1400" b="1" dirty="0">
              <a:solidFill>
                <a:srgbClr val="002060"/>
              </a:solidFill>
            </a:endParaRPr>
          </a:p>
          <a:p>
            <a:r>
              <a:rPr lang="en-US" sz="1400" b="1" dirty="0">
                <a:solidFill>
                  <a:srgbClr val="002060"/>
                </a:solidFill>
              </a:rPr>
              <a:t>Potential security threat by moving data to cloud</a:t>
            </a:r>
          </a:p>
          <a:p>
            <a:endParaRPr lang="en-US" sz="1400" b="1" dirty="0">
              <a:solidFill>
                <a:srgbClr val="002060"/>
              </a:solidFill>
            </a:endParaRPr>
          </a:p>
        </p:txBody>
      </p:sp>
      <p:pic>
        <p:nvPicPr>
          <p:cNvPr id="3" name="Picture 2">
            <a:extLst>
              <a:ext uri="{FF2B5EF4-FFF2-40B4-BE49-F238E27FC236}">
                <a16:creationId xmlns:a16="http://schemas.microsoft.com/office/drawing/2014/main" id="{5D8CAB8E-5447-C44D-8E4C-C07C17357F95}"/>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706015" y="1670694"/>
            <a:ext cx="3712135" cy="2244547"/>
          </a:xfrm>
          <a:prstGeom prst="rect">
            <a:avLst/>
          </a:prstGeom>
        </p:spPr>
      </p:pic>
      <p:sp>
        <p:nvSpPr>
          <p:cNvPr id="5" name="Rectangle 4">
            <a:extLst>
              <a:ext uri="{FF2B5EF4-FFF2-40B4-BE49-F238E27FC236}">
                <a16:creationId xmlns:a16="http://schemas.microsoft.com/office/drawing/2014/main" id="{2E844BA6-9F6A-ED41-A214-906C5A99A386}"/>
              </a:ext>
            </a:extLst>
          </p:cNvPr>
          <p:cNvSpPr/>
          <p:nvPr/>
        </p:nvSpPr>
        <p:spPr>
          <a:xfrm>
            <a:off x="4625788" y="3988344"/>
            <a:ext cx="3792362" cy="338554"/>
          </a:xfrm>
          <a:prstGeom prst="rect">
            <a:avLst/>
          </a:prstGeom>
        </p:spPr>
        <p:txBody>
          <a:bodyPr wrap="square">
            <a:spAutoFit/>
          </a:bodyPr>
          <a:lstStyle/>
          <a:p>
            <a:r>
              <a:rPr lang="en-US" sz="800" dirty="0">
                <a:solidFill>
                  <a:srgbClr val="FF0000"/>
                </a:solidFill>
                <a:latin typeface="Cambria" panose="02040503050406030204" pitchFamily="18" charset="0"/>
              </a:rPr>
              <a:t>Source for image: </a:t>
            </a:r>
            <a:r>
              <a:rPr lang="en-US" sz="800" dirty="0">
                <a:solidFill>
                  <a:srgbClr val="002060"/>
                </a:solidFill>
                <a:latin typeface="Cambria" panose="02040503050406030204" pitchFamily="18" charset="0"/>
              </a:rPr>
              <a:t>https://</a:t>
            </a:r>
            <a:r>
              <a:rPr lang="en-US" sz="800" dirty="0" err="1">
                <a:solidFill>
                  <a:srgbClr val="002060"/>
                </a:solidFill>
                <a:latin typeface="Cambria" panose="02040503050406030204" pitchFamily="18" charset="0"/>
              </a:rPr>
              <a:t>www.bankinfosecurity.com</a:t>
            </a:r>
            <a:r>
              <a:rPr lang="en-US" sz="800" dirty="0">
                <a:solidFill>
                  <a:srgbClr val="002060"/>
                </a:solidFill>
                <a:latin typeface="Cambria" panose="02040503050406030204" pitchFamily="18" charset="0"/>
              </a:rPr>
              <a:t>/webinars/live-webinar-stronger-privileged-account-protection-new-role-threat-w-1536</a:t>
            </a:r>
          </a:p>
        </p:txBody>
      </p:sp>
    </p:spTree>
    <p:extLst>
      <p:ext uri="{BB962C8B-B14F-4D97-AF65-F5344CB8AC3E}">
        <p14:creationId xmlns:p14="http://schemas.microsoft.com/office/powerpoint/2010/main" val="171522248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8BBAD3-D33D-D945-B140-8BAFA73F8002}"/>
              </a:ext>
            </a:extLst>
          </p:cNvPr>
          <p:cNvSpPr>
            <a:spLocks noGrp="1"/>
          </p:cNvSpPr>
          <p:nvPr>
            <p:ph type="title"/>
          </p:nvPr>
        </p:nvSpPr>
        <p:spPr/>
        <p:txBody>
          <a:bodyPr/>
          <a:lstStyle/>
          <a:p>
            <a:r>
              <a:rPr lang="en-US" sz="2400" dirty="0">
                <a:solidFill>
                  <a:schemeClr val="accent6">
                    <a:lumMod val="50000"/>
                  </a:schemeClr>
                </a:solidFill>
                <a:latin typeface="+mj-lt"/>
              </a:rPr>
              <a:t>Return on Investment</a:t>
            </a:r>
          </a:p>
        </p:txBody>
      </p:sp>
      <p:sp>
        <p:nvSpPr>
          <p:cNvPr id="5" name="Slide Number Placeholder 4">
            <a:extLst>
              <a:ext uri="{FF2B5EF4-FFF2-40B4-BE49-F238E27FC236}">
                <a16:creationId xmlns:a16="http://schemas.microsoft.com/office/drawing/2014/main" id="{C680E98C-2F5E-7A41-ACA7-F1BCDFF4D54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88</a:t>
            </a:fld>
            <a:endParaRPr lang="en"/>
          </a:p>
        </p:txBody>
      </p:sp>
      <p:sp>
        <p:nvSpPr>
          <p:cNvPr id="7" name="Text Placeholder 6">
            <a:extLst>
              <a:ext uri="{FF2B5EF4-FFF2-40B4-BE49-F238E27FC236}">
                <a16:creationId xmlns:a16="http://schemas.microsoft.com/office/drawing/2014/main" id="{766E2686-16D4-0E44-A626-80177479775F}"/>
              </a:ext>
            </a:extLst>
          </p:cNvPr>
          <p:cNvSpPr>
            <a:spLocks noGrp="1"/>
          </p:cNvSpPr>
          <p:nvPr>
            <p:ph type="body" idx="1"/>
          </p:nvPr>
        </p:nvSpPr>
        <p:spPr>
          <a:xfrm>
            <a:off x="729450" y="1159726"/>
            <a:ext cx="6310085" cy="3306973"/>
          </a:xfrm>
        </p:spPr>
        <p:txBody>
          <a:bodyPr/>
          <a:lstStyle/>
          <a:p>
            <a:pPr marL="146050" indent="0">
              <a:buNone/>
            </a:pPr>
            <a:r>
              <a:rPr lang="en-US" b="1" dirty="0">
                <a:solidFill>
                  <a:srgbClr val="002060"/>
                </a:solidFill>
                <a:latin typeface="+mn-lt"/>
              </a:rPr>
              <a:t>Benefits:</a:t>
            </a:r>
            <a:endParaRPr lang="en-US" dirty="0">
              <a:solidFill>
                <a:srgbClr val="002060"/>
              </a:solidFill>
              <a:latin typeface="+mn-lt"/>
            </a:endParaRPr>
          </a:p>
          <a:p>
            <a:pPr marL="146050" indent="0">
              <a:buNone/>
            </a:pPr>
            <a:r>
              <a:rPr lang="en-US" dirty="0">
                <a:solidFill>
                  <a:srgbClr val="002060"/>
                </a:solidFill>
                <a:latin typeface="+mn-lt"/>
              </a:rPr>
              <a:t>Annual savings through reduction in man-hours for analytics: </a:t>
            </a:r>
            <a:r>
              <a:rPr lang="en-US" dirty="0">
                <a:solidFill>
                  <a:schemeClr val="accent6">
                    <a:lumMod val="50000"/>
                  </a:schemeClr>
                </a:solidFill>
                <a:latin typeface="+mn-lt"/>
              </a:rPr>
              <a:t>~ $ 72,692</a:t>
            </a:r>
          </a:p>
          <a:p>
            <a:pPr marL="146050" indent="0">
              <a:buNone/>
            </a:pPr>
            <a:r>
              <a:rPr lang="en-US" dirty="0">
                <a:solidFill>
                  <a:srgbClr val="002060"/>
                </a:solidFill>
                <a:latin typeface="+mn-lt"/>
              </a:rPr>
              <a:t>Projected increase in sales for 1</a:t>
            </a:r>
            <a:r>
              <a:rPr lang="en-US" baseline="30000" dirty="0">
                <a:solidFill>
                  <a:srgbClr val="002060"/>
                </a:solidFill>
                <a:latin typeface="+mn-lt"/>
              </a:rPr>
              <a:t>st</a:t>
            </a:r>
            <a:r>
              <a:rPr lang="en-US" dirty="0">
                <a:solidFill>
                  <a:srgbClr val="002060"/>
                </a:solidFill>
                <a:latin typeface="+mn-lt"/>
              </a:rPr>
              <a:t> year*: </a:t>
            </a:r>
            <a:r>
              <a:rPr lang="en-US" dirty="0">
                <a:solidFill>
                  <a:schemeClr val="accent6">
                    <a:lumMod val="50000"/>
                  </a:schemeClr>
                </a:solidFill>
                <a:latin typeface="+mn-lt"/>
              </a:rPr>
              <a:t>~ $ 2,790,000</a:t>
            </a:r>
          </a:p>
          <a:p>
            <a:pPr marL="146050" indent="0">
              <a:buNone/>
            </a:pPr>
            <a:endParaRPr lang="en-US" dirty="0">
              <a:solidFill>
                <a:srgbClr val="002060"/>
              </a:solidFill>
              <a:latin typeface="+mn-lt"/>
            </a:endParaRPr>
          </a:p>
          <a:p>
            <a:pPr marL="146050" indent="0">
              <a:buNone/>
            </a:pPr>
            <a:r>
              <a:rPr lang="en-US" b="1" dirty="0">
                <a:solidFill>
                  <a:srgbClr val="002060"/>
                </a:solidFill>
                <a:latin typeface="+mn-lt"/>
              </a:rPr>
              <a:t>Costs:</a:t>
            </a:r>
            <a:endParaRPr lang="en-US" dirty="0">
              <a:solidFill>
                <a:srgbClr val="002060"/>
              </a:solidFill>
              <a:latin typeface="+mn-lt"/>
            </a:endParaRPr>
          </a:p>
          <a:p>
            <a:pPr marL="146050" indent="0">
              <a:buNone/>
            </a:pPr>
            <a:r>
              <a:rPr lang="en-US" dirty="0">
                <a:solidFill>
                  <a:srgbClr val="002060"/>
                </a:solidFill>
                <a:latin typeface="+mn-lt"/>
              </a:rPr>
              <a:t>Training: </a:t>
            </a:r>
            <a:r>
              <a:rPr lang="en-US" dirty="0">
                <a:solidFill>
                  <a:schemeClr val="accent6">
                    <a:lumMod val="50000"/>
                  </a:schemeClr>
                </a:solidFill>
                <a:latin typeface="+mn-lt"/>
              </a:rPr>
              <a:t>~$ 9,000</a:t>
            </a:r>
          </a:p>
          <a:p>
            <a:pPr marL="146050" indent="0">
              <a:buNone/>
            </a:pPr>
            <a:r>
              <a:rPr lang="en-US" dirty="0">
                <a:solidFill>
                  <a:srgbClr val="002060"/>
                </a:solidFill>
                <a:latin typeface="+mn-lt"/>
              </a:rPr>
              <a:t>Licensing Costs: </a:t>
            </a:r>
            <a:r>
              <a:rPr lang="en-US" dirty="0">
                <a:solidFill>
                  <a:schemeClr val="accent6">
                    <a:lumMod val="50000"/>
                  </a:schemeClr>
                </a:solidFill>
                <a:latin typeface="+mn-lt"/>
              </a:rPr>
              <a:t>$ 0</a:t>
            </a:r>
          </a:p>
          <a:p>
            <a:pPr marL="146050" indent="0">
              <a:buNone/>
            </a:pPr>
            <a:r>
              <a:rPr lang="en-US" dirty="0">
                <a:solidFill>
                  <a:srgbClr val="002060"/>
                </a:solidFill>
                <a:latin typeface="+mn-lt"/>
              </a:rPr>
              <a:t>Hardware Costs (Cloud hosting with AWS): </a:t>
            </a:r>
            <a:r>
              <a:rPr lang="en-US" dirty="0">
                <a:solidFill>
                  <a:schemeClr val="accent6">
                    <a:lumMod val="50000"/>
                  </a:schemeClr>
                </a:solidFill>
                <a:latin typeface="+mn-lt"/>
              </a:rPr>
              <a:t>~$ 4,800</a:t>
            </a:r>
          </a:p>
          <a:p>
            <a:pPr marL="146050" indent="0">
              <a:buNone/>
            </a:pPr>
            <a:r>
              <a:rPr lang="en-US" b="1" dirty="0">
                <a:solidFill>
                  <a:srgbClr val="002060"/>
                </a:solidFill>
                <a:latin typeface="+mn-lt"/>
              </a:rPr>
              <a:t>Projected Costs</a:t>
            </a:r>
            <a:r>
              <a:rPr lang="en-US" dirty="0">
                <a:solidFill>
                  <a:srgbClr val="002060"/>
                </a:solidFill>
                <a:latin typeface="+mn-lt"/>
              </a:rPr>
              <a:t>: </a:t>
            </a:r>
            <a:r>
              <a:rPr lang="en-US" dirty="0">
                <a:solidFill>
                  <a:schemeClr val="accent6">
                    <a:lumMod val="50000"/>
                  </a:schemeClr>
                </a:solidFill>
                <a:latin typeface="+mn-lt"/>
              </a:rPr>
              <a:t>~ $ 13,800</a:t>
            </a:r>
          </a:p>
          <a:p>
            <a:pPr marL="146050" indent="0">
              <a:buNone/>
            </a:pPr>
            <a:endParaRPr lang="en-US" b="1" dirty="0">
              <a:solidFill>
                <a:srgbClr val="002060"/>
              </a:solidFill>
              <a:latin typeface="+mn-lt"/>
            </a:endParaRPr>
          </a:p>
          <a:p>
            <a:pPr marL="146050" indent="0">
              <a:buNone/>
            </a:pPr>
            <a:endParaRPr lang="en-US" b="1" dirty="0">
              <a:solidFill>
                <a:srgbClr val="002060"/>
              </a:solidFill>
              <a:latin typeface="+mn-lt"/>
            </a:endParaRPr>
          </a:p>
          <a:p>
            <a:pPr marL="146050" indent="0">
              <a:buNone/>
            </a:pPr>
            <a:r>
              <a:rPr lang="en-US" b="1" dirty="0">
                <a:solidFill>
                  <a:srgbClr val="002060"/>
                </a:solidFill>
                <a:latin typeface="+mn-lt"/>
              </a:rPr>
              <a:t>ROI over 1 year:</a:t>
            </a:r>
          </a:p>
          <a:p>
            <a:pPr marL="146050" indent="0">
              <a:buNone/>
            </a:pPr>
            <a:r>
              <a:rPr lang="en-US" dirty="0">
                <a:solidFill>
                  <a:srgbClr val="002060"/>
                </a:solidFill>
                <a:latin typeface="+mn-lt"/>
              </a:rPr>
              <a:t>Estimated Benefits –Costs </a:t>
            </a:r>
            <a:r>
              <a:rPr lang="en-US" b="1" dirty="0">
                <a:solidFill>
                  <a:srgbClr val="002060"/>
                </a:solidFill>
                <a:latin typeface="+mn-lt"/>
              </a:rPr>
              <a:t>= </a:t>
            </a:r>
            <a:r>
              <a:rPr lang="en-US" dirty="0">
                <a:solidFill>
                  <a:schemeClr val="accent6">
                    <a:lumMod val="50000"/>
                  </a:schemeClr>
                </a:solidFill>
                <a:latin typeface="+mn-lt"/>
              </a:rPr>
              <a:t>$ 2,862,692 - $ 13,800 = ~</a:t>
            </a:r>
            <a:r>
              <a:rPr lang="en-US" b="1" dirty="0">
                <a:solidFill>
                  <a:schemeClr val="accent6">
                    <a:lumMod val="50000"/>
                  </a:schemeClr>
                </a:solidFill>
                <a:latin typeface="+mn-lt"/>
              </a:rPr>
              <a:t>$ 2,848,990</a:t>
            </a:r>
            <a:endParaRPr lang="en-US" b="1" dirty="0">
              <a:solidFill>
                <a:srgbClr val="002060"/>
              </a:solidFill>
              <a:latin typeface="+mn-lt"/>
            </a:endParaRPr>
          </a:p>
          <a:p>
            <a:endParaRPr lang="en-US" dirty="0">
              <a:solidFill>
                <a:srgbClr val="002060"/>
              </a:solidFill>
              <a:latin typeface="+mn-lt"/>
            </a:endParaRPr>
          </a:p>
        </p:txBody>
      </p:sp>
      <p:pic>
        <p:nvPicPr>
          <p:cNvPr id="4" name="Picture 3">
            <a:extLst>
              <a:ext uri="{FF2B5EF4-FFF2-40B4-BE49-F238E27FC236}">
                <a16:creationId xmlns:a16="http://schemas.microsoft.com/office/drawing/2014/main" id="{11798486-1197-E04B-891F-A830469DD45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125136" y="1760218"/>
            <a:ext cx="2906806" cy="1453403"/>
          </a:xfrm>
          <a:prstGeom prst="rect">
            <a:avLst/>
          </a:prstGeom>
        </p:spPr>
      </p:pic>
      <p:sp>
        <p:nvSpPr>
          <p:cNvPr id="6" name="Rectangle 5">
            <a:extLst>
              <a:ext uri="{FF2B5EF4-FFF2-40B4-BE49-F238E27FC236}">
                <a16:creationId xmlns:a16="http://schemas.microsoft.com/office/drawing/2014/main" id="{874A5998-2BD2-6647-8F86-BB02876722E1}"/>
              </a:ext>
            </a:extLst>
          </p:cNvPr>
          <p:cNvSpPr/>
          <p:nvPr/>
        </p:nvSpPr>
        <p:spPr>
          <a:xfrm>
            <a:off x="6232712" y="3121662"/>
            <a:ext cx="2959866" cy="307777"/>
          </a:xfrm>
          <a:prstGeom prst="rect">
            <a:avLst/>
          </a:prstGeom>
        </p:spPr>
        <p:txBody>
          <a:bodyPr wrap="square">
            <a:spAutoFit/>
          </a:bodyPr>
          <a:lstStyle/>
          <a:p>
            <a:r>
              <a:rPr lang="en-US" sz="700" b="1" dirty="0">
                <a:solidFill>
                  <a:srgbClr val="FF0000"/>
                </a:solidFill>
                <a:latin typeface="+mn-lt"/>
              </a:rPr>
              <a:t>Source</a:t>
            </a:r>
            <a:r>
              <a:rPr lang="en-US" sz="700" dirty="0">
                <a:solidFill>
                  <a:srgbClr val="002060"/>
                </a:solidFill>
                <a:latin typeface="+mn-lt"/>
              </a:rPr>
              <a:t>: https://</a:t>
            </a:r>
            <a:r>
              <a:rPr lang="en-US" sz="700" dirty="0" err="1">
                <a:solidFill>
                  <a:srgbClr val="002060"/>
                </a:solidFill>
                <a:latin typeface="+mn-lt"/>
              </a:rPr>
              <a:t>go.thoughtspot.com</a:t>
            </a:r>
            <a:r>
              <a:rPr lang="en-US" sz="700" dirty="0">
                <a:solidFill>
                  <a:srgbClr val="002060"/>
                </a:solidFill>
                <a:latin typeface="+mn-lt"/>
              </a:rPr>
              <a:t>/webinar-ovum-quantifying-</a:t>
            </a:r>
            <a:r>
              <a:rPr lang="en-US" sz="700" dirty="0" err="1">
                <a:solidFill>
                  <a:srgbClr val="002060"/>
                </a:solidFill>
                <a:latin typeface="+mn-lt"/>
              </a:rPr>
              <a:t>roi</a:t>
            </a:r>
            <a:r>
              <a:rPr lang="en-US" sz="700" dirty="0">
                <a:solidFill>
                  <a:srgbClr val="002060"/>
                </a:solidFill>
                <a:latin typeface="+mn-lt"/>
              </a:rPr>
              <a:t>-of-search-driven-</a:t>
            </a:r>
            <a:r>
              <a:rPr lang="en-US" sz="700" dirty="0" err="1">
                <a:solidFill>
                  <a:srgbClr val="002060"/>
                </a:solidFill>
                <a:latin typeface="+mn-lt"/>
              </a:rPr>
              <a:t>analytics.html</a:t>
            </a:r>
            <a:endParaRPr lang="en-US" sz="700" dirty="0">
              <a:solidFill>
                <a:srgbClr val="002060"/>
              </a:solidFill>
              <a:latin typeface="+mn-lt"/>
            </a:endParaRPr>
          </a:p>
        </p:txBody>
      </p:sp>
      <p:sp>
        <p:nvSpPr>
          <p:cNvPr id="8" name="TextBox 7">
            <a:extLst>
              <a:ext uri="{FF2B5EF4-FFF2-40B4-BE49-F238E27FC236}">
                <a16:creationId xmlns:a16="http://schemas.microsoft.com/office/drawing/2014/main" id="{84346A0D-C90A-7940-ADAB-6756498EC6B7}"/>
              </a:ext>
            </a:extLst>
          </p:cNvPr>
          <p:cNvSpPr txBox="1"/>
          <p:nvPr/>
        </p:nvSpPr>
        <p:spPr>
          <a:xfrm>
            <a:off x="840441" y="4682517"/>
            <a:ext cx="6468036" cy="246221"/>
          </a:xfrm>
          <a:prstGeom prst="rect">
            <a:avLst/>
          </a:prstGeom>
          <a:noFill/>
        </p:spPr>
        <p:txBody>
          <a:bodyPr wrap="square" rtlCol="0">
            <a:spAutoFit/>
          </a:bodyPr>
          <a:lstStyle/>
          <a:p>
            <a:r>
              <a:rPr lang="en-US" sz="1000" dirty="0">
                <a:solidFill>
                  <a:srgbClr val="002060"/>
                </a:solidFill>
                <a:latin typeface="+mn-lt"/>
              </a:rPr>
              <a:t>*Detailed calculations of costs and benefits provided in back up slides 96,97</a:t>
            </a:r>
          </a:p>
        </p:txBody>
      </p:sp>
    </p:spTree>
    <p:extLst>
      <p:ext uri="{BB962C8B-B14F-4D97-AF65-F5344CB8AC3E}">
        <p14:creationId xmlns:p14="http://schemas.microsoft.com/office/powerpoint/2010/main" val="257528624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8BBAD3-D33D-D945-B140-8BAFA73F8002}"/>
              </a:ext>
            </a:extLst>
          </p:cNvPr>
          <p:cNvSpPr>
            <a:spLocks noGrp="1"/>
          </p:cNvSpPr>
          <p:nvPr>
            <p:ph type="title"/>
          </p:nvPr>
        </p:nvSpPr>
        <p:spPr/>
        <p:txBody>
          <a:bodyPr/>
          <a:lstStyle/>
          <a:p>
            <a:r>
              <a:rPr lang="en-US" sz="2400" dirty="0">
                <a:solidFill>
                  <a:schemeClr val="accent6">
                    <a:lumMod val="50000"/>
                  </a:schemeClr>
                </a:solidFill>
                <a:latin typeface="+mj-lt"/>
              </a:rPr>
              <a:t>Return on Value</a:t>
            </a:r>
          </a:p>
        </p:txBody>
      </p:sp>
      <p:sp>
        <p:nvSpPr>
          <p:cNvPr id="5" name="Slide Number Placeholder 4">
            <a:extLst>
              <a:ext uri="{FF2B5EF4-FFF2-40B4-BE49-F238E27FC236}">
                <a16:creationId xmlns:a16="http://schemas.microsoft.com/office/drawing/2014/main" id="{C680E98C-2F5E-7A41-ACA7-F1BCDFF4D54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89</a:t>
            </a:fld>
            <a:endParaRPr lang="en"/>
          </a:p>
        </p:txBody>
      </p:sp>
      <p:sp>
        <p:nvSpPr>
          <p:cNvPr id="7" name="Text Placeholder 6">
            <a:extLst>
              <a:ext uri="{FF2B5EF4-FFF2-40B4-BE49-F238E27FC236}">
                <a16:creationId xmlns:a16="http://schemas.microsoft.com/office/drawing/2014/main" id="{766E2686-16D4-0E44-A626-80177479775F}"/>
              </a:ext>
            </a:extLst>
          </p:cNvPr>
          <p:cNvSpPr>
            <a:spLocks noGrp="1"/>
          </p:cNvSpPr>
          <p:nvPr>
            <p:ph type="body" idx="1"/>
          </p:nvPr>
        </p:nvSpPr>
        <p:spPr>
          <a:xfrm>
            <a:off x="729450" y="1848972"/>
            <a:ext cx="4167079" cy="1863924"/>
          </a:xfrm>
        </p:spPr>
        <p:txBody>
          <a:bodyPr/>
          <a:lstStyle/>
          <a:p>
            <a:r>
              <a:rPr lang="en-US" b="1" dirty="0">
                <a:solidFill>
                  <a:srgbClr val="002060"/>
                </a:solidFill>
                <a:latin typeface="+mn-lt"/>
              </a:rPr>
              <a:t>Decreased turn around times for customer communication</a:t>
            </a:r>
          </a:p>
          <a:p>
            <a:pPr marL="146050" indent="0">
              <a:buNone/>
            </a:pPr>
            <a:endParaRPr lang="en-US" b="1" dirty="0">
              <a:solidFill>
                <a:srgbClr val="002060"/>
              </a:solidFill>
              <a:latin typeface="+mn-lt"/>
            </a:endParaRPr>
          </a:p>
          <a:p>
            <a:r>
              <a:rPr lang="en-US" b="1" dirty="0">
                <a:solidFill>
                  <a:srgbClr val="002060"/>
                </a:solidFill>
                <a:latin typeface="+mn-lt"/>
              </a:rPr>
              <a:t>Increased customer engagement alongside expanding customer base</a:t>
            </a:r>
          </a:p>
          <a:p>
            <a:pPr marL="146050" indent="0">
              <a:buNone/>
            </a:pPr>
            <a:endParaRPr lang="en-US" b="1" dirty="0">
              <a:solidFill>
                <a:srgbClr val="002060"/>
              </a:solidFill>
              <a:latin typeface="+mn-lt"/>
            </a:endParaRPr>
          </a:p>
          <a:p>
            <a:endParaRPr lang="en-US" b="1" dirty="0">
              <a:solidFill>
                <a:srgbClr val="002060"/>
              </a:solidFill>
              <a:latin typeface="+mn-lt"/>
            </a:endParaRPr>
          </a:p>
          <a:p>
            <a:endParaRPr lang="en-US" b="1" dirty="0">
              <a:solidFill>
                <a:srgbClr val="002060"/>
              </a:solidFill>
              <a:latin typeface="+mn-lt"/>
            </a:endParaRPr>
          </a:p>
          <a:p>
            <a:endParaRPr lang="en-US" b="1" dirty="0">
              <a:solidFill>
                <a:srgbClr val="002060"/>
              </a:solidFill>
              <a:latin typeface="+mn-lt"/>
            </a:endParaRPr>
          </a:p>
          <a:p>
            <a:endParaRPr lang="en-US" b="1" dirty="0">
              <a:solidFill>
                <a:srgbClr val="002060"/>
              </a:solidFill>
              <a:latin typeface="+mn-lt"/>
            </a:endParaRPr>
          </a:p>
          <a:p>
            <a:endParaRPr lang="en-US" b="1" dirty="0">
              <a:solidFill>
                <a:srgbClr val="002060"/>
              </a:solidFill>
              <a:latin typeface="+mn-lt"/>
            </a:endParaRPr>
          </a:p>
          <a:p>
            <a:endParaRPr lang="en-US" b="1" dirty="0">
              <a:solidFill>
                <a:srgbClr val="002060"/>
              </a:solidFill>
              <a:latin typeface="+mn-lt"/>
            </a:endParaRPr>
          </a:p>
        </p:txBody>
      </p:sp>
      <p:pic>
        <p:nvPicPr>
          <p:cNvPr id="3" name="Picture 2">
            <a:extLst>
              <a:ext uri="{FF2B5EF4-FFF2-40B4-BE49-F238E27FC236}">
                <a16:creationId xmlns:a16="http://schemas.microsoft.com/office/drawing/2014/main" id="{E92A9A84-0027-7140-9628-9A1F8B175FB4}"/>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5432612" y="1069237"/>
            <a:ext cx="3103690" cy="2931263"/>
          </a:xfrm>
          <a:prstGeom prst="rect">
            <a:avLst/>
          </a:prstGeom>
        </p:spPr>
      </p:pic>
      <p:sp>
        <p:nvSpPr>
          <p:cNvPr id="4" name="Rectangle 3">
            <a:extLst>
              <a:ext uri="{FF2B5EF4-FFF2-40B4-BE49-F238E27FC236}">
                <a16:creationId xmlns:a16="http://schemas.microsoft.com/office/drawing/2014/main" id="{9BC021F0-158C-E94C-9C35-728063A7AAE8}"/>
              </a:ext>
            </a:extLst>
          </p:cNvPr>
          <p:cNvSpPr/>
          <p:nvPr/>
        </p:nvSpPr>
        <p:spPr>
          <a:xfrm>
            <a:off x="5510714" y="4047041"/>
            <a:ext cx="3025589" cy="338554"/>
          </a:xfrm>
          <a:prstGeom prst="rect">
            <a:avLst/>
          </a:prstGeom>
        </p:spPr>
        <p:txBody>
          <a:bodyPr wrap="square">
            <a:spAutoFit/>
          </a:bodyPr>
          <a:lstStyle/>
          <a:p>
            <a:r>
              <a:rPr lang="en-US" sz="800" dirty="0">
                <a:solidFill>
                  <a:srgbClr val="FF0000"/>
                </a:solidFill>
                <a:latin typeface="+mn-lt"/>
              </a:rPr>
              <a:t>Source for image</a:t>
            </a:r>
            <a:r>
              <a:rPr lang="en-US" sz="800" dirty="0">
                <a:latin typeface="+mn-lt"/>
              </a:rPr>
              <a:t>: </a:t>
            </a:r>
            <a:r>
              <a:rPr lang="en-US" sz="800" dirty="0">
                <a:solidFill>
                  <a:srgbClr val="002060"/>
                </a:solidFill>
                <a:latin typeface="+mn-lt"/>
              </a:rPr>
              <a:t>https://</a:t>
            </a:r>
            <a:r>
              <a:rPr lang="en-US" sz="800" dirty="0" err="1">
                <a:solidFill>
                  <a:srgbClr val="002060"/>
                </a:solidFill>
                <a:latin typeface="+mn-lt"/>
              </a:rPr>
              <a:t>marketingland.com</a:t>
            </a:r>
            <a:r>
              <a:rPr lang="en-US" sz="800" dirty="0">
                <a:solidFill>
                  <a:srgbClr val="002060"/>
                </a:solidFill>
                <a:latin typeface="+mn-lt"/>
              </a:rPr>
              <a:t>/value-props-customer-competitive-research-shape-marketing-236117</a:t>
            </a:r>
          </a:p>
        </p:txBody>
      </p:sp>
      <p:sp>
        <p:nvSpPr>
          <p:cNvPr id="6" name="TextBox 5">
            <a:extLst>
              <a:ext uri="{FF2B5EF4-FFF2-40B4-BE49-F238E27FC236}">
                <a16:creationId xmlns:a16="http://schemas.microsoft.com/office/drawing/2014/main" id="{2D86C76E-4CC7-EA47-B87D-B4327613EF0B}"/>
              </a:ext>
            </a:extLst>
          </p:cNvPr>
          <p:cNvSpPr txBox="1"/>
          <p:nvPr/>
        </p:nvSpPr>
        <p:spPr>
          <a:xfrm>
            <a:off x="729450" y="1318017"/>
            <a:ext cx="2846634" cy="338554"/>
          </a:xfrm>
          <a:prstGeom prst="rect">
            <a:avLst/>
          </a:prstGeom>
          <a:noFill/>
        </p:spPr>
        <p:txBody>
          <a:bodyPr wrap="square" rtlCol="0">
            <a:spAutoFit/>
          </a:bodyPr>
          <a:lstStyle/>
          <a:p>
            <a:r>
              <a:rPr lang="en-US" sz="1600" b="1" dirty="0">
                <a:solidFill>
                  <a:schemeClr val="accent6">
                    <a:lumMod val="50000"/>
                  </a:schemeClr>
                </a:solidFill>
                <a:latin typeface="+mj-lt"/>
              </a:rPr>
              <a:t>Value for Customers</a:t>
            </a:r>
          </a:p>
        </p:txBody>
      </p:sp>
    </p:spTree>
    <p:extLst>
      <p:ext uri="{BB962C8B-B14F-4D97-AF65-F5344CB8AC3E}">
        <p14:creationId xmlns:p14="http://schemas.microsoft.com/office/powerpoint/2010/main" val="5547069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740E8D-73EF-C14D-8F60-8C8943169C28}"/>
              </a:ext>
            </a:extLst>
          </p:cNvPr>
          <p:cNvSpPr>
            <a:spLocks noGrp="1"/>
          </p:cNvSpPr>
          <p:nvPr>
            <p:ph type="title"/>
          </p:nvPr>
        </p:nvSpPr>
        <p:spPr/>
        <p:txBody>
          <a:bodyPr/>
          <a:lstStyle/>
          <a:p>
            <a:r>
              <a:rPr lang="en-US" dirty="0">
                <a:solidFill>
                  <a:schemeClr val="accent6">
                    <a:lumMod val="50000"/>
                  </a:schemeClr>
                </a:solidFill>
                <a:latin typeface="Cambria" panose="02040503050406030204"/>
              </a:rPr>
              <a:t>Organization Chart – Roles and Responsibilities</a:t>
            </a:r>
            <a:endParaRPr lang="en-US" dirty="0">
              <a:solidFill>
                <a:schemeClr val="accent6">
                  <a:lumMod val="50000"/>
                </a:schemeClr>
              </a:solidFill>
            </a:endParaRPr>
          </a:p>
        </p:txBody>
      </p:sp>
      <p:sp>
        <p:nvSpPr>
          <p:cNvPr id="3" name="Text Placeholder 2">
            <a:extLst>
              <a:ext uri="{FF2B5EF4-FFF2-40B4-BE49-F238E27FC236}">
                <a16:creationId xmlns:a16="http://schemas.microsoft.com/office/drawing/2014/main" id="{FAEBC9AA-05E3-664B-A4F4-56E1C94737DA}"/>
              </a:ext>
            </a:extLst>
          </p:cNvPr>
          <p:cNvSpPr>
            <a:spLocks noGrp="1"/>
          </p:cNvSpPr>
          <p:nvPr>
            <p:ph type="body" idx="1"/>
          </p:nvPr>
        </p:nvSpPr>
        <p:spPr/>
        <p:txBody>
          <a:bodyPr/>
          <a:lstStyle/>
          <a:p>
            <a:r>
              <a:rPr lang="en-US" sz="1400" dirty="0">
                <a:solidFill>
                  <a:srgbClr val="002060"/>
                </a:solidFill>
                <a:latin typeface="+mn-lt"/>
              </a:rPr>
              <a:t>Marketing Manager oversees business development efforts that target our commercial customers who comprise ~75% of current sales.</a:t>
            </a:r>
          </a:p>
          <a:p>
            <a:endParaRPr lang="en-US" sz="1400" dirty="0">
              <a:solidFill>
                <a:srgbClr val="002060"/>
              </a:solidFill>
              <a:latin typeface="+mn-lt"/>
            </a:endParaRPr>
          </a:p>
          <a:p>
            <a:r>
              <a:rPr lang="en-US" sz="1400" dirty="0">
                <a:solidFill>
                  <a:srgbClr val="002060"/>
                </a:solidFill>
                <a:latin typeface="+mn-lt"/>
              </a:rPr>
              <a:t>Chief Information officer oversees both IT and Analytics teams. </a:t>
            </a:r>
          </a:p>
          <a:p>
            <a:endParaRPr lang="en-US" sz="1400" dirty="0">
              <a:solidFill>
                <a:srgbClr val="002060"/>
              </a:solidFill>
              <a:latin typeface="+mn-lt"/>
            </a:endParaRPr>
          </a:p>
          <a:p>
            <a:r>
              <a:rPr lang="en-US" sz="1400" dirty="0">
                <a:solidFill>
                  <a:srgbClr val="002060"/>
                </a:solidFill>
                <a:latin typeface="+mn-lt"/>
              </a:rPr>
              <a:t>IT team is responsible for software development, maintenance, hardware and infrastructure management for the entire organization. </a:t>
            </a:r>
          </a:p>
          <a:p>
            <a:endParaRPr lang="en-US" sz="1400" dirty="0">
              <a:solidFill>
                <a:srgbClr val="002060"/>
              </a:solidFill>
              <a:latin typeface="+mn-lt"/>
            </a:endParaRPr>
          </a:p>
          <a:p>
            <a:r>
              <a:rPr lang="en-US" sz="1400" dirty="0">
                <a:solidFill>
                  <a:srgbClr val="002060"/>
                </a:solidFill>
                <a:latin typeface="+mn-lt"/>
              </a:rPr>
              <a:t>Analytics team is responsible for performing analytics on our current data and identify potential use cases as directed by Marketing team. </a:t>
            </a:r>
          </a:p>
        </p:txBody>
      </p:sp>
      <p:sp>
        <p:nvSpPr>
          <p:cNvPr id="4" name="Slide Number Placeholder 3">
            <a:extLst>
              <a:ext uri="{FF2B5EF4-FFF2-40B4-BE49-F238E27FC236}">
                <a16:creationId xmlns:a16="http://schemas.microsoft.com/office/drawing/2014/main" id="{3AA2D13D-1AA9-014C-BA08-EB604DB11BD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a:t>
            </a:fld>
            <a:endParaRPr lang="en"/>
          </a:p>
        </p:txBody>
      </p:sp>
    </p:spTree>
    <p:extLst>
      <p:ext uri="{BB962C8B-B14F-4D97-AF65-F5344CB8AC3E}">
        <p14:creationId xmlns:p14="http://schemas.microsoft.com/office/powerpoint/2010/main" val="16963963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8BBAD3-D33D-D945-B140-8BAFA73F8002}"/>
              </a:ext>
            </a:extLst>
          </p:cNvPr>
          <p:cNvSpPr>
            <a:spLocks noGrp="1"/>
          </p:cNvSpPr>
          <p:nvPr>
            <p:ph type="title"/>
          </p:nvPr>
        </p:nvSpPr>
        <p:spPr/>
        <p:txBody>
          <a:bodyPr/>
          <a:lstStyle/>
          <a:p>
            <a:r>
              <a:rPr lang="en-US" sz="2400" dirty="0">
                <a:solidFill>
                  <a:schemeClr val="accent6">
                    <a:lumMod val="50000"/>
                  </a:schemeClr>
                </a:solidFill>
                <a:latin typeface="+mj-lt"/>
              </a:rPr>
              <a:t>Return on Value</a:t>
            </a:r>
          </a:p>
        </p:txBody>
      </p:sp>
      <p:sp>
        <p:nvSpPr>
          <p:cNvPr id="5" name="Slide Number Placeholder 4">
            <a:extLst>
              <a:ext uri="{FF2B5EF4-FFF2-40B4-BE49-F238E27FC236}">
                <a16:creationId xmlns:a16="http://schemas.microsoft.com/office/drawing/2014/main" id="{C680E98C-2F5E-7A41-ACA7-F1BCDFF4D54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90</a:t>
            </a:fld>
            <a:endParaRPr lang="en"/>
          </a:p>
        </p:txBody>
      </p:sp>
      <p:sp>
        <p:nvSpPr>
          <p:cNvPr id="7" name="Text Placeholder 6">
            <a:extLst>
              <a:ext uri="{FF2B5EF4-FFF2-40B4-BE49-F238E27FC236}">
                <a16:creationId xmlns:a16="http://schemas.microsoft.com/office/drawing/2014/main" id="{766E2686-16D4-0E44-A626-80177479775F}"/>
              </a:ext>
            </a:extLst>
          </p:cNvPr>
          <p:cNvSpPr>
            <a:spLocks noGrp="1"/>
          </p:cNvSpPr>
          <p:nvPr>
            <p:ph type="body" idx="1"/>
          </p:nvPr>
        </p:nvSpPr>
        <p:spPr>
          <a:xfrm>
            <a:off x="729450" y="1761565"/>
            <a:ext cx="3782038" cy="2386853"/>
          </a:xfrm>
          <a:solidFill>
            <a:schemeClr val="accent2">
              <a:lumMod val="20000"/>
              <a:lumOff val="80000"/>
            </a:schemeClr>
          </a:solidFill>
        </p:spPr>
        <p:txBody>
          <a:bodyPr/>
          <a:lstStyle/>
          <a:p>
            <a:r>
              <a:rPr lang="en-US" dirty="0">
                <a:solidFill>
                  <a:srgbClr val="002060"/>
                </a:solidFill>
                <a:latin typeface="+mn-lt"/>
              </a:rPr>
              <a:t>Promotes organizational learning with incorporation of newer analytical platforms</a:t>
            </a:r>
          </a:p>
          <a:p>
            <a:pPr marL="146050" indent="0">
              <a:buNone/>
            </a:pPr>
            <a:endParaRPr lang="en-US" dirty="0">
              <a:solidFill>
                <a:srgbClr val="002060"/>
              </a:solidFill>
              <a:latin typeface="+mn-lt"/>
            </a:endParaRPr>
          </a:p>
          <a:p>
            <a:r>
              <a:rPr lang="en-US" dirty="0">
                <a:solidFill>
                  <a:srgbClr val="002060"/>
                </a:solidFill>
                <a:latin typeface="+mn-lt"/>
              </a:rPr>
              <a:t>Productive use of analytics manpower and resources</a:t>
            </a:r>
          </a:p>
          <a:p>
            <a:endParaRPr lang="en-US" dirty="0">
              <a:solidFill>
                <a:srgbClr val="002060"/>
              </a:solidFill>
              <a:latin typeface="+mn-lt"/>
            </a:endParaRPr>
          </a:p>
          <a:p>
            <a:r>
              <a:rPr lang="en-US" dirty="0">
                <a:solidFill>
                  <a:srgbClr val="002060"/>
                </a:solidFill>
                <a:latin typeface="+mn-lt"/>
              </a:rPr>
              <a:t>Promotes data-driven decision making across the organization</a:t>
            </a:r>
          </a:p>
          <a:p>
            <a:pPr marL="146050" indent="0">
              <a:buNone/>
            </a:pPr>
            <a:endParaRPr lang="en-US" dirty="0">
              <a:solidFill>
                <a:srgbClr val="002060"/>
              </a:solidFill>
              <a:latin typeface="+mn-lt"/>
            </a:endParaRPr>
          </a:p>
          <a:p>
            <a:endParaRPr lang="en-US" dirty="0">
              <a:solidFill>
                <a:srgbClr val="002060"/>
              </a:solidFill>
              <a:latin typeface="+mn-lt"/>
            </a:endParaRPr>
          </a:p>
        </p:txBody>
      </p:sp>
      <p:pic>
        <p:nvPicPr>
          <p:cNvPr id="3" name="Picture 2">
            <a:extLst>
              <a:ext uri="{FF2B5EF4-FFF2-40B4-BE49-F238E27FC236}">
                <a16:creationId xmlns:a16="http://schemas.microsoft.com/office/drawing/2014/main" id="{4C0D88F8-35AA-5641-B8D6-A29A7DF58B1C}"/>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632514" y="1398495"/>
            <a:ext cx="3903787" cy="2749924"/>
          </a:xfrm>
          <a:prstGeom prst="rect">
            <a:avLst/>
          </a:prstGeom>
        </p:spPr>
      </p:pic>
      <p:sp>
        <p:nvSpPr>
          <p:cNvPr id="4" name="Rectangle 3">
            <a:extLst>
              <a:ext uri="{FF2B5EF4-FFF2-40B4-BE49-F238E27FC236}">
                <a16:creationId xmlns:a16="http://schemas.microsoft.com/office/drawing/2014/main" id="{01AF1647-E866-024C-AE4A-AFA7384E06DF}"/>
              </a:ext>
            </a:extLst>
          </p:cNvPr>
          <p:cNvSpPr/>
          <p:nvPr/>
        </p:nvSpPr>
        <p:spPr>
          <a:xfrm>
            <a:off x="4831157" y="4233691"/>
            <a:ext cx="3106941" cy="215444"/>
          </a:xfrm>
          <a:prstGeom prst="rect">
            <a:avLst/>
          </a:prstGeom>
        </p:spPr>
        <p:txBody>
          <a:bodyPr wrap="none">
            <a:spAutoFit/>
          </a:bodyPr>
          <a:lstStyle/>
          <a:p>
            <a:r>
              <a:rPr lang="en-US" sz="800" dirty="0">
                <a:solidFill>
                  <a:srgbClr val="FF0000"/>
                </a:solidFill>
                <a:latin typeface="+mn-lt"/>
              </a:rPr>
              <a:t>Source for image: </a:t>
            </a:r>
            <a:r>
              <a:rPr lang="en-US" sz="800" dirty="0">
                <a:solidFill>
                  <a:srgbClr val="002060"/>
                </a:solidFill>
                <a:latin typeface="+mn-lt"/>
              </a:rPr>
              <a:t>https://</a:t>
            </a:r>
            <a:r>
              <a:rPr lang="en-US" sz="800" dirty="0" err="1">
                <a:solidFill>
                  <a:srgbClr val="002060"/>
                </a:solidFill>
                <a:latin typeface="+mn-lt"/>
              </a:rPr>
              <a:t>merger.com</a:t>
            </a:r>
            <a:r>
              <a:rPr lang="en-US" sz="800" dirty="0">
                <a:solidFill>
                  <a:srgbClr val="002060"/>
                </a:solidFill>
                <a:latin typeface="+mn-lt"/>
              </a:rPr>
              <a:t>/company-scalability-really/</a:t>
            </a:r>
          </a:p>
        </p:txBody>
      </p:sp>
      <p:sp>
        <p:nvSpPr>
          <p:cNvPr id="8" name="TextBox 7">
            <a:extLst>
              <a:ext uri="{FF2B5EF4-FFF2-40B4-BE49-F238E27FC236}">
                <a16:creationId xmlns:a16="http://schemas.microsoft.com/office/drawing/2014/main" id="{16780A6F-0776-0A4E-981A-58B94C437D50}"/>
              </a:ext>
            </a:extLst>
          </p:cNvPr>
          <p:cNvSpPr txBox="1"/>
          <p:nvPr/>
        </p:nvSpPr>
        <p:spPr>
          <a:xfrm>
            <a:off x="729450" y="1398494"/>
            <a:ext cx="3782038" cy="307777"/>
          </a:xfrm>
          <a:prstGeom prst="rect">
            <a:avLst/>
          </a:prstGeom>
          <a:solidFill>
            <a:srgbClr val="002060"/>
          </a:solidFill>
        </p:spPr>
        <p:txBody>
          <a:bodyPr wrap="square" rtlCol="0">
            <a:spAutoFit/>
          </a:bodyPr>
          <a:lstStyle/>
          <a:p>
            <a:pPr algn="ctr"/>
            <a:r>
              <a:rPr lang="en-US" b="1" dirty="0">
                <a:solidFill>
                  <a:schemeClr val="bg1"/>
                </a:solidFill>
                <a:latin typeface="+mj-lt"/>
              </a:rPr>
              <a:t>Value for the company</a:t>
            </a:r>
          </a:p>
        </p:txBody>
      </p:sp>
    </p:spTree>
    <p:extLst>
      <p:ext uri="{BB962C8B-B14F-4D97-AF65-F5344CB8AC3E}">
        <p14:creationId xmlns:p14="http://schemas.microsoft.com/office/powerpoint/2010/main" val="305663598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8BBAD3-D33D-D945-B140-8BAFA73F8002}"/>
              </a:ext>
            </a:extLst>
          </p:cNvPr>
          <p:cNvSpPr>
            <a:spLocks noGrp="1"/>
          </p:cNvSpPr>
          <p:nvPr>
            <p:ph type="title"/>
          </p:nvPr>
        </p:nvSpPr>
        <p:spPr/>
        <p:txBody>
          <a:bodyPr/>
          <a:lstStyle/>
          <a:p>
            <a:r>
              <a:rPr lang="en-US" sz="2400" dirty="0">
                <a:solidFill>
                  <a:schemeClr val="accent6">
                    <a:lumMod val="50000"/>
                  </a:schemeClr>
                </a:solidFill>
                <a:latin typeface="+mj-lt"/>
              </a:rPr>
              <a:t>Return on Value</a:t>
            </a:r>
          </a:p>
        </p:txBody>
      </p:sp>
      <p:sp>
        <p:nvSpPr>
          <p:cNvPr id="5" name="Slide Number Placeholder 4">
            <a:extLst>
              <a:ext uri="{FF2B5EF4-FFF2-40B4-BE49-F238E27FC236}">
                <a16:creationId xmlns:a16="http://schemas.microsoft.com/office/drawing/2014/main" id="{C680E98C-2F5E-7A41-ACA7-F1BCDFF4D54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91</a:t>
            </a:fld>
            <a:endParaRPr lang="en"/>
          </a:p>
        </p:txBody>
      </p:sp>
      <p:sp>
        <p:nvSpPr>
          <p:cNvPr id="7" name="Text Placeholder 6">
            <a:extLst>
              <a:ext uri="{FF2B5EF4-FFF2-40B4-BE49-F238E27FC236}">
                <a16:creationId xmlns:a16="http://schemas.microsoft.com/office/drawing/2014/main" id="{766E2686-16D4-0E44-A626-80177479775F}"/>
              </a:ext>
            </a:extLst>
          </p:cNvPr>
          <p:cNvSpPr>
            <a:spLocks noGrp="1"/>
          </p:cNvSpPr>
          <p:nvPr>
            <p:ph type="body" idx="1"/>
          </p:nvPr>
        </p:nvSpPr>
        <p:spPr>
          <a:xfrm>
            <a:off x="729449" y="1815356"/>
            <a:ext cx="4293025" cy="1882588"/>
          </a:xfrm>
          <a:ln>
            <a:solidFill>
              <a:srgbClr val="0070C0"/>
            </a:solidFill>
          </a:ln>
        </p:spPr>
        <p:txBody>
          <a:bodyPr/>
          <a:lstStyle/>
          <a:p>
            <a:pPr marL="146050" indent="0">
              <a:buNone/>
            </a:pPr>
            <a:endParaRPr lang="en-US" dirty="0">
              <a:solidFill>
                <a:srgbClr val="002060"/>
              </a:solidFill>
              <a:latin typeface="+mn-lt"/>
            </a:endParaRPr>
          </a:p>
          <a:p>
            <a:r>
              <a:rPr lang="en-US" dirty="0">
                <a:solidFill>
                  <a:srgbClr val="002060"/>
                </a:solidFill>
                <a:latin typeface="+mn-lt"/>
              </a:rPr>
              <a:t>Generates potential for tapping into existing customer data that can result in development of analytical use cases in the future</a:t>
            </a:r>
          </a:p>
          <a:p>
            <a:endParaRPr lang="en-US" dirty="0">
              <a:solidFill>
                <a:srgbClr val="002060"/>
              </a:solidFill>
              <a:latin typeface="+mn-lt"/>
            </a:endParaRPr>
          </a:p>
          <a:p>
            <a:r>
              <a:rPr lang="en-US" dirty="0">
                <a:solidFill>
                  <a:srgbClr val="002060"/>
                </a:solidFill>
                <a:latin typeface="+mn-lt"/>
              </a:rPr>
              <a:t>Spark’ compatibility across platforms promotes scalability in the future</a:t>
            </a:r>
          </a:p>
          <a:p>
            <a:endParaRPr lang="en-US" dirty="0">
              <a:solidFill>
                <a:srgbClr val="002060"/>
              </a:solidFill>
              <a:latin typeface="+mn-lt"/>
            </a:endParaRPr>
          </a:p>
          <a:p>
            <a:endParaRPr lang="en-US" dirty="0">
              <a:solidFill>
                <a:srgbClr val="002060"/>
              </a:solidFill>
              <a:latin typeface="+mn-lt"/>
            </a:endParaRPr>
          </a:p>
        </p:txBody>
      </p:sp>
      <p:sp>
        <p:nvSpPr>
          <p:cNvPr id="6" name="TextBox 5">
            <a:extLst>
              <a:ext uri="{FF2B5EF4-FFF2-40B4-BE49-F238E27FC236}">
                <a16:creationId xmlns:a16="http://schemas.microsoft.com/office/drawing/2014/main" id="{2BD7B4C2-F348-B549-A15F-C3495131A775}"/>
              </a:ext>
            </a:extLst>
          </p:cNvPr>
          <p:cNvSpPr txBox="1"/>
          <p:nvPr/>
        </p:nvSpPr>
        <p:spPr>
          <a:xfrm>
            <a:off x="729451" y="1425391"/>
            <a:ext cx="4293026" cy="307777"/>
          </a:xfrm>
          <a:prstGeom prst="rect">
            <a:avLst/>
          </a:prstGeom>
          <a:solidFill>
            <a:srgbClr val="002060"/>
          </a:solidFill>
        </p:spPr>
        <p:txBody>
          <a:bodyPr wrap="square" rtlCol="0">
            <a:spAutoFit/>
          </a:bodyPr>
          <a:lstStyle/>
          <a:p>
            <a:pPr algn="ctr"/>
            <a:r>
              <a:rPr lang="en-US" b="1" dirty="0">
                <a:solidFill>
                  <a:schemeClr val="bg1"/>
                </a:solidFill>
                <a:latin typeface="+mj-lt"/>
              </a:rPr>
              <a:t>Enables organizational growth</a:t>
            </a:r>
          </a:p>
        </p:txBody>
      </p:sp>
      <p:pic>
        <p:nvPicPr>
          <p:cNvPr id="8" name="Picture 7" descr="A close up of a logo&#13;&#10;&#13;&#10;Description automatically generated">
            <a:extLst>
              <a:ext uri="{FF2B5EF4-FFF2-40B4-BE49-F238E27FC236}">
                <a16:creationId xmlns:a16="http://schemas.microsoft.com/office/drawing/2014/main" id="{3B50950A-C328-6449-9FEE-EA63AC484399}"/>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062818" y="1062614"/>
            <a:ext cx="3885465" cy="2635330"/>
          </a:xfrm>
          <a:prstGeom prst="rect">
            <a:avLst/>
          </a:prstGeom>
        </p:spPr>
      </p:pic>
      <p:sp>
        <p:nvSpPr>
          <p:cNvPr id="9" name="Rectangle 8">
            <a:extLst>
              <a:ext uri="{FF2B5EF4-FFF2-40B4-BE49-F238E27FC236}">
                <a16:creationId xmlns:a16="http://schemas.microsoft.com/office/drawing/2014/main" id="{14CA1BD2-83D0-2D4D-BCF2-C946575EED93}"/>
              </a:ext>
            </a:extLst>
          </p:cNvPr>
          <p:cNvSpPr/>
          <p:nvPr/>
        </p:nvSpPr>
        <p:spPr>
          <a:xfrm>
            <a:off x="5624601" y="3762232"/>
            <a:ext cx="3021858" cy="215444"/>
          </a:xfrm>
          <a:prstGeom prst="rect">
            <a:avLst/>
          </a:prstGeom>
        </p:spPr>
        <p:txBody>
          <a:bodyPr wrap="square">
            <a:spAutoFit/>
          </a:bodyPr>
          <a:lstStyle/>
          <a:p>
            <a:r>
              <a:rPr lang="en-US" sz="800" dirty="0">
                <a:solidFill>
                  <a:srgbClr val="FF0000"/>
                </a:solidFill>
                <a:latin typeface="+mn-lt"/>
              </a:rPr>
              <a:t>Source for image</a:t>
            </a:r>
            <a:r>
              <a:rPr lang="en-US" sz="800" dirty="0">
                <a:latin typeface="+mn-lt"/>
              </a:rPr>
              <a:t>: http://</a:t>
            </a:r>
            <a:r>
              <a:rPr lang="en-US" sz="800" dirty="0" err="1">
                <a:latin typeface="+mn-lt"/>
              </a:rPr>
              <a:t>spark.apache.org</a:t>
            </a:r>
            <a:r>
              <a:rPr lang="en-US" sz="800" dirty="0">
                <a:latin typeface="+mn-lt"/>
              </a:rPr>
              <a:t>/</a:t>
            </a:r>
          </a:p>
        </p:txBody>
      </p:sp>
    </p:spTree>
    <p:extLst>
      <p:ext uri="{BB962C8B-B14F-4D97-AF65-F5344CB8AC3E}">
        <p14:creationId xmlns:p14="http://schemas.microsoft.com/office/powerpoint/2010/main" val="412839721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gradFill flip="none" rotWithShape="1">
          <a:gsLst>
            <a:gs pos="24000">
              <a:schemeClr val="accent2">
                <a:lumMod val="40000"/>
                <a:lumOff val="60000"/>
              </a:schemeClr>
            </a:gs>
            <a:gs pos="58000">
              <a:schemeClr val="accent2">
                <a:lumMod val="95000"/>
                <a:lumOff val="5000"/>
              </a:schemeClr>
            </a:gs>
            <a:gs pos="100000">
              <a:schemeClr val="accent2">
                <a:lumMod val="60000"/>
              </a:schemeClr>
            </a:gs>
          </a:gsLst>
          <a:path path="circle">
            <a:fillToRect l="50000" t="130000" r="50000" b="-30000"/>
          </a:path>
          <a:tileRect/>
        </a:gra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BFEAE62-E69C-0B4F-9104-7E04DC64D37A}"/>
              </a:ext>
            </a:extLst>
          </p:cNvPr>
          <p:cNvSpPr>
            <a:spLocks noGrp="1"/>
          </p:cNvSpPr>
          <p:nvPr>
            <p:ph type="title"/>
          </p:nvPr>
        </p:nvSpPr>
        <p:spPr>
          <a:xfrm>
            <a:off x="729450" y="1322450"/>
            <a:ext cx="7688400" cy="705133"/>
          </a:xfrm>
          <a:ln>
            <a:solidFill>
              <a:schemeClr val="bg1"/>
            </a:solidFill>
          </a:ln>
        </p:spPr>
        <p:txBody>
          <a:bodyPr anchor="t"/>
          <a:lstStyle/>
          <a:p>
            <a:r>
              <a:rPr lang="en-US" sz="2800" dirty="0">
                <a:solidFill>
                  <a:schemeClr val="bg1"/>
                </a:solidFill>
                <a:latin typeface="+mj-lt"/>
              </a:rPr>
              <a:t>Annexure</a:t>
            </a:r>
            <a:endParaRPr lang="en-US" sz="2400" dirty="0">
              <a:solidFill>
                <a:schemeClr val="bg1"/>
              </a:solidFill>
              <a:latin typeface="+mj-lt"/>
            </a:endParaRPr>
          </a:p>
        </p:txBody>
      </p:sp>
      <p:sp>
        <p:nvSpPr>
          <p:cNvPr id="2" name="Slide Number Placeholder 1">
            <a:extLst>
              <a:ext uri="{FF2B5EF4-FFF2-40B4-BE49-F238E27FC236}">
                <a16:creationId xmlns:a16="http://schemas.microsoft.com/office/drawing/2014/main" id="{8684CF25-8F37-F74C-8366-5E8AFFF9E21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92</a:t>
            </a:fld>
            <a:endParaRPr lang="en"/>
          </a:p>
        </p:txBody>
      </p:sp>
    </p:spTree>
    <p:extLst>
      <p:ext uri="{BB962C8B-B14F-4D97-AF65-F5344CB8AC3E}">
        <p14:creationId xmlns:p14="http://schemas.microsoft.com/office/powerpoint/2010/main" val="21928741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8BBAD3-D33D-D945-B140-8BAFA73F8002}"/>
              </a:ext>
            </a:extLst>
          </p:cNvPr>
          <p:cNvSpPr>
            <a:spLocks noGrp="1"/>
          </p:cNvSpPr>
          <p:nvPr>
            <p:ph type="title"/>
          </p:nvPr>
        </p:nvSpPr>
        <p:spPr/>
        <p:txBody>
          <a:bodyPr/>
          <a:lstStyle/>
          <a:p>
            <a:r>
              <a:rPr lang="en-US" dirty="0">
                <a:solidFill>
                  <a:schemeClr val="accent6">
                    <a:lumMod val="50000"/>
                  </a:schemeClr>
                </a:solidFill>
                <a:latin typeface="+mj-lt"/>
              </a:rPr>
              <a:t>About Apache Spark Foundation (ASF)</a:t>
            </a:r>
            <a:r>
              <a:rPr lang="en-US" baseline="30000" dirty="0">
                <a:solidFill>
                  <a:schemeClr val="accent6">
                    <a:lumMod val="50000"/>
                  </a:schemeClr>
                </a:solidFill>
                <a:latin typeface="+mj-lt"/>
              </a:rPr>
              <a:t>1</a:t>
            </a:r>
            <a:br>
              <a:rPr lang="en-US" dirty="0">
                <a:latin typeface="+mj-lt"/>
              </a:rPr>
            </a:br>
            <a:endParaRPr lang="en-US" dirty="0">
              <a:latin typeface="+mj-lt"/>
            </a:endParaRPr>
          </a:p>
        </p:txBody>
      </p:sp>
      <p:sp>
        <p:nvSpPr>
          <p:cNvPr id="3" name="Text Placeholder 2">
            <a:extLst>
              <a:ext uri="{FF2B5EF4-FFF2-40B4-BE49-F238E27FC236}">
                <a16:creationId xmlns:a16="http://schemas.microsoft.com/office/drawing/2014/main" id="{386C5F16-C9DE-1345-83D2-FBDA632A5059}"/>
              </a:ext>
            </a:extLst>
          </p:cNvPr>
          <p:cNvSpPr>
            <a:spLocks noGrp="1"/>
          </p:cNvSpPr>
          <p:nvPr>
            <p:ph type="body" idx="1"/>
          </p:nvPr>
        </p:nvSpPr>
        <p:spPr>
          <a:ln>
            <a:solidFill>
              <a:srgbClr val="0070C0"/>
            </a:solidFill>
          </a:ln>
        </p:spPr>
        <p:txBody>
          <a:bodyPr/>
          <a:lstStyle/>
          <a:p>
            <a:pPr marL="146050" indent="0">
              <a:buNone/>
            </a:pPr>
            <a:r>
              <a:rPr lang="en-US" dirty="0">
                <a:solidFill>
                  <a:schemeClr val="tx2">
                    <a:lumMod val="10000"/>
                  </a:schemeClr>
                </a:solidFill>
                <a:latin typeface="+mn-lt"/>
              </a:rPr>
              <a:t>ASF is the world's largest Open Source foundation which develops, incubates, and shepherds 300+ freely-available, enterprise-grade projects that serve as the backbone for some of the most visible and widely used applications in computing today at 100% no cost. </a:t>
            </a:r>
          </a:p>
          <a:p>
            <a:pPr marL="146050" indent="0">
              <a:buNone/>
            </a:pPr>
            <a:endParaRPr lang="en-US" dirty="0">
              <a:solidFill>
                <a:schemeClr val="tx2">
                  <a:lumMod val="10000"/>
                </a:schemeClr>
              </a:solidFill>
              <a:latin typeface="+mn-lt"/>
            </a:endParaRPr>
          </a:p>
          <a:p>
            <a:pPr marL="146050" indent="0">
              <a:buNone/>
            </a:pPr>
            <a:r>
              <a:rPr lang="en-US" b="1" dirty="0">
                <a:solidFill>
                  <a:schemeClr val="tx2">
                    <a:lumMod val="10000"/>
                  </a:schemeClr>
                </a:solidFill>
                <a:latin typeface="+mn-lt"/>
              </a:rPr>
              <a:t>Applications that are "Powered by Apache" include:</a:t>
            </a:r>
            <a:endParaRPr lang="en-US" b="1" baseline="30000" dirty="0">
              <a:solidFill>
                <a:schemeClr val="tx2">
                  <a:lumMod val="10000"/>
                </a:schemeClr>
              </a:solidFill>
              <a:latin typeface="+mn-lt"/>
            </a:endParaRPr>
          </a:p>
          <a:p>
            <a:pPr marL="146050" indent="0">
              <a:buNone/>
            </a:pPr>
            <a:r>
              <a:rPr lang="en-US" dirty="0">
                <a:solidFill>
                  <a:schemeClr val="tx2">
                    <a:lumMod val="10000"/>
                  </a:schemeClr>
                </a:solidFill>
                <a:latin typeface="+mn-lt"/>
              </a:rPr>
              <a:t>➔ 80M+ Websites that use the Apache HTTP Server;</a:t>
            </a:r>
          </a:p>
          <a:p>
            <a:pPr marL="146050" indent="0">
              <a:buNone/>
            </a:pPr>
            <a:r>
              <a:rPr lang="en-US" dirty="0">
                <a:solidFill>
                  <a:schemeClr val="tx2">
                    <a:lumMod val="10000"/>
                  </a:schemeClr>
                </a:solidFill>
                <a:latin typeface="+mn-lt"/>
              </a:rPr>
              <a:t>➔ 2.6-terabyte, Pulitzer Prize-winning Panama Papers investigation;</a:t>
            </a:r>
          </a:p>
          <a:p>
            <a:pPr marL="146050" indent="0">
              <a:buNone/>
            </a:pPr>
            <a:r>
              <a:rPr lang="en-US" dirty="0">
                <a:solidFill>
                  <a:schemeClr val="tx2">
                    <a:lumMod val="10000"/>
                  </a:schemeClr>
                </a:solidFill>
                <a:latin typeface="+mn-lt"/>
              </a:rPr>
              <a:t>➔ tracking 42,750 daily flights at the US Federal Aviation Administration;</a:t>
            </a:r>
          </a:p>
          <a:p>
            <a:pPr marL="146050" indent="0">
              <a:buNone/>
            </a:pPr>
            <a:r>
              <a:rPr lang="en-US" dirty="0">
                <a:solidFill>
                  <a:schemeClr val="tx2">
                    <a:lumMod val="10000"/>
                  </a:schemeClr>
                </a:solidFill>
                <a:latin typeface="+mn-lt"/>
              </a:rPr>
              <a:t>➔ 500+B daily event capture at Netflix;</a:t>
            </a:r>
          </a:p>
          <a:p>
            <a:pPr marL="146050" indent="0">
              <a:buNone/>
            </a:pPr>
            <a:r>
              <a:rPr lang="en-US" dirty="0">
                <a:solidFill>
                  <a:schemeClr val="tx2">
                    <a:lumMod val="10000"/>
                  </a:schemeClr>
                </a:solidFill>
                <a:latin typeface="+mn-lt"/>
              </a:rPr>
              <a:t>➔ 4+B mobile device platforms worldwide;</a:t>
            </a:r>
          </a:p>
          <a:p>
            <a:pPr marL="146050" indent="0">
              <a:buNone/>
            </a:pPr>
            <a:r>
              <a:rPr lang="en-US" dirty="0">
                <a:solidFill>
                  <a:schemeClr val="tx2">
                    <a:lumMod val="10000"/>
                  </a:schemeClr>
                </a:solidFill>
                <a:latin typeface="+mn-lt"/>
              </a:rPr>
              <a:t>➔ request processing at Facebook’s 300-petabyte data warehouse;</a:t>
            </a:r>
          </a:p>
          <a:p>
            <a:pPr marL="146050" indent="0">
              <a:buNone/>
            </a:pPr>
            <a:r>
              <a:rPr lang="en-US" dirty="0">
                <a:solidFill>
                  <a:schemeClr val="tx2">
                    <a:lumMod val="10000"/>
                  </a:schemeClr>
                </a:solidFill>
                <a:latin typeface="+mn-lt"/>
              </a:rPr>
              <a:t>➔ clouds for Apple, Disney, Huawei, Tata,</a:t>
            </a:r>
          </a:p>
        </p:txBody>
      </p:sp>
      <p:sp>
        <p:nvSpPr>
          <p:cNvPr id="4" name="TextBox 3">
            <a:extLst>
              <a:ext uri="{FF2B5EF4-FFF2-40B4-BE49-F238E27FC236}">
                <a16:creationId xmlns:a16="http://schemas.microsoft.com/office/drawing/2014/main" id="{41275D5B-7C24-A343-930A-C58E885747E8}"/>
              </a:ext>
            </a:extLst>
          </p:cNvPr>
          <p:cNvSpPr txBox="1"/>
          <p:nvPr/>
        </p:nvSpPr>
        <p:spPr>
          <a:xfrm>
            <a:off x="729450" y="4744528"/>
            <a:ext cx="7688700" cy="215444"/>
          </a:xfrm>
          <a:prstGeom prst="rect">
            <a:avLst/>
          </a:prstGeom>
          <a:noFill/>
        </p:spPr>
        <p:txBody>
          <a:bodyPr wrap="square" rtlCol="0">
            <a:spAutoFit/>
          </a:bodyPr>
          <a:lstStyle/>
          <a:p>
            <a:r>
              <a:rPr lang="en-US" sz="800" dirty="0">
                <a:latin typeface="+mn-lt"/>
              </a:rPr>
              <a:t>Source: 1. Apache Spark Foundation Annual Report, FY 2018</a:t>
            </a:r>
          </a:p>
        </p:txBody>
      </p:sp>
      <p:sp>
        <p:nvSpPr>
          <p:cNvPr id="5" name="Slide Number Placeholder 4">
            <a:extLst>
              <a:ext uri="{FF2B5EF4-FFF2-40B4-BE49-F238E27FC236}">
                <a16:creationId xmlns:a16="http://schemas.microsoft.com/office/drawing/2014/main" id="{FE73E1A8-187F-7A4B-8B45-E1A644BE215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93</a:t>
            </a:fld>
            <a:endParaRPr lang="en"/>
          </a:p>
        </p:txBody>
      </p:sp>
    </p:spTree>
    <p:extLst>
      <p:ext uri="{BB962C8B-B14F-4D97-AF65-F5344CB8AC3E}">
        <p14:creationId xmlns:p14="http://schemas.microsoft.com/office/powerpoint/2010/main" val="275962969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8BBAD3-D33D-D945-B140-8BAFA73F8002}"/>
              </a:ext>
            </a:extLst>
          </p:cNvPr>
          <p:cNvSpPr>
            <a:spLocks noGrp="1"/>
          </p:cNvSpPr>
          <p:nvPr>
            <p:ph type="title"/>
          </p:nvPr>
        </p:nvSpPr>
        <p:spPr/>
        <p:txBody>
          <a:bodyPr/>
          <a:lstStyle/>
          <a:p>
            <a:r>
              <a:rPr lang="en-US" dirty="0">
                <a:solidFill>
                  <a:schemeClr val="accent6">
                    <a:lumMod val="50000"/>
                  </a:schemeClr>
                </a:solidFill>
                <a:latin typeface="+mj-lt"/>
              </a:rPr>
              <a:t>Dependencies to be considered in Project Plan</a:t>
            </a:r>
            <a:br>
              <a:rPr lang="en-US" dirty="0">
                <a:latin typeface="+mj-lt"/>
              </a:rPr>
            </a:br>
            <a:endParaRPr lang="en-US" dirty="0">
              <a:latin typeface="+mj-lt"/>
            </a:endParaRPr>
          </a:p>
        </p:txBody>
      </p:sp>
      <p:sp>
        <p:nvSpPr>
          <p:cNvPr id="3" name="Text Placeholder 2">
            <a:extLst>
              <a:ext uri="{FF2B5EF4-FFF2-40B4-BE49-F238E27FC236}">
                <a16:creationId xmlns:a16="http://schemas.microsoft.com/office/drawing/2014/main" id="{386C5F16-C9DE-1345-83D2-FBDA632A5059}"/>
              </a:ext>
            </a:extLst>
          </p:cNvPr>
          <p:cNvSpPr>
            <a:spLocks noGrp="1"/>
          </p:cNvSpPr>
          <p:nvPr>
            <p:ph type="body" idx="1"/>
          </p:nvPr>
        </p:nvSpPr>
        <p:spPr>
          <a:ln>
            <a:solidFill>
              <a:srgbClr val="0070C0"/>
            </a:solidFill>
          </a:ln>
        </p:spPr>
        <p:txBody>
          <a:bodyPr/>
          <a:lstStyle/>
          <a:p>
            <a:pPr marL="146050" indent="0">
              <a:buNone/>
            </a:pPr>
            <a:endParaRPr lang="en-US" sz="1200" dirty="0">
              <a:solidFill>
                <a:schemeClr val="tx2">
                  <a:lumMod val="10000"/>
                </a:schemeClr>
              </a:solidFill>
              <a:latin typeface="+mj-lt"/>
            </a:endParaRPr>
          </a:p>
          <a:p>
            <a:endParaRPr lang="en-US" sz="1200" dirty="0">
              <a:solidFill>
                <a:schemeClr val="tx2">
                  <a:lumMod val="10000"/>
                </a:schemeClr>
              </a:solidFill>
              <a:latin typeface="+mj-lt"/>
            </a:endParaRPr>
          </a:p>
          <a:p>
            <a:endParaRPr lang="en-US" dirty="0">
              <a:solidFill>
                <a:schemeClr val="tx2">
                  <a:lumMod val="10000"/>
                </a:schemeClr>
              </a:solidFill>
              <a:latin typeface="+mj-lt"/>
            </a:endParaRPr>
          </a:p>
        </p:txBody>
      </p:sp>
      <p:sp>
        <p:nvSpPr>
          <p:cNvPr id="5" name="Slide Number Placeholder 4">
            <a:extLst>
              <a:ext uri="{FF2B5EF4-FFF2-40B4-BE49-F238E27FC236}">
                <a16:creationId xmlns:a16="http://schemas.microsoft.com/office/drawing/2014/main" id="{FE73E1A8-187F-7A4B-8B45-E1A644BE2158}"/>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Lato"/>
                <a:sym typeface="Lato"/>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94</a:t>
            </a:fld>
            <a:endParaRPr kumimoji="0" lang="en" sz="1000" b="0" i="0" u="none" strike="noStrike" kern="0" cap="none" spc="0" normalizeH="0" baseline="0" noProof="0">
              <a:ln>
                <a:noFill/>
              </a:ln>
              <a:solidFill>
                <a:srgbClr val="595959"/>
              </a:solidFill>
              <a:effectLst/>
              <a:uLnTx/>
              <a:uFillTx/>
              <a:latin typeface="Lato"/>
              <a:sym typeface="Lato"/>
            </a:endParaRPr>
          </a:p>
        </p:txBody>
      </p:sp>
      <p:sp>
        <p:nvSpPr>
          <p:cNvPr id="8" name="Shape 554">
            <a:extLst>
              <a:ext uri="{FF2B5EF4-FFF2-40B4-BE49-F238E27FC236}">
                <a16:creationId xmlns:a16="http://schemas.microsoft.com/office/drawing/2014/main" id="{D00A6DAE-1057-4CB3-8CB4-A27941E54459}"/>
              </a:ext>
            </a:extLst>
          </p:cNvPr>
          <p:cNvSpPr txBox="1">
            <a:spLocks/>
          </p:cNvSpPr>
          <p:nvPr/>
        </p:nvSpPr>
        <p:spPr>
          <a:xfrm>
            <a:off x="896112" y="1310640"/>
            <a:ext cx="1979838" cy="2944360"/>
          </a:xfrm>
          <a:prstGeom prst="rect">
            <a:avLst/>
          </a:prstGeom>
          <a:solidFill>
            <a:schemeClr val="accent2">
              <a:lumMod val="40000"/>
              <a:lumOff val="60000"/>
            </a:schemeClr>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accent3"/>
              </a:buClr>
              <a:buSzPts val="1800"/>
              <a:buFont typeface="Proxima Nova"/>
              <a:buChar char="●"/>
              <a:defRPr sz="1800" b="0" i="0" u="none" strike="noStrike" cap="none">
                <a:solidFill>
                  <a:schemeClr val="accent3"/>
                </a:solidFill>
                <a:latin typeface="Proxima Nova"/>
                <a:ea typeface="Proxima Nova"/>
                <a:cs typeface="Proxima Nova"/>
                <a:sym typeface="Proxima Nova"/>
              </a:defRPr>
            </a:lvl1pPr>
            <a:lvl2pPr marL="914400" marR="0" lvl="1" indent="-317500" algn="l" rtl="0">
              <a:lnSpc>
                <a:spcPct val="115000"/>
              </a:lnSpc>
              <a:spcBef>
                <a:spcPts val="1600"/>
              </a:spcBef>
              <a:spcAft>
                <a:spcPts val="0"/>
              </a:spcAft>
              <a:buClr>
                <a:schemeClr val="accent3"/>
              </a:buClr>
              <a:buSzPts val="1400"/>
              <a:buFont typeface="Proxima Nova"/>
              <a:buChar char="○"/>
              <a:defRPr sz="1400" b="0" i="0" u="none" strike="noStrike" cap="none">
                <a:solidFill>
                  <a:schemeClr val="accent3"/>
                </a:solidFill>
                <a:latin typeface="Proxima Nova"/>
                <a:ea typeface="Proxima Nova"/>
                <a:cs typeface="Proxima Nova"/>
                <a:sym typeface="Proxima Nova"/>
              </a:defRPr>
            </a:lvl2pPr>
            <a:lvl3pPr marL="1371600" marR="0" lvl="2" indent="-317500" algn="l" rtl="0">
              <a:lnSpc>
                <a:spcPct val="115000"/>
              </a:lnSpc>
              <a:spcBef>
                <a:spcPts val="1600"/>
              </a:spcBef>
              <a:spcAft>
                <a:spcPts val="0"/>
              </a:spcAft>
              <a:buClr>
                <a:schemeClr val="accent3"/>
              </a:buClr>
              <a:buSzPts val="1400"/>
              <a:buFont typeface="Proxima Nova"/>
              <a:buChar char="■"/>
              <a:defRPr sz="1400" b="0" i="0" u="none" strike="noStrike" cap="none">
                <a:solidFill>
                  <a:schemeClr val="accent3"/>
                </a:solidFill>
                <a:latin typeface="Proxima Nova"/>
                <a:ea typeface="Proxima Nova"/>
                <a:cs typeface="Proxima Nova"/>
                <a:sym typeface="Proxima Nova"/>
              </a:defRPr>
            </a:lvl3pPr>
            <a:lvl4pPr marL="1828800" marR="0" lvl="3" indent="-317500" algn="l" rtl="0">
              <a:lnSpc>
                <a:spcPct val="115000"/>
              </a:lnSpc>
              <a:spcBef>
                <a:spcPts val="1600"/>
              </a:spcBef>
              <a:spcAft>
                <a:spcPts val="0"/>
              </a:spcAft>
              <a:buClr>
                <a:schemeClr val="accent3"/>
              </a:buClr>
              <a:buSzPts val="1400"/>
              <a:buFont typeface="Proxima Nova"/>
              <a:buChar char="●"/>
              <a:defRPr sz="1400" b="0" i="0" u="none" strike="noStrike" cap="none">
                <a:solidFill>
                  <a:schemeClr val="accent3"/>
                </a:solidFill>
                <a:latin typeface="Proxima Nova"/>
                <a:ea typeface="Proxima Nova"/>
                <a:cs typeface="Proxima Nova"/>
                <a:sym typeface="Proxima Nova"/>
              </a:defRPr>
            </a:lvl4pPr>
            <a:lvl5pPr marL="2286000" marR="0" lvl="4" indent="-317500" algn="l" rtl="0">
              <a:lnSpc>
                <a:spcPct val="115000"/>
              </a:lnSpc>
              <a:spcBef>
                <a:spcPts val="1600"/>
              </a:spcBef>
              <a:spcAft>
                <a:spcPts val="0"/>
              </a:spcAft>
              <a:buClr>
                <a:schemeClr val="accent3"/>
              </a:buClr>
              <a:buSzPts val="1400"/>
              <a:buFont typeface="Proxima Nova"/>
              <a:buChar char="○"/>
              <a:defRPr sz="1400" b="0" i="0" u="none" strike="noStrike" cap="none">
                <a:solidFill>
                  <a:schemeClr val="accent3"/>
                </a:solidFill>
                <a:latin typeface="Proxima Nova"/>
                <a:ea typeface="Proxima Nova"/>
                <a:cs typeface="Proxima Nova"/>
                <a:sym typeface="Proxima Nova"/>
              </a:defRPr>
            </a:lvl5pPr>
            <a:lvl6pPr marL="2743200" marR="0" lvl="5" indent="-317500" algn="l" rtl="0">
              <a:lnSpc>
                <a:spcPct val="115000"/>
              </a:lnSpc>
              <a:spcBef>
                <a:spcPts val="1600"/>
              </a:spcBef>
              <a:spcAft>
                <a:spcPts val="0"/>
              </a:spcAft>
              <a:buClr>
                <a:schemeClr val="accent3"/>
              </a:buClr>
              <a:buSzPts val="1400"/>
              <a:buFont typeface="Proxima Nova"/>
              <a:buChar char="■"/>
              <a:defRPr sz="1400" b="0" i="0" u="none" strike="noStrike" cap="none">
                <a:solidFill>
                  <a:schemeClr val="accent3"/>
                </a:solidFill>
                <a:latin typeface="Proxima Nova"/>
                <a:ea typeface="Proxima Nova"/>
                <a:cs typeface="Proxima Nova"/>
                <a:sym typeface="Proxima Nova"/>
              </a:defRPr>
            </a:lvl6pPr>
            <a:lvl7pPr marL="3200400" marR="0" lvl="6" indent="-317500" algn="l" rtl="0">
              <a:lnSpc>
                <a:spcPct val="115000"/>
              </a:lnSpc>
              <a:spcBef>
                <a:spcPts val="1600"/>
              </a:spcBef>
              <a:spcAft>
                <a:spcPts val="0"/>
              </a:spcAft>
              <a:buClr>
                <a:schemeClr val="accent3"/>
              </a:buClr>
              <a:buSzPts val="1400"/>
              <a:buFont typeface="Proxima Nova"/>
              <a:buChar char="●"/>
              <a:defRPr sz="1400" b="0" i="0" u="none" strike="noStrike" cap="none">
                <a:solidFill>
                  <a:schemeClr val="accent3"/>
                </a:solidFill>
                <a:latin typeface="Proxima Nova"/>
                <a:ea typeface="Proxima Nova"/>
                <a:cs typeface="Proxima Nova"/>
                <a:sym typeface="Proxima Nova"/>
              </a:defRPr>
            </a:lvl7pPr>
            <a:lvl8pPr marL="3657600" marR="0" lvl="7" indent="-317500" algn="l" rtl="0">
              <a:lnSpc>
                <a:spcPct val="115000"/>
              </a:lnSpc>
              <a:spcBef>
                <a:spcPts val="1600"/>
              </a:spcBef>
              <a:spcAft>
                <a:spcPts val="0"/>
              </a:spcAft>
              <a:buClr>
                <a:schemeClr val="accent3"/>
              </a:buClr>
              <a:buSzPts val="1400"/>
              <a:buFont typeface="Proxima Nova"/>
              <a:buChar char="○"/>
              <a:defRPr sz="1400" b="0" i="0" u="none" strike="noStrike" cap="none">
                <a:solidFill>
                  <a:schemeClr val="accent3"/>
                </a:solidFill>
                <a:latin typeface="Proxima Nova"/>
                <a:ea typeface="Proxima Nova"/>
                <a:cs typeface="Proxima Nova"/>
                <a:sym typeface="Proxima Nova"/>
              </a:defRPr>
            </a:lvl8pPr>
            <a:lvl9pPr marL="4114800" marR="0" lvl="8" indent="-317500" algn="l" rtl="0">
              <a:lnSpc>
                <a:spcPct val="115000"/>
              </a:lnSpc>
              <a:spcBef>
                <a:spcPts val="1600"/>
              </a:spcBef>
              <a:spcAft>
                <a:spcPts val="1600"/>
              </a:spcAft>
              <a:buClr>
                <a:schemeClr val="accent3"/>
              </a:buClr>
              <a:buSzPts val="1400"/>
              <a:buFont typeface="Proxima Nova"/>
              <a:buChar char="■"/>
              <a:defRPr sz="1400" b="0" i="0" u="none" strike="noStrike" cap="none">
                <a:solidFill>
                  <a:schemeClr val="accent3"/>
                </a:solidFill>
                <a:latin typeface="Proxima Nova"/>
                <a:ea typeface="Proxima Nova"/>
                <a:cs typeface="Proxima Nova"/>
                <a:sym typeface="Proxima Nova"/>
              </a:defRPr>
            </a:lvl9pPr>
          </a:lstStyle>
          <a:p>
            <a:pPr marL="0" marR="0" lvl="0" indent="0" algn="ctr" defTabSz="914400" rtl="0" eaLnBrk="1" fontAlgn="auto" latinLnBrk="0" hangingPunct="1">
              <a:lnSpc>
                <a:spcPct val="115000"/>
              </a:lnSpc>
              <a:spcBef>
                <a:spcPts val="0"/>
              </a:spcBef>
              <a:spcAft>
                <a:spcPts val="0"/>
              </a:spcAft>
              <a:buClr>
                <a:srgbClr val="EB5600"/>
              </a:buClr>
              <a:buSzPts val="1800"/>
              <a:buFont typeface="Proxima Nova"/>
              <a:buNone/>
              <a:tabLst/>
              <a:defRPr/>
            </a:pPr>
            <a:r>
              <a:rPr kumimoji="0" lang="en-US" sz="1600" b="1" i="0" u="none" strike="noStrike" kern="0" cap="none" spc="0" normalizeH="0" baseline="0" noProof="0" dirty="0">
                <a:ln>
                  <a:noFill/>
                </a:ln>
                <a:solidFill>
                  <a:srgbClr val="002060"/>
                </a:solidFill>
                <a:effectLst/>
                <a:uLnTx/>
                <a:uFillTx/>
                <a:latin typeface="Times New Roman"/>
                <a:ea typeface="Times New Roman"/>
                <a:cs typeface="Times New Roman"/>
                <a:sym typeface="Times New Roman"/>
              </a:rPr>
              <a:t>Causal </a:t>
            </a:r>
          </a:p>
          <a:p>
            <a:pPr marL="0" marR="0" lvl="0" indent="0" algn="ctr" defTabSz="914400" rtl="0" eaLnBrk="1" fontAlgn="auto" latinLnBrk="0" hangingPunct="1">
              <a:lnSpc>
                <a:spcPct val="115000"/>
              </a:lnSpc>
              <a:spcBef>
                <a:spcPts val="1600"/>
              </a:spcBef>
              <a:spcAft>
                <a:spcPts val="1000"/>
              </a:spcAft>
              <a:buClr>
                <a:srgbClr val="EB5600"/>
              </a:buClr>
              <a:buSzPts val="1800"/>
              <a:buFont typeface="Proxima Nova"/>
              <a:buNone/>
              <a:tabLst/>
              <a:defRPr/>
            </a:pPr>
            <a:r>
              <a:rPr kumimoji="0" lang="en-US" sz="1600" b="0" i="0" u="none" strike="noStrike" kern="0" cap="none" spc="0" normalizeH="0" baseline="0" noProof="0" dirty="0">
                <a:ln>
                  <a:noFill/>
                </a:ln>
                <a:solidFill>
                  <a:srgbClr val="002060"/>
                </a:solidFill>
                <a:effectLst/>
                <a:uLnTx/>
                <a:uFillTx/>
                <a:latin typeface="Times New Roman"/>
                <a:ea typeface="Times New Roman"/>
                <a:cs typeface="Times New Roman"/>
                <a:sym typeface="Times New Roman"/>
              </a:rPr>
              <a:t>Backup plan required to tackle installation hindrance</a:t>
            </a:r>
          </a:p>
          <a:p>
            <a:pPr marL="0" marR="0" lvl="0" indent="0" algn="ctr" defTabSz="914400" rtl="0" eaLnBrk="1" fontAlgn="auto" latinLnBrk="0" hangingPunct="1">
              <a:lnSpc>
                <a:spcPct val="115000"/>
              </a:lnSpc>
              <a:spcBef>
                <a:spcPts val="1600"/>
              </a:spcBef>
              <a:spcAft>
                <a:spcPts val="1000"/>
              </a:spcAft>
              <a:buClr>
                <a:srgbClr val="EB5600"/>
              </a:buClr>
              <a:buSzPts val="1800"/>
              <a:buFont typeface="Proxima Nova"/>
              <a:buNone/>
              <a:tabLst/>
              <a:defRPr/>
            </a:pPr>
            <a:r>
              <a:rPr kumimoji="0" lang="en-US" sz="1600" b="0" i="0" u="none" strike="noStrike" kern="0" cap="none" spc="0" normalizeH="0" baseline="0" noProof="0" dirty="0">
                <a:ln>
                  <a:noFill/>
                </a:ln>
                <a:solidFill>
                  <a:srgbClr val="002060"/>
                </a:solidFill>
                <a:effectLst/>
                <a:uLnTx/>
                <a:uFillTx/>
                <a:latin typeface="Times New Roman"/>
                <a:ea typeface="Times New Roman"/>
                <a:cs typeface="Times New Roman"/>
                <a:sym typeface="Times New Roman"/>
              </a:rPr>
              <a:t>Padding will be provided for time flexibility</a:t>
            </a:r>
          </a:p>
          <a:p>
            <a:pPr marL="0" marR="0" lvl="0" indent="0" algn="ctr" defTabSz="914400" rtl="0" eaLnBrk="1" fontAlgn="auto" latinLnBrk="0" hangingPunct="1">
              <a:lnSpc>
                <a:spcPct val="115000"/>
              </a:lnSpc>
              <a:spcBef>
                <a:spcPts val="1600"/>
              </a:spcBef>
              <a:spcAft>
                <a:spcPts val="1000"/>
              </a:spcAft>
              <a:buClr>
                <a:srgbClr val="EB5600"/>
              </a:buClr>
              <a:buSzPts val="1800"/>
              <a:buFont typeface="Proxima Nova"/>
              <a:buNone/>
              <a:tabLst/>
              <a:defRPr/>
            </a:pPr>
            <a:endParaRPr kumimoji="0" lang="en-US" sz="1600" b="0" i="0" u="none" strike="noStrike" kern="0" cap="none" spc="0" normalizeH="0" baseline="0" noProof="0" dirty="0">
              <a:ln>
                <a:noFill/>
              </a:ln>
              <a:solidFill>
                <a:srgbClr val="002060"/>
              </a:solidFill>
              <a:effectLst/>
              <a:uLnTx/>
              <a:uFillTx/>
              <a:latin typeface="Times New Roman"/>
              <a:ea typeface="Times New Roman"/>
              <a:cs typeface="Times New Roman"/>
              <a:sym typeface="Times New Roman"/>
            </a:endParaRPr>
          </a:p>
        </p:txBody>
      </p:sp>
      <p:sp>
        <p:nvSpPr>
          <p:cNvPr id="9" name="Shape 555">
            <a:extLst>
              <a:ext uri="{FF2B5EF4-FFF2-40B4-BE49-F238E27FC236}">
                <a16:creationId xmlns:a16="http://schemas.microsoft.com/office/drawing/2014/main" id="{96E80464-6D23-4C29-93E3-BD7B4E39CF24}"/>
              </a:ext>
            </a:extLst>
          </p:cNvPr>
          <p:cNvSpPr txBox="1">
            <a:spLocks/>
          </p:cNvSpPr>
          <p:nvPr/>
        </p:nvSpPr>
        <p:spPr>
          <a:xfrm>
            <a:off x="3560065" y="1310639"/>
            <a:ext cx="1979838" cy="2944361"/>
          </a:xfrm>
          <a:prstGeom prst="rect">
            <a:avLst/>
          </a:prstGeom>
          <a:solidFill>
            <a:schemeClr val="accent2">
              <a:lumMod val="40000"/>
              <a:lumOff val="60000"/>
            </a:schemeClr>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accent1"/>
              </a:buClr>
              <a:buSzPts val="1300"/>
              <a:buFont typeface="Lato"/>
              <a:buChar char="●"/>
              <a:defRPr sz="1300" b="0" i="0" u="none" strike="noStrike" cap="none">
                <a:solidFill>
                  <a:schemeClr val="accent1"/>
                </a:solidFill>
                <a:latin typeface="Lato"/>
                <a:ea typeface="Lato"/>
                <a:cs typeface="Lato"/>
                <a:sym typeface="Lato"/>
              </a:defRPr>
            </a:lvl1pPr>
            <a:lvl2pPr marL="914400" marR="0" lvl="1"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2pPr>
            <a:lvl3pPr marL="1371600" marR="0" lvl="2"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3pPr>
            <a:lvl4pPr marL="1828800" marR="0" lvl="3"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4pPr>
            <a:lvl5pPr marL="2286000" marR="0" lvl="4"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5pPr>
            <a:lvl6pPr marL="2743200" marR="0" lvl="5"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6pPr>
            <a:lvl7pPr marL="3200400" marR="0" lvl="6"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7pPr>
            <a:lvl8pPr marL="3657600" marR="0" lvl="7"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8pPr>
            <a:lvl9pPr marL="4114800" marR="0" lvl="8" indent="-298450" algn="l" rtl="0">
              <a:lnSpc>
                <a:spcPct val="115000"/>
              </a:lnSpc>
              <a:spcBef>
                <a:spcPts val="1600"/>
              </a:spcBef>
              <a:spcAft>
                <a:spcPts val="1600"/>
              </a:spcAft>
              <a:buClr>
                <a:schemeClr val="accent1"/>
              </a:buClr>
              <a:buSzPts val="1100"/>
              <a:buFont typeface="Lato"/>
              <a:buChar char="■"/>
              <a:defRPr sz="1100" b="0" i="0" u="none" strike="noStrike" cap="none">
                <a:solidFill>
                  <a:schemeClr val="accent1"/>
                </a:solidFill>
                <a:latin typeface="Lato"/>
                <a:ea typeface="Lato"/>
                <a:cs typeface="Lato"/>
                <a:sym typeface="Lato"/>
              </a:defRPr>
            </a:lvl9pPr>
          </a:lstStyle>
          <a:p>
            <a:pPr marL="0" marR="0" lvl="0" indent="0" algn="ctr" defTabSz="914400" rtl="0" eaLnBrk="1" fontAlgn="auto" latinLnBrk="0" hangingPunct="1">
              <a:lnSpc>
                <a:spcPct val="115000"/>
              </a:lnSpc>
              <a:spcBef>
                <a:spcPts val="0"/>
              </a:spcBef>
              <a:spcAft>
                <a:spcPts val="0"/>
              </a:spcAft>
              <a:buClr>
                <a:srgbClr val="EB5600"/>
              </a:buClr>
              <a:buSzPts val="1800"/>
              <a:buFont typeface="Proxima Nova"/>
              <a:buNone/>
              <a:tabLst/>
              <a:defRPr/>
            </a:pPr>
            <a:r>
              <a:rPr kumimoji="0" lang="en-US" sz="1600" b="1" i="0" u="none" strike="noStrike" kern="0" cap="none" spc="0" normalizeH="0" baseline="0" noProof="0" dirty="0">
                <a:ln>
                  <a:noFill/>
                </a:ln>
                <a:solidFill>
                  <a:srgbClr val="002060"/>
                </a:solidFill>
                <a:effectLst/>
                <a:uLnTx/>
                <a:uFillTx/>
                <a:latin typeface="Times New Roman"/>
                <a:ea typeface="Times New Roman"/>
                <a:cs typeface="Times New Roman"/>
                <a:sym typeface="Times New Roman"/>
              </a:rPr>
              <a:t>Resource  </a:t>
            </a:r>
          </a:p>
          <a:p>
            <a:pPr marL="0" marR="0" lvl="0" indent="0" algn="ctr" defTabSz="914400" rtl="0" eaLnBrk="1" fontAlgn="auto" latinLnBrk="0" hangingPunct="1">
              <a:lnSpc>
                <a:spcPct val="115000"/>
              </a:lnSpc>
              <a:spcBef>
                <a:spcPts val="1600"/>
              </a:spcBef>
              <a:spcAft>
                <a:spcPts val="0"/>
              </a:spcAft>
              <a:buClr>
                <a:srgbClr val="EB5600"/>
              </a:buClr>
              <a:buSzPts val="1800"/>
              <a:buFont typeface="Proxima Nova"/>
              <a:buNone/>
              <a:tabLst/>
              <a:defRPr/>
            </a:pPr>
            <a:r>
              <a:rPr kumimoji="0" lang="en-US" sz="1600" b="0" i="0" u="none" strike="noStrike" kern="0" cap="none" spc="0" normalizeH="0" baseline="0" noProof="0" dirty="0">
                <a:ln>
                  <a:noFill/>
                </a:ln>
                <a:solidFill>
                  <a:srgbClr val="002060"/>
                </a:solidFill>
                <a:effectLst/>
                <a:uLnTx/>
                <a:uFillTx/>
                <a:latin typeface="Times New Roman"/>
                <a:ea typeface="Times New Roman"/>
                <a:cs typeface="Times New Roman"/>
                <a:sym typeface="Times New Roman"/>
              </a:rPr>
              <a:t>Lack of expertise</a:t>
            </a:r>
          </a:p>
          <a:p>
            <a:pPr marL="0" marR="0" lvl="0" indent="0" algn="ctr" defTabSz="914400" rtl="0" eaLnBrk="1" fontAlgn="auto" latinLnBrk="0" hangingPunct="1">
              <a:lnSpc>
                <a:spcPct val="115000"/>
              </a:lnSpc>
              <a:spcBef>
                <a:spcPts val="1000"/>
              </a:spcBef>
              <a:spcAft>
                <a:spcPts val="0"/>
              </a:spcAft>
              <a:buClr>
                <a:srgbClr val="EB5600"/>
              </a:buClr>
              <a:buSzPts val="1800"/>
              <a:buFont typeface="Proxima Nova"/>
              <a:buNone/>
              <a:tabLst/>
              <a:defRPr/>
            </a:pPr>
            <a:r>
              <a:rPr kumimoji="0" lang="en-US" sz="1600" b="0" i="0" u="none" strike="noStrike" kern="0" cap="none" spc="0" normalizeH="0" baseline="0" noProof="0" dirty="0">
                <a:ln>
                  <a:noFill/>
                </a:ln>
                <a:solidFill>
                  <a:srgbClr val="002060"/>
                </a:solidFill>
                <a:effectLst/>
                <a:uLnTx/>
                <a:uFillTx/>
                <a:latin typeface="Times New Roman"/>
                <a:ea typeface="Times New Roman"/>
                <a:cs typeface="Times New Roman"/>
                <a:sym typeface="Times New Roman"/>
              </a:rPr>
              <a:t>Dependent on employees’ proficiency with Spark</a:t>
            </a:r>
          </a:p>
          <a:p>
            <a:pPr marL="0" marR="0" lvl="0" indent="0" algn="ctr" defTabSz="914400" rtl="0" eaLnBrk="1" fontAlgn="auto" latinLnBrk="0" hangingPunct="1">
              <a:lnSpc>
                <a:spcPct val="115000"/>
              </a:lnSpc>
              <a:spcBef>
                <a:spcPts val="1000"/>
              </a:spcBef>
              <a:spcAft>
                <a:spcPts val="1000"/>
              </a:spcAft>
              <a:buClr>
                <a:srgbClr val="EB5600"/>
              </a:buClr>
              <a:buSzPts val="1800"/>
              <a:buFont typeface="Proxima Nova"/>
              <a:buNone/>
              <a:tabLst/>
              <a:defRPr/>
            </a:pPr>
            <a:r>
              <a:rPr kumimoji="0" lang="en-US" sz="1600" b="0" i="0" u="none" strike="noStrike" kern="0" cap="none" spc="0" normalizeH="0" baseline="0" noProof="0" dirty="0">
                <a:ln>
                  <a:noFill/>
                </a:ln>
                <a:solidFill>
                  <a:srgbClr val="002060"/>
                </a:solidFill>
                <a:effectLst/>
                <a:uLnTx/>
                <a:uFillTx/>
                <a:latin typeface="Times New Roman"/>
                <a:ea typeface="Times New Roman"/>
                <a:cs typeface="Times New Roman"/>
                <a:sym typeface="Times New Roman"/>
              </a:rPr>
              <a:t>New Technology</a:t>
            </a:r>
          </a:p>
        </p:txBody>
      </p:sp>
      <p:sp>
        <p:nvSpPr>
          <p:cNvPr id="10" name="Shape 556">
            <a:extLst>
              <a:ext uri="{FF2B5EF4-FFF2-40B4-BE49-F238E27FC236}">
                <a16:creationId xmlns:a16="http://schemas.microsoft.com/office/drawing/2014/main" id="{B5B1CB93-085B-4EEF-B3B9-D675E9434B4A}"/>
              </a:ext>
            </a:extLst>
          </p:cNvPr>
          <p:cNvSpPr txBox="1">
            <a:spLocks/>
          </p:cNvSpPr>
          <p:nvPr/>
        </p:nvSpPr>
        <p:spPr>
          <a:xfrm>
            <a:off x="6421950" y="1310640"/>
            <a:ext cx="1825938" cy="2944360"/>
          </a:xfrm>
          <a:prstGeom prst="rect">
            <a:avLst/>
          </a:prstGeom>
          <a:solidFill>
            <a:schemeClr val="accent2">
              <a:lumMod val="40000"/>
              <a:lumOff val="60000"/>
            </a:schemeClr>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accent1"/>
              </a:buClr>
              <a:buSzPts val="1300"/>
              <a:buFont typeface="Lato"/>
              <a:buChar char="●"/>
              <a:defRPr sz="1300" b="0" i="0" u="none" strike="noStrike" cap="none">
                <a:solidFill>
                  <a:schemeClr val="accent1"/>
                </a:solidFill>
                <a:latin typeface="Lato"/>
                <a:ea typeface="Lato"/>
                <a:cs typeface="Lato"/>
                <a:sym typeface="Lato"/>
              </a:defRPr>
            </a:lvl1pPr>
            <a:lvl2pPr marL="914400" marR="0" lvl="1"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2pPr>
            <a:lvl3pPr marL="1371600" marR="0" lvl="2"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3pPr>
            <a:lvl4pPr marL="1828800" marR="0" lvl="3"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4pPr>
            <a:lvl5pPr marL="2286000" marR="0" lvl="4"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5pPr>
            <a:lvl6pPr marL="2743200" marR="0" lvl="5"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6pPr>
            <a:lvl7pPr marL="3200400" marR="0" lvl="6"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7pPr>
            <a:lvl8pPr marL="3657600" marR="0" lvl="7"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8pPr>
            <a:lvl9pPr marL="4114800" marR="0" lvl="8" indent="-298450" algn="l" rtl="0">
              <a:lnSpc>
                <a:spcPct val="115000"/>
              </a:lnSpc>
              <a:spcBef>
                <a:spcPts val="1600"/>
              </a:spcBef>
              <a:spcAft>
                <a:spcPts val="1600"/>
              </a:spcAft>
              <a:buClr>
                <a:schemeClr val="accent1"/>
              </a:buClr>
              <a:buSzPts val="1100"/>
              <a:buFont typeface="Lato"/>
              <a:buChar char="■"/>
              <a:defRPr sz="1100" b="0" i="0" u="none" strike="noStrike" cap="none">
                <a:solidFill>
                  <a:schemeClr val="accent1"/>
                </a:solidFill>
                <a:latin typeface="Lato"/>
                <a:ea typeface="Lato"/>
                <a:cs typeface="Lato"/>
                <a:sym typeface="Lato"/>
              </a:defRPr>
            </a:lvl9pPr>
          </a:lstStyle>
          <a:p>
            <a:pPr marL="0" marR="0" lvl="0" indent="0" algn="ctr" defTabSz="914400" rtl="0" eaLnBrk="1" fontAlgn="auto" latinLnBrk="0" hangingPunct="1">
              <a:lnSpc>
                <a:spcPct val="115000"/>
              </a:lnSpc>
              <a:spcBef>
                <a:spcPts val="0"/>
              </a:spcBef>
              <a:spcAft>
                <a:spcPts val="0"/>
              </a:spcAft>
              <a:buClr>
                <a:srgbClr val="EB5600"/>
              </a:buClr>
              <a:buSzPts val="1800"/>
              <a:buFont typeface="Proxima Nova"/>
              <a:buNone/>
              <a:tabLst/>
              <a:defRPr/>
            </a:pPr>
            <a:r>
              <a:rPr kumimoji="0" lang="en-US" sz="1600" b="1" i="0" u="none" strike="noStrike" kern="0" cap="none" spc="0" normalizeH="0" baseline="0" noProof="0" dirty="0">
                <a:ln>
                  <a:noFill/>
                </a:ln>
                <a:solidFill>
                  <a:srgbClr val="002060"/>
                </a:solidFill>
                <a:effectLst/>
                <a:uLnTx/>
                <a:uFillTx/>
                <a:latin typeface="Times New Roman"/>
                <a:ea typeface="Times New Roman"/>
                <a:cs typeface="Times New Roman"/>
                <a:sym typeface="Times New Roman"/>
              </a:rPr>
              <a:t>Preferential </a:t>
            </a:r>
          </a:p>
          <a:p>
            <a:pPr marL="0" marR="0" lvl="0" indent="0" algn="ctr" defTabSz="914400" rtl="0" eaLnBrk="1" fontAlgn="auto" latinLnBrk="0" hangingPunct="1">
              <a:lnSpc>
                <a:spcPct val="115000"/>
              </a:lnSpc>
              <a:spcBef>
                <a:spcPts val="1600"/>
              </a:spcBef>
              <a:spcAft>
                <a:spcPts val="0"/>
              </a:spcAft>
              <a:buClr>
                <a:srgbClr val="EB5600"/>
              </a:buClr>
              <a:buSzPts val="1800"/>
              <a:buFont typeface="Proxima Nova"/>
              <a:buNone/>
              <a:tabLst/>
              <a:defRPr/>
            </a:pPr>
            <a:r>
              <a:rPr kumimoji="0" lang="en-US" sz="1600" b="0" i="0" u="none" strike="noStrike" kern="0" cap="none" spc="0" normalizeH="0" baseline="0" noProof="0" dirty="0">
                <a:ln>
                  <a:noFill/>
                </a:ln>
                <a:solidFill>
                  <a:srgbClr val="002060"/>
                </a:solidFill>
                <a:effectLst/>
                <a:uLnTx/>
                <a:uFillTx/>
                <a:latin typeface="Times New Roman"/>
                <a:ea typeface="Times New Roman"/>
                <a:cs typeface="Times New Roman"/>
                <a:sym typeface="Times New Roman"/>
              </a:rPr>
              <a:t>Training will be provided to employees for smooth transition</a:t>
            </a:r>
          </a:p>
          <a:p>
            <a:pPr marL="0" marR="0" lvl="0" indent="0" algn="ctr" defTabSz="914400" rtl="0" eaLnBrk="1" fontAlgn="auto" latinLnBrk="0" hangingPunct="1">
              <a:lnSpc>
                <a:spcPct val="115000"/>
              </a:lnSpc>
              <a:spcBef>
                <a:spcPts val="1600"/>
              </a:spcBef>
              <a:spcAft>
                <a:spcPts val="1600"/>
              </a:spcAft>
              <a:buClr>
                <a:srgbClr val="EB5600"/>
              </a:buClr>
              <a:buSzPts val="1800"/>
              <a:buFont typeface="Proxima Nova"/>
              <a:buNone/>
              <a:tabLst/>
              <a:defRPr/>
            </a:pPr>
            <a:r>
              <a:rPr kumimoji="0" lang="en-US" sz="1600" b="0" i="0" u="none" strike="noStrike" kern="0" cap="none" spc="0" normalizeH="0" baseline="0" noProof="0" dirty="0">
                <a:ln>
                  <a:noFill/>
                </a:ln>
                <a:solidFill>
                  <a:srgbClr val="002060"/>
                </a:solidFill>
                <a:effectLst/>
                <a:uLnTx/>
                <a:uFillTx/>
                <a:latin typeface="Times New Roman"/>
                <a:ea typeface="Times New Roman"/>
                <a:cs typeface="Times New Roman"/>
                <a:sym typeface="Times New Roman"/>
              </a:rPr>
              <a:t>XP Model will be followed to ensure quality</a:t>
            </a:r>
          </a:p>
        </p:txBody>
      </p:sp>
    </p:spTree>
    <p:extLst>
      <p:ext uri="{BB962C8B-B14F-4D97-AF65-F5344CB8AC3E}">
        <p14:creationId xmlns:p14="http://schemas.microsoft.com/office/powerpoint/2010/main" val="166801018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DB037-F257-47C5-93C9-1D5111E0D6BF}"/>
              </a:ext>
            </a:extLst>
          </p:cNvPr>
          <p:cNvSpPr>
            <a:spLocks noGrp="1"/>
          </p:cNvSpPr>
          <p:nvPr>
            <p:ph type="title"/>
          </p:nvPr>
        </p:nvSpPr>
        <p:spPr/>
        <p:txBody>
          <a:bodyPr/>
          <a:lstStyle/>
          <a:p>
            <a:r>
              <a:rPr lang="en-US" sz="2400" dirty="0">
                <a:solidFill>
                  <a:schemeClr val="accent6">
                    <a:lumMod val="50000"/>
                  </a:schemeClr>
                </a:solidFill>
                <a:latin typeface="Cambria" panose="02040503050406030204" pitchFamily="18" charset="0"/>
              </a:rPr>
              <a:t>Low level design: Number of nodes</a:t>
            </a:r>
            <a:endParaRPr lang="en-US" sz="2400" dirty="0">
              <a:latin typeface="Cambria" panose="02040503050406030204" pitchFamily="18" charset="0"/>
            </a:endParaRPr>
          </a:p>
        </p:txBody>
      </p:sp>
      <p:sp>
        <p:nvSpPr>
          <p:cNvPr id="4" name="Slide Number Placeholder 3">
            <a:extLst>
              <a:ext uri="{FF2B5EF4-FFF2-40B4-BE49-F238E27FC236}">
                <a16:creationId xmlns:a16="http://schemas.microsoft.com/office/drawing/2014/main" id="{3B610612-8B65-49BE-AC75-B68D115B7AC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95</a:t>
            </a:fld>
            <a:endParaRPr lang="en-US"/>
          </a:p>
        </p:txBody>
      </p:sp>
      <p:graphicFrame>
        <p:nvGraphicFramePr>
          <p:cNvPr id="9" name="Object 8">
            <a:extLst>
              <a:ext uri="{FF2B5EF4-FFF2-40B4-BE49-F238E27FC236}">
                <a16:creationId xmlns:a16="http://schemas.microsoft.com/office/drawing/2014/main" id="{0121A915-B496-4D45-AAB6-7B252AB2BD28}"/>
              </a:ext>
            </a:extLst>
          </p:cNvPr>
          <p:cNvGraphicFramePr>
            <a:graphicFrameLocks noChangeAspect="1"/>
          </p:cNvGraphicFramePr>
          <p:nvPr>
            <p:extLst/>
          </p:nvPr>
        </p:nvGraphicFramePr>
        <p:xfrm>
          <a:off x="728662" y="1371599"/>
          <a:ext cx="5387933" cy="2887885"/>
        </p:xfrm>
        <a:graphic>
          <a:graphicData uri="http://schemas.openxmlformats.org/presentationml/2006/ole">
            <mc:AlternateContent xmlns:mc="http://schemas.openxmlformats.org/markup-compatibility/2006">
              <mc:Choice xmlns:v="urn:schemas-microsoft-com:vml" Requires="v">
                <p:oleObj spid="_x0000_s3202" name="Worksheet" r:id="rId4" imgW="3809858" imgH="1866797" progId="Excel.Sheet.12">
                  <p:embed/>
                </p:oleObj>
              </mc:Choice>
              <mc:Fallback>
                <p:oleObj name="Worksheet" r:id="rId4" imgW="3809858" imgH="1866797" progId="Excel.Sheet.12">
                  <p:embed/>
                  <p:pic>
                    <p:nvPicPr>
                      <p:cNvPr id="9" name="Object 8">
                        <a:extLst>
                          <a:ext uri="{FF2B5EF4-FFF2-40B4-BE49-F238E27FC236}">
                            <a16:creationId xmlns:a16="http://schemas.microsoft.com/office/drawing/2014/main" id="{0121A915-B496-4D45-AAB6-7B252AB2BD28}"/>
                          </a:ext>
                        </a:extLst>
                      </p:cNvPr>
                      <p:cNvPicPr/>
                      <p:nvPr/>
                    </p:nvPicPr>
                    <p:blipFill>
                      <a:blip r:embed="rId5"/>
                      <a:stretch>
                        <a:fillRect/>
                      </a:stretch>
                    </p:blipFill>
                    <p:spPr>
                      <a:xfrm>
                        <a:off x="728662" y="1371599"/>
                        <a:ext cx="5387933" cy="2887885"/>
                      </a:xfrm>
                      <a:prstGeom prst="rect">
                        <a:avLst/>
                      </a:prstGeom>
                    </p:spPr>
                  </p:pic>
                </p:oleObj>
              </mc:Fallback>
            </mc:AlternateContent>
          </a:graphicData>
        </a:graphic>
      </p:graphicFrame>
    </p:spTree>
    <p:extLst>
      <p:ext uri="{BB962C8B-B14F-4D97-AF65-F5344CB8AC3E}">
        <p14:creationId xmlns:p14="http://schemas.microsoft.com/office/powerpoint/2010/main" val="257260184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8BBAD3-D33D-D945-B140-8BAFA73F8002}"/>
              </a:ext>
            </a:extLst>
          </p:cNvPr>
          <p:cNvSpPr>
            <a:spLocks noGrp="1"/>
          </p:cNvSpPr>
          <p:nvPr>
            <p:ph type="title"/>
          </p:nvPr>
        </p:nvSpPr>
        <p:spPr/>
        <p:txBody>
          <a:bodyPr/>
          <a:lstStyle/>
          <a:p>
            <a:r>
              <a:rPr lang="en-US" sz="2400" dirty="0">
                <a:solidFill>
                  <a:schemeClr val="accent6">
                    <a:lumMod val="50000"/>
                  </a:schemeClr>
                </a:solidFill>
                <a:latin typeface="+mj-lt"/>
              </a:rPr>
              <a:t>ROI Calculations: Cost</a:t>
            </a:r>
          </a:p>
        </p:txBody>
      </p:sp>
      <p:sp>
        <p:nvSpPr>
          <p:cNvPr id="5" name="Slide Number Placeholder 4">
            <a:extLst>
              <a:ext uri="{FF2B5EF4-FFF2-40B4-BE49-F238E27FC236}">
                <a16:creationId xmlns:a16="http://schemas.microsoft.com/office/drawing/2014/main" id="{C680E98C-2F5E-7A41-ACA7-F1BCDFF4D54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96</a:t>
            </a:fld>
            <a:endParaRPr lang="en"/>
          </a:p>
        </p:txBody>
      </p:sp>
      <p:sp>
        <p:nvSpPr>
          <p:cNvPr id="8" name="Rectangle 7">
            <a:extLst>
              <a:ext uri="{FF2B5EF4-FFF2-40B4-BE49-F238E27FC236}">
                <a16:creationId xmlns:a16="http://schemas.microsoft.com/office/drawing/2014/main" id="{24AC7042-AC7E-7249-8088-9FACBA1CF6F8}"/>
              </a:ext>
            </a:extLst>
          </p:cNvPr>
          <p:cNvSpPr/>
          <p:nvPr/>
        </p:nvSpPr>
        <p:spPr>
          <a:xfrm>
            <a:off x="729450" y="4635620"/>
            <a:ext cx="8081202" cy="507831"/>
          </a:xfrm>
          <a:prstGeom prst="rect">
            <a:avLst/>
          </a:prstGeom>
        </p:spPr>
        <p:txBody>
          <a:bodyPr wrap="square">
            <a:spAutoFit/>
          </a:bodyPr>
          <a:lstStyle/>
          <a:p>
            <a:r>
              <a:rPr lang="en-US" sz="900" u="sng" dirty="0">
                <a:solidFill>
                  <a:srgbClr val="FF0000"/>
                </a:solidFill>
                <a:latin typeface="+mn-lt"/>
                <a:hlinkClick r:id="rId3">
                  <a:extLst>
                    <a:ext uri="{A12FA001-AC4F-418D-AE19-62706E023703}">
                      <ahyp:hlinkClr xmlns:ahyp="http://schemas.microsoft.com/office/drawing/2018/hyperlinkcolor" val="tx"/>
                    </a:ext>
                  </a:extLst>
                </a:hlinkClick>
              </a:rPr>
              <a:t>Source for Hardware Costs:</a:t>
            </a:r>
          </a:p>
          <a:p>
            <a:r>
              <a:rPr lang="en-US" sz="900" b="1" dirty="0">
                <a:solidFill>
                  <a:srgbClr val="002060"/>
                </a:solidFill>
                <a:latin typeface="+mn-lt"/>
                <a:hlinkClick r:id="rId3">
                  <a:extLst>
                    <a:ext uri="{A12FA001-AC4F-418D-AE19-62706E023703}">
                      <ahyp:hlinkClr xmlns:ahyp="http://schemas.microsoft.com/office/drawing/2018/hyperlinkcolor" val="tx"/>
                    </a:ext>
                  </a:extLst>
                </a:hlinkClick>
              </a:rPr>
              <a:t>Build your own:</a:t>
            </a:r>
            <a:r>
              <a:rPr lang="en-US" sz="900" dirty="0">
                <a:solidFill>
                  <a:srgbClr val="002060"/>
                </a:solidFill>
                <a:latin typeface="+mn-lt"/>
                <a:hlinkClick r:id="rId3">
                  <a:extLst>
                    <a:ext uri="{A12FA001-AC4F-418D-AE19-62706E023703}">
                      <ahyp:hlinkClr xmlns:ahyp="http://schemas.microsoft.com/office/drawing/2018/hyperlinkcolor" val="tx"/>
                    </a:ext>
                  </a:extLst>
                </a:hlinkClick>
              </a:rPr>
              <a:t> http://electronsfree.blogspot.com/2016/04/what-would-it-cost-to-build-100-node.html</a:t>
            </a:r>
            <a:endParaRPr lang="en-US" sz="900" dirty="0">
              <a:solidFill>
                <a:srgbClr val="002060"/>
              </a:solidFill>
              <a:latin typeface="+mn-lt"/>
            </a:endParaRPr>
          </a:p>
          <a:p>
            <a:r>
              <a:rPr lang="en-US" sz="900" b="1" dirty="0">
                <a:solidFill>
                  <a:srgbClr val="002060"/>
                </a:solidFill>
                <a:latin typeface="+mn-lt"/>
              </a:rPr>
              <a:t>AWS</a:t>
            </a:r>
            <a:r>
              <a:rPr lang="en-US" sz="900" dirty="0">
                <a:solidFill>
                  <a:srgbClr val="002060"/>
                </a:solidFill>
                <a:latin typeface="+mn-lt"/>
              </a:rPr>
              <a:t>: https://</a:t>
            </a:r>
            <a:r>
              <a:rPr lang="en-US" sz="900" dirty="0" err="1">
                <a:solidFill>
                  <a:srgbClr val="002060"/>
                </a:solidFill>
                <a:latin typeface="+mn-lt"/>
              </a:rPr>
              <a:t>www.quora.com</a:t>
            </a:r>
            <a:r>
              <a:rPr lang="en-US" sz="900" dirty="0">
                <a:solidFill>
                  <a:srgbClr val="002060"/>
                </a:solidFill>
                <a:latin typeface="+mn-lt"/>
              </a:rPr>
              <a:t>/How-much-does-it-cost-to-host-a-website-on-Amazon-AWS-Is-that-a-fair-price</a:t>
            </a:r>
          </a:p>
        </p:txBody>
      </p:sp>
      <p:pic>
        <p:nvPicPr>
          <p:cNvPr id="3" name="Picture 2">
            <a:extLst>
              <a:ext uri="{FF2B5EF4-FFF2-40B4-BE49-F238E27FC236}">
                <a16:creationId xmlns:a16="http://schemas.microsoft.com/office/drawing/2014/main" id="{8DC97ADC-7E5D-CC43-8922-A55DC7CF6817}"/>
              </a:ext>
            </a:extLst>
          </p:cNvPr>
          <p:cNvPicPr>
            <a:picLocks noChangeAspect="1"/>
          </p:cNvPicPr>
          <p:nvPr/>
        </p:nvPicPr>
        <p:blipFill>
          <a:blip r:embed="rId4"/>
          <a:stretch>
            <a:fillRect/>
          </a:stretch>
        </p:blipFill>
        <p:spPr>
          <a:xfrm>
            <a:off x="729450" y="1355084"/>
            <a:ext cx="7572226" cy="2504221"/>
          </a:xfrm>
          <a:prstGeom prst="rect">
            <a:avLst/>
          </a:prstGeom>
        </p:spPr>
      </p:pic>
    </p:spTree>
    <p:extLst>
      <p:ext uri="{BB962C8B-B14F-4D97-AF65-F5344CB8AC3E}">
        <p14:creationId xmlns:p14="http://schemas.microsoft.com/office/powerpoint/2010/main" val="216390273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8BBAD3-D33D-D945-B140-8BAFA73F8002}"/>
              </a:ext>
            </a:extLst>
          </p:cNvPr>
          <p:cNvSpPr>
            <a:spLocks noGrp="1"/>
          </p:cNvSpPr>
          <p:nvPr>
            <p:ph type="title"/>
          </p:nvPr>
        </p:nvSpPr>
        <p:spPr/>
        <p:txBody>
          <a:bodyPr/>
          <a:lstStyle/>
          <a:p>
            <a:r>
              <a:rPr lang="en-US" sz="2400" dirty="0">
                <a:solidFill>
                  <a:schemeClr val="accent6">
                    <a:lumMod val="50000"/>
                  </a:schemeClr>
                </a:solidFill>
                <a:latin typeface="+mj-lt"/>
              </a:rPr>
              <a:t>ROI Calculations: Benefits</a:t>
            </a:r>
          </a:p>
        </p:txBody>
      </p:sp>
      <p:sp>
        <p:nvSpPr>
          <p:cNvPr id="5" name="Slide Number Placeholder 4">
            <a:extLst>
              <a:ext uri="{FF2B5EF4-FFF2-40B4-BE49-F238E27FC236}">
                <a16:creationId xmlns:a16="http://schemas.microsoft.com/office/drawing/2014/main" id="{C680E98C-2F5E-7A41-ACA7-F1BCDFF4D54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97</a:t>
            </a:fld>
            <a:endParaRPr lang="en"/>
          </a:p>
        </p:txBody>
      </p:sp>
      <p:pic>
        <p:nvPicPr>
          <p:cNvPr id="4" name="Picture 3">
            <a:extLst>
              <a:ext uri="{FF2B5EF4-FFF2-40B4-BE49-F238E27FC236}">
                <a16:creationId xmlns:a16="http://schemas.microsoft.com/office/drawing/2014/main" id="{388171BD-ABD1-BF4D-BAB8-8AB918D9929B}"/>
              </a:ext>
            </a:extLst>
          </p:cNvPr>
          <p:cNvPicPr>
            <a:picLocks noChangeAspect="1"/>
          </p:cNvPicPr>
          <p:nvPr/>
        </p:nvPicPr>
        <p:blipFill>
          <a:blip r:embed="rId3"/>
          <a:stretch>
            <a:fillRect/>
          </a:stretch>
        </p:blipFill>
        <p:spPr>
          <a:xfrm>
            <a:off x="1163782" y="1266365"/>
            <a:ext cx="6492240" cy="2984938"/>
          </a:xfrm>
          <a:prstGeom prst="rect">
            <a:avLst/>
          </a:prstGeom>
        </p:spPr>
      </p:pic>
    </p:spTree>
    <p:extLst>
      <p:ext uri="{BB962C8B-B14F-4D97-AF65-F5344CB8AC3E}">
        <p14:creationId xmlns:p14="http://schemas.microsoft.com/office/powerpoint/2010/main" val="388784550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gradFill flip="none" rotWithShape="1">
          <a:gsLst>
            <a:gs pos="24000">
              <a:schemeClr val="accent2">
                <a:lumMod val="40000"/>
                <a:lumOff val="60000"/>
              </a:schemeClr>
            </a:gs>
            <a:gs pos="58000">
              <a:schemeClr val="accent2">
                <a:lumMod val="95000"/>
                <a:lumOff val="5000"/>
              </a:schemeClr>
            </a:gs>
            <a:gs pos="100000">
              <a:schemeClr val="accent2">
                <a:lumMod val="60000"/>
              </a:schemeClr>
            </a:gs>
          </a:gsLst>
          <a:path path="circle">
            <a:fillToRect l="50000" t="130000" r="50000" b="-30000"/>
          </a:path>
          <a:tileRect/>
        </a:gra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BFEAE62-E69C-0B4F-9104-7E04DC64D37A}"/>
              </a:ext>
            </a:extLst>
          </p:cNvPr>
          <p:cNvSpPr>
            <a:spLocks noGrp="1"/>
          </p:cNvSpPr>
          <p:nvPr>
            <p:ph type="title"/>
          </p:nvPr>
        </p:nvSpPr>
        <p:spPr>
          <a:xfrm>
            <a:off x="727800" y="1866617"/>
            <a:ext cx="7688400" cy="705133"/>
          </a:xfrm>
          <a:ln>
            <a:noFill/>
          </a:ln>
        </p:spPr>
        <p:txBody>
          <a:bodyPr anchor="t"/>
          <a:lstStyle/>
          <a:p>
            <a:pPr algn="ctr"/>
            <a:r>
              <a:rPr lang="en-US" sz="8800" dirty="0">
                <a:solidFill>
                  <a:schemeClr val="bg1"/>
                </a:solidFill>
                <a:latin typeface="+mj-lt"/>
              </a:rPr>
              <a:t>Thank You</a:t>
            </a:r>
          </a:p>
        </p:txBody>
      </p:sp>
      <p:sp>
        <p:nvSpPr>
          <p:cNvPr id="2" name="Slide Number Placeholder 1">
            <a:extLst>
              <a:ext uri="{FF2B5EF4-FFF2-40B4-BE49-F238E27FC236}">
                <a16:creationId xmlns:a16="http://schemas.microsoft.com/office/drawing/2014/main" id="{8684CF25-8F37-F74C-8366-5E8AFFF9E21B}"/>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FFFFFF"/>
                </a:solidFill>
                <a:effectLst/>
                <a:uLnTx/>
                <a:uFillTx/>
                <a:latin typeface="Lato"/>
                <a:sym typeface="Lato"/>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98</a:t>
            </a:fld>
            <a:endParaRPr kumimoji="0" lang="en" sz="1000" b="0" i="0" u="none" strike="noStrike" kern="0" cap="none" spc="0" normalizeH="0" baseline="0" noProof="0">
              <a:ln>
                <a:noFill/>
              </a:ln>
              <a:solidFill>
                <a:srgbClr val="FFFFFF"/>
              </a:solidFill>
              <a:effectLst/>
              <a:uLnTx/>
              <a:uFillTx/>
              <a:latin typeface="Lato"/>
              <a:sym typeface="Lato"/>
            </a:endParaRPr>
          </a:p>
        </p:txBody>
      </p:sp>
    </p:spTree>
    <p:extLst>
      <p:ext uri="{BB962C8B-B14F-4D97-AF65-F5344CB8AC3E}">
        <p14:creationId xmlns:p14="http://schemas.microsoft.com/office/powerpoint/2010/main" val="884644422"/>
      </p:ext>
    </p:extLst>
  </p:cSld>
  <p:clrMapOvr>
    <a:masterClrMapping/>
  </p:clrMapOvr>
</p:sld>
</file>

<file path=ppt/theme/theme1.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Cambria">
      <a:majorFont>
        <a:latin typeface="Cambria" panose="02040503050406030204"/>
        <a:ea typeface=""/>
        <a:cs typeface=""/>
        <a:font script="Jpan" typeface="HG明朝B"/>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panose="02040503050406030204"/>
        <a:ea typeface=""/>
        <a:cs typeface=""/>
        <a:font script="Jpan" typeface="HG明朝B"/>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otalTime>11802</TotalTime>
  <Words>6586</Words>
  <Application>Microsoft Macintosh PowerPoint</Application>
  <PresentationFormat>On-screen Show (16:9)</PresentationFormat>
  <Paragraphs>1132</Paragraphs>
  <Slides>98</Slides>
  <Notes>98</Notes>
  <HiddenSlides>0</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1</vt:i4>
      </vt:variant>
      <vt:variant>
        <vt:lpstr>Slide Titles</vt:lpstr>
      </vt:variant>
      <vt:variant>
        <vt:i4>98</vt:i4>
      </vt:variant>
    </vt:vector>
  </HeadingPairs>
  <TitlesOfParts>
    <vt:vector size="108" baseType="lpstr">
      <vt:lpstr>Lato</vt:lpstr>
      <vt:lpstr>Raleway</vt:lpstr>
      <vt:lpstr>Cambria</vt:lpstr>
      <vt:lpstr>Proxima Nova</vt:lpstr>
      <vt:lpstr>Times New Roman</vt:lpstr>
      <vt:lpstr>Quattrocento Sans</vt:lpstr>
      <vt:lpstr>Wingdings</vt:lpstr>
      <vt:lpstr>Arial</vt:lpstr>
      <vt:lpstr>Streamline</vt:lpstr>
      <vt:lpstr>Worksheet</vt:lpstr>
      <vt:lpstr>PowerPoint Presentation</vt:lpstr>
      <vt:lpstr>Contents</vt:lpstr>
      <vt:lpstr>About Bronco Barbells</vt:lpstr>
      <vt:lpstr>Mission Statement</vt:lpstr>
      <vt:lpstr>Business description: Customer segmentation </vt:lpstr>
      <vt:lpstr>Business description: Data Storage </vt:lpstr>
      <vt:lpstr>Business description: Current analytics workflow </vt:lpstr>
      <vt:lpstr>Organization Chart</vt:lpstr>
      <vt:lpstr>Organization Chart – Roles and Responsibilities</vt:lpstr>
      <vt:lpstr>Project Description      </vt:lpstr>
      <vt:lpstr>Problems</vt:lpstr>
      <vt:lpstr>Problems</vt:lpstr>
      <vt:lpstr>Technical Objectives</vt:lpstr>
      <vt:lpstr>Strategic Objectives</vt:lpstr>
      <vt:lpstr>Requirements Analysis      </vt:lpstr>
      <vt:lpstr>Business Requirements</vt:lpstr>
      <vt:lpstr>Functional Requirements: Apache Spark Implementation</vt:lpstr>
      <vt:lpstr>Functional Requirements: Recommendation model</vt:lpstr>
      <vt:lpstr>Functional Requirements: Capturing Customer Behavior Data</vt:lpstr>
      <vt:lpstr>Non-Functional Requirements</vt:lpstr>
      <vt:lpstr>Non-Functional Requirements</vt:lpstr>
      <vt:lpstr>Personas</vt:lpstr>
      <vt:lpstr>Marketing Manager</vt:lpstr>
      <vt:lpstr>Technology Architect</vt:lpstr>
      <vt:lpstr>Data Scientist</vt:lpstr>
      <vt:lpstr>Data Analyst</vt:lpstr>
      <vt:lpstr>User stories</vt:lpstr>
      <vt:lpstr>User Stories: Marketing Manager</vt:lpstr>
      <vt:lpstr>User Stories: Data Analyst</vt:lpstr>
      <vt:lpstr>User Stories: Data Scientist</vt:lpstr>
      <vt:lpstr>User Stories: Data Scientist</vt:lpstr>
      <vt:lpstr>User Stories: Data Scientist</vt:lpstr>
      <vt:lpstr>User Stories: Technical Architect</vt:lpstr>
      <vt:lpstr>User Stories: Technical Architect</vt:lpstr>
      <vt:lpstr>Identified OSS: Apache Spark</vt:lpstr>
      <vt:lpstr>Apache Spark: Introduction</vt:lpstr>
      <vt:lpstr>Apache Spark: Features</vt:lpstr>
      <vt:lpstr>Upstream and Downstream projects</vt:lpstr>
      <vt:lpstr>Contributors</vt:lpstr>
      <vt:lpstr>Committers</vt:lpstr>
      <vt:lpstr>Sponsors</vt:lpstr>
      <vt:lpstr>Sponsors</vt:lpstr>
      <vt:lpstr>Comparison with other OSS options: Hadoop</vt:lpstr>
      <vt:lpstr>Comparison with other OSS options: Hadoop</vt:lpstr>
      <vt:lpstr>Comparison with other OSS options: Hadoop</vt:lpstr>
      <vt:lpstr>Comparison with other OSS options: Hadoop</vt:lpstr>
      <vt:lpstr>SDLC Model</vt:lpstr>
      <vt:lpstr>SDLC Model: Incremental development model </vt:lpstr>
      <vt:lpstr>SDLC Model: Incremental development model </vt:lpstr>
      <vt:lpstr>Increment 1:  Apache Spark implementation</vt:lpstr>
      <vt:lpstr>Increment 1:  Apache Spark implementation</vt:lpstr>
      <vt:lpstr>Increment 2: Capturing customer behavior data</vt:lpstr>
      <vt:lpstr>Increment 2: Capturing customer behavior data</vt:lpstr>
      <vt:lpstr>Increment 3: Developing recommendation model</vt:lpstr>
      <vt:lpstr>Increment 3: Developing recommendation model</vt:lpstr>
      <vt:lpstr>Architecture Approach</vt:lpstr>
      <vt:lpstr>Current Architecture</vt:lpstr>
      <vt:lpstr>Apache Spark Architecture</vt:lpstr>
      <vt:lpstr>Proposed Architecture</vt:lpstr>
      <vt:lpstr>Proposed architecture approach</vt:lpstr>
      <vt:lpstr>High level design</vt:lpstr>
      <vt:lpstr>High level design</vt:lpstr>
      <vt:lpstr>High level design</vt:lpstr>
      <vt:lpstr>Low level design: Cluster Management</vt:lpstr>
      <vt:lpstr>Low level design: Recommendation model</vt:lpstr>
      <vt:lpstr>Project roadmap</vt:lpstr>
      <vt:lpstr>High level road map  </vt:lpstr>
      <vt:lpstr>High level road map  </vt:lpstr>
      <vt:lpstr>Test Plan and Release metrics</vt:lpstr>
      <vt:lpstr>Test Plan</vt:lpstr>
      <vt:lpstr>Unit testing </vt:lpstr>
      <vt:lpstr>Integration &amp; System Testing </vt:lpstr>
      <vt:lpstr>Performance Tests</vt:lpstr>
      <vt:lpstr>Stress Tests</vt:lpstr>
      <vt:lpstr>User Acceptance testing </vt:lpstr>
      <vt:lpstr>Release Criteria</vt:lpstr>
      <vt:lpstr>Risks</vt:lpstr>
      <vt:lpstr>Scope Creep</vt:lpstr>
      <vt:lpstr>Communication Breakdown</vt:lpstr>
      <vt:lpstr>Loss of Skillsets</vt:lpstr>
      <vt:lpstr>Under/Over-Estimation</vt:lpstr>
      <vt:lpstr>Environment Disaster</vt:lpstr>
      <vt:lpstr>Key software performance areas</vt:lpstr>
      <vt:lpstr>Strengths</vt:lpstr>
      <vt:lpstr>Weaknesses</vt:lpstr>
      <vt:lpstr>Opportunities</vt:lpstr>
      <vt:lpstr>Threats</vt:lpstr>
      <vt:lpstr>Return on Investment</vt:lpstr>
      <vt:lpstr>Return on Value</vt:lpstr>
      <vt:lpstr>Return on Value</vt:lpstr>
      <vt:lpstr>Return on Value</vt:lpstr>
      <vt:lpstr>Annexure</vt:lpstr>
      <vt:lpstr>About Apache Spark Foundation (ASF)1 </vt:lpstr>
      <vt:lpstr>Dependencies to be considered in Project Plan </vt:lpstr>
      <vt:lpstr>Low level design: Number of nodes</vt:lpstr>
      <vt:lpstr>ROI Calculations: Cost</vt:lpstr>
      <vt:lpstr>ROI Calculations: Benefits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Apache Spark implementation for  Bronco Barbells company</dc:title>
  <cp:lastModifiedBy>shruti trivedi</cp:lastModifiedBy>
  <cp:revision>1226</cp:revision>
  <dcterms:modified xsi:type="dcterms:W3CDTF">2019-03-12T06:13:28Z</dcterms:modified>
</cp:coreProperties>
</file>